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notesMasterIdLst>
    <p:notesMasterId r:id="rId28"/>
  </p:notesMasterIdLst>
  <p:sldIdLst>
    <p:sldId id="264" r:id="rId2"/>
    <p:sldId id="1770" r:id="rId3"/>
    <p:sldId id="1771" r:id="rId4"/>
    <p:sldId id="1772" r:id="rId5"/>
    <p:sldId id="1797" r:id="rId6"/>
    <p:sldId id="1761" r:id="rId7"/>
    <p:sldId id="1764" r:id="rId8"/>
    <p:sldId id="1766" r:id="rId9"/>
    <p:sldId id="1800" r:id="rId10"/>
    <p:sldId id="1767" r:id="rId11"/>
    <p:sldId id="1768" r:id="rId12"/>
    <p:sldId id="1769" r:id="rId13"/>
    <p:sldId id="1532" r:id="rId14"/>
    <p:sldId id="1535" r:id="rId15"/>
    <p:sldId id="1544" r:id="rId16"/>
    <p:sldId id="1802" r:id="rId17"/>
    <p:sldId id="1803" r:id="rId18"/>
    <p:sldId id="1804" r:id="rId19"/>
    <p:sldId id="1805" r:id="rId20"/>
    <p:sldId id="1807" r:id="rId21"/>
    <p:sldId id="1811" r:id="rId22"/>
    <p:sldId id="1791" r:id="rId23"/>
    <p:sldId id="1795" r:id="rId24"/>
    <p:sldId id="1796" r:id="rId25"/>
    <p:sldId id="1794" r:id="rId26"/>
    <p:sldId id="1527" r:id="rId27"/>
  </p:sldIdLst>
  <p:sldSz cx="9144000" cy="6858000" type="screen4x3"/>
  <p:notesSz cx="6858000" cy="9144000"/>
  <p:defaultTextStyle>
    <a:defPPr>
      <a:defRPr lang="zh-CN"/>
    </a:defPPr>
    <a:lvl1pPr algn="l" rtl="0" fontAlgn="base">
      <a:spcBef>
        <a:spcPct val="0"/>
      </a:spcBef>
      <a:spcAft>
        <a:spcPct val="0"/>
      </a:spcAft>
      <a:defRPr sz="1600" kern="1200">
        <a:solidFill>
          <a:schemeClr val="tx1"/>
        </a:solidFill>
        <a:latin typeface="Arial" charset="0"/>
        <a:ea typeface="宋体" charset="-122"/>
        <a:cs typeface="+mn-cs"/>
      </a:defRPr>
    </a:lvl1pPr>
    <a:lvl2pPr marL="457200" algn="l" rtl="0" fontAlgn="base">
      <a:spcBef>
        <a:spcPct val="0"/>
      </a:spcBef>
      <a:spcAft>
        <a:spcPct val="0"/>
      </a:spcAft>
      <a:defRPr sz="1600" kern="1200">
        <a:solidFill>
          <a:schemeClr val="tx1"/>
        </a:solidFill>
        <a:latin typeface="Arial" charset="0"/>
        <a:ea typeface="宋体" charset="-122"/>
        <a:cs typeface="+mn-cs"/>
      </a:defRPr>
    </a:lvl2pPr>
    <a:lvl3pPr marL="914400" algn="l" rtl="0" fontAlgn="base">
      <a:spcBef>
        <a:spcPct val="0"/>
      </a:spcBef>
      <a:spcAft>
        <a:spcPct val="0"/>
      </a:spcAft>
      <a:defRPr sz="1600" kern="1200">
        <a:solidFill>
          <a:schemeClr val="tx1"/>
        </a:solidFill>
        <a:latin typeface="Arial" charset="0"/>
        <a:ea typeface="宋体" charset="-122"/>
        <a:cs typeface="+mn-cs"/>
      </a:defRPr>
    </a:lvl3pPr>
    <a:lvl4pPr marL="1371600" algn="l" rtl="0" fontAlgn="base">
      <a:spcBef>
        <a:spcPct val="0"/>
      </a:spcBef>
      <a:spcAft>
        <a:spcPct val="0"/>
      </a:spcAft>
      <a:defRPr sz="1600" kern="1200">
        <a:solidFill>
          <a:schemeClr val="tx1"/>
        </a:solidFill>
        <a:latin typeface="Arial" charset="0"/>
        <a:ea typeface="宋体" charset="-122"/>
        <a:cs typeface="+mn-cs"/>
      </a:defRPr>
    </a:lvl4pPr>
    <a:lvl5pPr marL="1828800" algn="l" rtl="0" fontAlgn="base">
      <a:spcBef>
        <a:spcPct val="0"/>
      </a:spcBef>
      <a:spcAft>
        <a:spcPct val="0"/>
      </a:spcAft>
      <a:defRPr sz="1600" kern="1200">
        <a:solidFill>
          <a:schemeClr val="tx1"/>
        </a:solidFill>
        <a:latin typeface="Arial" charset="0"/>
        <a:ea typeface="宋体" charset="-122"/>
        <a:cs typeface="+mn-cs"/>
      </a:defRPr>
    </a:lvl5pPr>
    <a:lvl6pPr marL="2286000" algn="l" defTabSz="914400" rtl="0" eaLnBrk="1" latinLnBrk="0" hangingPunct="1">
      <a:defRPr sz="1600" kern="1200">
        <a:solidFill>
          <a:schemeClr val="tx1"/>
        </a:solidFill>
        <a:latin typeface="Arial" charset="0"/>
        <a:ea typeface="宋体" charset="-122"/>
        <a:cs typeface="+mn-cs"/>
      </a:defRPr>
    </a:lvl6pPr>
    <a:lvl7pPr marL="2743200" algn="l" defTabSz="914400" rtl="0" eaLnBrk="1" latinLnBrk="0" hangingPunct="1">
      <a:defRPr sz="1600" kern="1200">
        <a:solidFill>
          <a:schemeClr val="tx1"/>
        </a:solidFill>
        <a:latin typeface="Arial" charset="0"/>
        <a:ea typeface="宋体" charset="-122"/>
        <a:cs typeface="+mn-cs"/>
      </a:defRPr>
    </a:lvl7pPr>
    <a:lvl8pPr marL="3200400" algn="l" defTabSz="914400" rtl="0" eaLnBrk="1" latinLnBrk="0" hangingPunct="1">
      <a:defRPr sz="1600" kern="1200">
        <a:solidFill>
          <a:schemeClr val="tx1"/>
        </a:solidFill>
        <a:latin typeface="Arial" charset="0"/>
        <a:ea typeface="宋体" charset="-122"/>
        <a:cs typeface="+mn-cs"/>
      </a:defRPr>
    </a:lvl8pPr>
    <a:lvl9pPr marL="3657600" algn="l" defTabSz="914400" rtl="0" eaLnBrk="1" latinLnBrk="0" hangingPunct="1">
      <a:defRPr sz="16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1D3C"/>
    <a:srgbClr val="FF3300"/>
    <a:srgbClr val="CCFF33"/>
    <a:srgbClr val="99FFCC"/>
    <a:srgbClr val="FFFF66"/>
    <a:srgbClr val="66FFFF"/>
    <a:srgbClr val="333399"/>
    <a:srgbClr val="CC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3" autoAdjust="0"/>
    <p:restoredTop sz="94660"/>
  </p:normalViewPr>
  <p:slideViewPr>
    <p:cSldViewPr snapToObjects="1">
      <p:cViewPr varScale="1">
        <p:scale>
          <a:sx n="69" d="100"/>
          <a:sy n="69" d="100"/>
        </p:scale>
        <p:origin x="-102" y="-150"/>
      </p:cViewPr>
      <p:guideLst>
        <p:guide orient="horz" pos="2160"/>
        <p:guide pos="2846"/>
      </p:guideLst>
    </p:cSldViewPr>
  </p:slideViewPr>
  <p:notesTextViewPr>
    <p:cViewPr>
      <p:scale>
        <a:sx n="100" d="100"/>
        <a:sy n="100" d="100"/>
      </p:scale>
      <p:origin x="0" y="0"/>
    </p:cViewPr>
  </p:notesTextViewPr>
  <p:sorterViewPr>
    <p:cViewPr>
      <p:scale>
        <a:sx n="66" d="100"/>
        <a:sy n="66" d="100"/>
      </p:scale>
      <p:origin x="0" y="139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宋体" pitchFamily="2" charset="-122"/>
              </a:defRPr>
            </a:lvl1pPr>
          </a:lstStyle>
          <a:p>
            <a:pPr>
              <a:defRPr/>
            </a:pPr>
            <a:endParaRPr lang="zh-CN" altLang="zh-CN"/>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zh-CN" altLang="zh-CN"/>
          </a:p>
        </p:txBody>
      </p:sp>
      <p:sp>
        <p:nvSpPr>
          <p:cNvPr id="5124"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9221" name="Rectangle 5"/>
          <p:cNvSpPr>
            <a:spLocks noGrp="1" noRot="1" noChangeArrowheads="1"/>
          </p:cNvSpPr>
          <p:nvPr>
            <p:ph type="body" sz="quarter" idx="3"/>
          </p:nvPr>
        </p:nvSpPr>
        <p:spPr bwMode="auto">
          <a:xfrm>
            <a:off x="685800" y="4343400"/>
            <a:ext cx="5486400" cy="4114800"/>
          </a:xfrm>
          <a:prstGeom prst="rect">
            <a:avLst/>
          </a:prstGeom>
          <a:noFill/>
          <a:ln w="9525" cmpd="sng">
            <a:noFill/>
            <a:miter lim="800000"/>
            <a:headEnd/>
            <a:tailEnd/>
          </a:ln>
          <a:effectLst/>
        </p:spPr>
        <p:txBody>
          <a:bodyPr vert="horz" wrap="square" lIns="91440" tIns="45720" rIns="91440" bIns="45720" numCol="1" anchor="ctr"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宋体" pitchFamily="2" charset="-122"/>
              </a:defRPr>
            </a:lvl1pPr>
          </a:lstStyle>
          <a:p>
            <a:pPr>
              <a:defRPr/>
            </a:pPr>
            <a:endParaRPr lang="zh-CN" altLang="zh-CN"/>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9A433D45-CA65-4026-B600-5D8E7615D56B}"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p:sp>
      <p:sp>
        <p:nvSpPr>
          <p:cNvPr id="7170" name="备注占位符 2"/>
          <p:cNvSpPr>
            <a:spLocks noGrp="1"/>
          </p:cNvSpPr>
          <p:nvPr>
            <p:ph type="body" idx="1"/>
          </p:nvPr>
        </p:nvSpPr>
        <p:spPr>
          <a:noFill/>
          <a:ln/>
        </p:spPr>
        <p:txBody>
          <a:bodyPr/>
          <a:lstStyle/>
          <a:p>
            <a:endParaRPr lang="zh-CN" altLang="en-US" smtClean="0">
              <a:latin typeface="Arial" charset="0"/>
              <a:ea typeface="宋体" charset="-122"/>
            </a:endParaRPr>
          </a:p>
        </p:txBody>
      </p:sp>
      <p:sp>
        <p:nvSpPr>
          <p:cNvPr id="7171" name="灯片编号占位符 3"/>
          <p:cNvSpPr>
            <a:spLocks noGrp="1"/>
          </p:cNvSpPr>
          <p:nvPr>
            <p:ph type="sldNum" sz="quarter" idx="5"/>
          </p:nvPr>
        </p:nvSpPr>
        <p:spPr>
          <a:noFill/>
        </p:spPr>
        <p:txBody>
          <a:bodyPr/>
          <a:lstStyle/>
          <a:p>
            <a:fld id="{F3090B18-11AB-4F4F-ADD9-0290205AA030}" type="slidenum">
              <a:rPr lang="zh-CN" altLang="zh-CN" smtClean="0">
                <a:latin typeface="Arial" charset="0"/>
                <a:ea typeface="宋体" charset="-122"/>
              </a:rPr>
              <a:pPr/>
              <a:t>1</a:t>
            </a:fld>
            <a:endParaRPr lang="zh-CN"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未知"/>
            <p:cNvSpPr>
              <a:spLocks/>
            </p:cNvSpPr>
            <p:nvPr/>
          </p:nvSpPr>
          <p:spPr bwMode="auto">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6" name="未知"/>
            <p:cNvSpPr>
              <a:spLocks/>
            </p:cNvSpPr>
            <p:nvPr/>
          </p:nvSpPr>
          <p:spPr bwMode="auto">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7" name="未知"/>
            <p:cNvSpPr>
              <a:spLocks/>
            </p:cNvSpPr>
            <p:nvPr/>
          </p:nvSpPr>
          <p:spPr bwMode="auto">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8" name="未知"/>
            <p:cNvSpPr>
              <a:spLocks/>
            </p:cNvSpPr>
            <p:nvPr/>
          </p:nvSpPr>
          <p:spPr bwMode="auto">
            <a:xfrm>
              <a:off x="4038" y="3577"/>
              <a:ext cx="1720" cy="65"/>
            </a:xfrm>
            <a:custGeom>
              <a:avLst/>
              <a:gdLst>
                <a:gd name="T0" fmla="*/ 1714 w 1722"/>
                <a:gd name="T1" fmla="*/ 62 h 66"/>
                <a:gd name="T2" fmla="*/ 1714 w 1722"/>
                <a:gd name="T3" fmla="*/ 56 h 66"/>
                <a:gd name="T4" fmla="*/ 0 w 1722"/>
                <a:gd name="T5" fmla="*/ 0 h 66"/>
                <a:gd name="T6" fmla="*/ 0 w 1722"/>
                <a:gd name="T7" fmla="*/ 44 h 66"/>
                <a:gd name="T8" fmla="*/ 1714 w 1722"/>
                <a:gd name="T9" fmla="*/ 62 h 66"/>
                <a:gd name="T10" fmla="*/ 1714 w 1722"/>
                <a:gd name="T11" fmla="*/ 62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9" name="未知"/>
            <p:cNvSpPr>
              <a:spLocks/>
            </p:cNvSpPr>
            <p:nvPr/>
          </p:nvSpPr>
          <p:spPr bwMode="auto">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a:noFill/>
              <a:round/>
              <a:headEnd/>
              <a:tailEnd/>
            </a:ln>
            <a:effectLst/>
          </p:spPr>
          <p:txBody>
            <a:bodyPr/>
            <a:lstStyle/>
            <a:p>
              <a:pPr algn="ctr">
                <a:defRPr/>
              </a:pPr>
              <a:endParaRPr lang="zh-CN" altLang="en-US">
                <a:latin typeface="Arial" pitchFamily="34" charset="0"/>
                <a:ea typeface="宋体" pitchFamily="2" charset="-122"/>
              </a:endParaRPr>
            </a:p>
          </p:txBody>
        </p:sp>
        <p:sp>
          <p:nvSpPr>
            <p:cNvPr id="10" name="未知"/>
            <p:cNvSpPr>
              <a:spLocks/>
            </p:cNvSpPr>
            <p:nvPr/>
          </p:nvSpPr>
          <p:spPr bwMode="auto">
            <a:xfrm>
              <a:off x="4784" y="3702"/>
              <a:ext cx="974" cy="101"/>
            </a:xfrm>
            <a:custGeom>
              <a:avLst/>
              <a:gdLst>
                <a:gd name="T0" fmla="*/ 971 w 975"/>
                <a:gd name="T1" fmla="*/ 48 h 101"/>
                <a:gd name="T2" fmla="*/ 971 w 975"/>
                <a:gd name="T3" fmla="*/ 0 h 101"/>
                <a:gd name="T4" fmla="*/ 0 w 975"/>
                <a:gd name="T5" fmla="*/ 24 h 101"/>
                <a:gd name="T6" fmla="*/ 0 w 975"/>
                <a:gd name="T7" fmla="*/ 101 h 101"/>
                <a:gd name="T8" fmla="*/ 971 w 975"/>
                <a:gd name="T9" fmla="*/ 48 h 101"/>
                <a:gd name="T10" fmla="*/ 971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11" name="未知"/>
            <p:cNvSpPr>
              <a:spLocks/>
            </p:cNvSpPr>
            <p:nvPr/>
          </p:nvSpPr>
          <p:spPr bwMode="auto">
            <a:xfrm>
              <a:off x="3619" y="3815"/>
              <a:ext cx="2139" cy="198"/>
            </a:xfrm>
            <a:custGeom>
              <a:avLst/>
              <a:gdLst>
                <a:gd name="T0" fmla="*/ 2133 w 2141"/>
                <a:gd name="T1" fmla="*/ 0 h 198"/>
                <a:gd name="T2" fmla="*/ 0 w 2141"/>
                <a:gd name="T3" fmla="*/ 156 h 198"/>
                <a:gd name="T4" fmla="*/ 0 w 2141"/>
                <a:gd name="T5" fmla="*/ 198 h 198"/>
                <a:gd name="T6" fmla="*/ 2133 w 2141"/>
                <a:gd name="T7" fmla="*/ 0 h 198"/>
                <a:gd name="T8" fmla="*/ 2133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12" name="未知"/>
            <p:cNvSpPr>
              <a:spLocks/>
            </p:cNvSpPr>
            <p:nvPr/>
          </p:nvSpPr>
          <p:spPr bwMode="auto">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13" name="未知"/>
            <p:cNvSpPr>
              <a:spLocks/>
            </p:cNvSpPr>
            <p:nvPr/>
          </p:nvSpPr>
          <p:spPr bwMode="auto">
            <a:xfrm>
              <a:off x="2097" y="4043"/>
              <a:ext cx="2514" cy="276"/>
            </a:xfrm>
            <a:custGeom>
              <a:avLst/>
              <a:gdLst>
                <a:gd name="T0" fmla="*/ 2170 w 2517"/>
                <a:gd name="T1" fmla="*/ 276 h 276"/>
                <a:gd name="T2" fmla="*/ 2505 w 2517"/>
                <a:gd name="T3" fmla="*/ 204 h 276"/>
                <a:gd name="T4" fmla="*/ 2248 w 2517"/>
                <a:gd name="T5" fmla="*/ 0 h 276"/>
                <a:gd name="T6" fmla="*/ 0 w 2517"/>
                <a:gd name="T7" fmla="*/ 276 h 276"/>
                <a:gd name="T8" fmla="*/ 2170 w 2517"/>
                <a:gd name="T9" fmla="*/ 276 h 276"/>
                <a:gd name="T10" fmla="*/ 2170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14" name="未知"/>
            <p:cNvSpPr>
              <a:spLocks/>
            </p:cNvSpPr>
            <p:nvPr/>
          </p:nvSpPr>
          <p:spPr bwMode="auto">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15" name="未知"/>
            <p:cNvSpPr>
              <a:spLocks/>
            </p:cNvSpPr>
            <p:nvPr/>
          </p:nvSpPr>
          <p:spPr bwMode="auto">
            <a:xfrm>
              <a:off x="5030" y="3151"/>
              <a:ext cx="728" cy="240"/>
            </a:xfrm>
            <a:custGeom>
              <a:avLst/>
              <a:gdLst>
                <a:gd name="T0" fmla="*/ 725 w 729"/>
                <a:gd name="T1" fmla="*/ 240 h 240"/>
                <a:gd name="T2" fmla="*/ 0 w 729"/>
                <a:gd name="T3" fmla="*/ 0 h 240"/>
                <a:gd name="T4" fmla="*/ 0 w 729"/>
                <a:gd name="T5" fmla="*/ 6 h 240"/>
                <a:gd name="T6" fmla="*/ 725 w 729"/>
                <a:gd name="T7" fmla="*/ 240 h 240"/>
                <a:gd name="T8" fmla="*/ 725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16" name="未知"/>
            <p:cNvSpPr>
              <a:spLocks/>
            </p:cNvSpPr>
            <p:nvPr/>
          </p:nvSpPr>
          <p:spPr bwMode="auto">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17" name="未知"/>
            <p:cNvSpPr>
              <a:spLocks/>
            </p:cNvSpPr>
            <p:nvPr/>
          </p:nvSpPr>
          <p:spPr bwMode="auto">
            <a:xfrm>
              <a:off x="5030" y="3049"/>
              <a:ext cx="728" cy="318"/>
            </a:xfrm>
            <a:custGeom>
              <a:avLst/>
              <a:gdLst>
                <a:gd name="T0" fmla="*/ 725 w 729"/>
                <a:gd name="T1" fmla="*/ 318 h 318"/>
                <a:gd name="T2" fmla="*/ 725 w 729"/>
                <a:gd name="T3" fmla="*/ 312 h 318"/>
                <a:gd name="T4" fmla="*/ 0 w 729"/>
                <a:gd name="T5" fmla="*/ 0 h 318"/>
                <a:gd name="T6" fmla="*/ 0 w 729"/>
                <a:gd name="T7" fmla="*/ 54 h 318"/>
                <a:gd name="T8" fmla="*/ 725 w 729"/>
                <a:gd name="T9" fmla="*/ 318 h 318"/>
                <a:gd name="T10" fmla="*/ 725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18" name="未知"/>
            <p:cNvSpPr>
              <a:spLocks/>
            </p:cNvSpPr>
            <p:nvPr/>
          </p:nvSpPr>
          <p:spPr bwMode="auto">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19" name="未知"/>
            <p:cNvSpPr>
              <a:spLocks/>
            </p:cNvSpPr>
            <p:nvPr/>
          </p:nvSpPr>
          <p:spPr bwMode="auto">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0" name="未知"/>
            <p:cNvSpPr>
              <a:spLocks/>
            </p:cNvSpPr>
            <p:nvPr/>
          </p:nvSpPr>
          <p:spPr bwMode="auto">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1" name="未知"/>
            <p:cNvSpPr>
              <a:spLocks/>
            </p:cNvSpPr>
            <p:nvPr/>
          </p:nvSpPr>
          <p:spPr bwMode="auto">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22" name="未知"/>
            <p:cNvSpPr>
              <a:spLocks/>
            </p:cNvSpPr>
            <p:nvPr/>
          </p:nvSpPr>
          <p:spPr bwMode="auto">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3" name="未知"/>
            <p:cNvSpPr>
              <a:spLocks/>
            </p:cNvSpPr>
            <p:nvPr/>
          </p:nvSpPr>
          <p:spPr bwMode="auto">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24" name="未知"/>
            <p:cNvSpPr>
              <a:spLocks/>
            </p:cNvSpPr>
            <p:nvPr/>
          </p:nvSpPr>
          <p:spPr bwMode="auto">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5" name="未知"/>
            <p:cNvSpPr>
              <a:spLocks/>
            </p:cNvSpPr>
            <p:nvPr/>
          </p:nvSpPr>
          <p:spPr bwMode="auto">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a:noFill/>
              <a:round/>
              <a:headEnd/>
              <a:tailEnd/>
            </a:ln>
            <a:effectLst/>
          </p:spPr>
          <p:txBody>
            <a:bodyPr/>
            <a:lstStyle/>
            <a:p>
              <a:pPr algn="ctr">
                <a:defRPr/>
              </a:pPr>
              <a:endParaRPr lang="zh-CN" altLang="en-US">
                <a:latin typeface="Arial" pitchFamily="34" charset="0"/>
                <a:ea typeface="宋体" pitchFamily="2" charset="-122"/>
              </a:endParaRPr>
            </a:p>
          </p:txBody>
        </p:sp>
        <p:sp>
          <p:nvSpPr>
            <p:cNvPr id="26" name="未知"/>
            <p:cNvSpPr>
              <a:spLocks/>
            </p:cNvSpPr>
            <p:nvPr/>
          </p:nvSpPr>
          <p:spPr bwMode="auto">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7" name="未知"/>
            <p:cNvSpPr>
              <a:spLocks/>
            </p:cNvSpPr>
            <p:nvPr/>
          </p:nvSpPr>
          <p:spPr bwMode="auto">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28" name="未知"/>
            <p:cNvSpPr>
              <a:spLocks/>
            </p:cNvSpPr>
            <p:nvPr/>
          </p:nvSpPr>
          <p:spPr bwMode="auto">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29" name="未知"/>
            <p:cNvSpPr>
              <a:spLocks/>
            </p:cNvSpPr>
            <p:nvPr/>
          </p:nvSpPr>
          <p:spPr bwMode="auto">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0" name="未知"/>
            <p:cNvSpPr>
              <a:spLocks/>
            </p:cNvSpPr>
            <p:nvPr/>
          </p:nvSpPr>
          <p:spPr bwMode="auto">
            <a:xfrm>
              <a:off x="5698" y="653"/>
              <a:ext cx="60" cy="311"/>
            </a:xfrm>
            <a:custGeom>
              <a:avLst/>
              <a:gdLst>
                <a:gd name="T0" fmla="*/ 0 w 60"/>
                <a:gd name="T1" fmla="*/ 144 h 312"/>
                <a:gd name="T2" fmla="*/ 60 w 60"/>
                <a:gd name="T3" fmla="*/ 308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31" name="未知"/>
            <p:cNvSpPr>
              <a:spLocks/>
            </p:cNvSpPr>
            <p:nvPr/>
          </p:nvSpPr>
          <p:spPr bwMode="auto">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2" name="未知"/>
            <p:cNvSpPr>
              <a:spLocks/>
            </p:cNvSpPr>
            <p:nvPr/>
          </p:nvSpPr>
          <p:spPr bwMode="auto">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extLst>
          </p:spPr>
          <p:txBody>
            <a:bodyPr/>
            <a:lstStyle/>
            <a:p>
              <a:pPr>
                <a:defRPr/>
              </a:pPr>
              <a:endParaRPr lang="zh-CN" altLang="en-US">
                <a:latin typeface="Arial" pitchFamily="34" charset="0"/>
                <a:ea typeface="宋体" pitchFamily="2" charset="-122"/>
              </a:endParaRPr>
            </a:p>
          </p:txBody>
        </p:sp>
        <p:sp>
          <p:nvSpPr>
            <p:cNvPr id="33" name="未知"/>
            <p:cNvSpPr>
              <a:spLocks/>
            </p:cNvSpPr>
            <p:nvPr/>
          </p:nvSpPr>
          <p:spPr bwMode="auto">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4" name="未知"/>
            <p:cNvSpPr>
              <a:spLocks/>
            </p:cNvSpPr>
            <p:nvPr/>
          </p:nvSpPr>
          <p:spPr bwMode="auto">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5" name="未知"/>
            <p:cNvSpPr>
              <a:spLocks/>
            </p:cNvSpPr>
            <p:nvPr/>
          </p:nvSpPr>
          <p:spPr bwMode="auto">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6" name="未知"/>
            <p:cNvSpPr>
              <a:spLocks/>
            </p:cNvSpPr>
            <p:nvPr/>
          </p:nvSpPr>
          <p:spPr bwMode="auto">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7" name="未知"/>
            <p:cNvSpPr>
              <a:spLocks/>
            </p:cNvSpPr>
            <p:nvPr/>
          </p:nvSpPr>
          <p:spPr bwMode="auto">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8" name="未知"/>
            <p:cNvSpPr>
              <a:spLocks/>
            </p:cNvSpPr>
            <p:nvPr/>
          </p:nvSpPr>
          <p:spPr bwMode="auto">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39" name="未知"/>
            <p:cNvSpPr>
              <a:spLocks/>
            </p:cNvSpPr>
            <p:nvPr/>
          </p:nvSpPr>
          <p:spPr bwMode="auto">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40" name="未知"/>
            <p:cNvSpPr>
              <a:spLocks/>
            </p:cNvSpPr>
            <p:nvPr/>
          </p:nvSpPr>
          <p:spPr bwMode="auto">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lgn="ctr">
                <a:defRPr/>
              </a:pPr>
              <a:endParaRPr lang="zh-CN" altLang="en-US">
                <a:latin typeface="Arial" pitchFamily="34" charset="0"/>
                <a:ea typeface="宋体" pitchFamily="2" charset="-122"/>
              </a:endParaRPr>
            </a:p>
          </p:txBody>
        </p:sp>
        <p:grpSp>
          <p:nvGrpSpPr>
            <p:cNvPr id="41" name="Group 39"/>
            <p:cNvGrpSpPr>
              <a:grpSpLocks/>
            </p:cNvGrpSpPr>
            <p:nvPr userDrawn="1"/>
          </p:nvGrpSpPr>
          <p:grpSpPr bwMode="auto">
            <a:xfrm>
              <a:off x="0" y="1632"/>
              <a:ext cx="5758" cy="1858"/>
              <a:chOff x="0" y="0"/>
              <a:chExt cx="5758" cy="1858"/>
            </a:xfrm>
          </p:grpSpPr>
          <p:sp>
            <p:nvSpPr>
              <p:cNvPr id="42" name="未知"/>
              <p:cNvSpPr>
                <a:spLocks/>
              </p:cNvSpPr>
              <p:nvPr/>
            </p:nvSpPr>
            <p:spPr bwMode="auto">
              <a:xfrm>
                <a:off x="0" y="0"/>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sp>
            <p:nvSpPr>
              <p:cNvPr id="43" name="未知"/>
              <p:cNvSpPr>
                <a:spLocks/>
              </p:cNvSpPr>
              <p:nvPr/>
            </p:nvSpPr>
            <p:spPr bwMode="auto">
              <a:xfrm>
                <a:off x="3646" y="1163"/>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lgn="ctr">
                  <a:defRPr/>
                </a:pPr>
                <a:endParaRPr lang="zh-CN" altLang="en-US">
                  <a:latin typeface="Arial" pitchFamily="34" charset="0"/>
                  <a:ea typeface="宋体" pitchFamily="2" charset="-122"/>
                </a:endParaRPr>
              </a:p>
            </p:txBody>
          </p:sp>
        </p:grpSp>
      </p:grpSp>
      <p:sp>
        <p:nvSpPr>
          <p:cNvPr id="8234" name="Rectangle 42"/>
          <p:cNvSpPr>
            <a:spLocks noGrp="1" noChangeArrowheads="1"/>
          </p:cNvSpPr>
          <p:nvPr>
            <p:ph type="ctrTitle" sz="quarter"/>
          </p:nvPr>
        </p:nvSpPr>
        <p:spPr>
          <a:xfrm>
            <a:off x="457200" y="1600200"/>
            <a:ext cx="8229600" cy="1828800"/>
          </a:xfrm>
        </p:spPr>
        <p:txBody>
          <a:bodyPr/>
          <a:lstStyle>
            <a:lvl1pPr>
              <a:defRPr>
                <a:effectLst>
                  <a:outerShdw blurRad="38100" dist="38100" dir="2700000" algn="tl">
                    <a:srgbClr val="000000"/>
                  </a:outerShdw>
                </a:effectLst>
              </a:defRPr>
            </a:lvl1pPr>
          </a:lstStyle>
          <a:p>
            <a:r>
              <a:rPr lang="zh-CN"/>
              <a:t>单击此处编辑母版标题样式</a:t>
            </a:r>
          </a:p>
        </p:txBody>
      </p:sp>
      <p:sp>
        <p:nvSpPr>
          <p:cNvPr id="8235" name="Rectangle 43"/>
          <p:cNvSpPr>
            <a:spLocks noGrp="1" noChangeArrowheads="1"/>
          </p:cNvSpPr>
          <p:nvPr>
            <p:ph type="subTitle" sz="quarter"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effectLst>
                  <a:outerShdw blurRad="38100" dist="38100" dir="2700000" algn="tl">
                    <a:srgbClr val="000000"/>
                  </a:outerShdw>
                </a:effectLst>
              </a:defRPr>
            </a:lvl1pPr>
          </a:lstStyle>
          <a:p>
            <a:r>
              <a:rPr lang="zh-CN"/>
              <a:t>单击此处编辑母版副标题样式</a:t>
            </a:r>
          </a:p>
        </p:txBody>
      </p:sp>
      <p:sp>
        <p:nvSpPr>
          <p:cNvPr id="44" name="Rectangle 44"/>
          <p:cNvSpPr>
            <a:spLocks noGrp="1" noChangeArrowheads="1"/>
          </p:cNvSpPr>
          <p:nvPr>
            <p:ph type="dt" sz="quarter"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Arial" pitchFamily="34" charset="0"/>
                <a:ea typeface="宋体" pitchFamily="2" charset="-122"/>
              </a:defRPr>
            </a:lvl1pPr>
          </a:lstStyle>
          <a:p>
            <a:pPr>
              <a:defRPr/>
            </a:pPr>
            <a:fld id="{DBA9A8FA-F48C-4CF6-9B28-C948C704F03F}" type="datetimeFigureOut">
              <a:rPr lang="zh-CN" altLang="en-US"/>
              <a:pPr>
                <a:defRPr/>
              </a:pPr>
              <a:t>2014-6-5</a:t>
            </a:fld>
            <a:endParaRPr lang="zh-CN" altLang="zh-CN"/>
          </a:p>
        </p:txBody>
      </p:sp>
      <p:sp>
        <p:nvSpPr>
          <p:cNvPr id="45" name="Rectangle 45"/>
          <p:cNvSpPr>
            <a:spLocks noGrp="1" noChangeArrowheads="1"/>
          </p:cNvSpPr>
          <p:nvPr>
            <p:ph type="ftr" sz="quarter" idx="11"/>
          </p:nvPr>
        </p:nvSpPr>
        <p:spPr>
          <a:xfrm>
            <a:off x="2590800" y="6189663"/>
            <a:ext cx="3962400" cy="457200"/>
          </a:xfrm>
        </p:spPr>
        <p:txBody>
          <a:bodyPr anchor="b"/>
          <a:lstStyle>
            <a:lvl1pPr>
              <a:defRPr>
                <a:effectLst>
                  <a:outerShdw blurRad="38100" dist="38100" dir="2700000" algn="tl">
                    <a:srgbClr val="000000"/>
                  </a:outerShdw>
                </a:effectLst>
              </a:defRPr>
            </a:lvl1pPr>
          </a:lstStyle>
          <a:p>
            <a:pPr>
              <a:defRPr/>
            </a:pPr>
            <a:r>
              <a:rPr lang="zh-CN" altLang="zh-CN"/>
              <a:t>Zhu sendi, China Machinery Industry Federation</a:t>
            </a:r>
          </a:p>
        </p:txBody>
      </p:sp>
      <p:sp>
        <p:nvSpPr>
          <p:cNvPr id="46" name="Rectangle 46"/>
          <p:cNvSpPr>
            <a:spLocks noGrp="1" noChangeArrowheads="1"/>
          </p:cNvSpPr>
          <p:nvPr>
            <p:ph type="sldNum" sz="quarter" idx="12"/>
          </p:nvPr>
        </p:nvSpPr>
        <p:spPr>
          <a:xfrm>
            <a:off x="6553200" y="6243638"/>
            <a:ext cx="2133600" cy="457200"/>
          </a:xfrm>
        </p:spPr>
        <p:txBody>
          <a:bodyPr anchor="b"/>
          <a:lstStyle>
            <a:lvl1pPr>
              <a:defRPr>
                <a:effectLst>
                  <a:outerShdw blurRad="38100" dist="38100" dir="2700000" algn="tl">
                    <a:srgbClr val="000000"/>
                  </a:outerShdw>
                </a:effectLst>
              </a:defRPr>
            </a:lvl1pPr>
          </a:lstStyle>
          <a:p>
            <a:pPr>
              <a:defRPr/>
            </a:pPr>
            <a:fld id="{63DD4D5C-B250-4EAA-B0D7-D816692E8E74}" type="slidenum">
              <a:rPr lang="zh-CN" altLang="zh-CN"/>
              <a:pPr>
                <a:defRPr/>
              </a:pPr>
              <a:t>‹#›</a:t>
            </a:fld>
            <a:endParaRPr lang="zh-CN" altLang="zh-CN"/>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6"/>
          <p:cNvSpPr>
            <a:spLocks noGrp="1" noChangeArrowheads="1"/>
          </p:cNvSpPr>
          <p:nvPr>
            <p:ph type="sldNum" sz="quarter" idx="10"/>
          </p:nvPr>
        </p:nvSpPr>
        <p:spPr>
          <a:ln/>
        </p:spPr>
        <p:txBody>
          <a:bodyPr/>
          <a:lstStyle>
            <a:lvl1pPr>
              <a:defRPr/>
            </a:lvl1pPr>
          </a:lstStyle>
          <a:p>
            <a:pPr>
              <a:defRPr/>
            </a:pPr>
            <a:fld id="{62D25347-6532-45CC-B05C-898589A5FAA8}" type="slidenum">
              <a:rPr lang="zh-CN" altLang="zh-CN"/>
              <a:pPr>
                <a:defRPr/>
              </a:pPr>
              <a:t>‹#›</a:t>
            </a:fld>
            <a:endParaRPr lang="zh-CN" altLang="zh-CN"/>
          </a:p>
        </p:txBody>
      </p:sp>
      <p:sp>
        <p:nvSpPr>
          <p:cNvPr id="5" name="Rectangle 47"/>
          <p:cNvSpPr>
            <a:spLocks noGrp="1" noChangeArrowheads="1"/>
          </p:cNvSpPr>
          <p:nvPr>
            <p:ph type="ftr" sz="quarter" idx="11"/>
          </p:nvPr>
        </p:nvSpPr>
        <p:spPr>
          <a:ln/>
        </p:spPr>
        <p:txBody>
          <a:bodyPr/>
          <a:lstStyle>
            <a:lvl1pPr>
              <a:defRPr/>
            </a:lvl1pPr>
          </a:lstStyle>
          <a:p>
            <a:pPr>
              <a:defRPr/>
            </a:pPr>
            <a:r>
              <a:rPr lang="zh-CN" altLang="zh-CN"/>
              <a:t>Zhu </a:t>
            </a:r>
            <a:r>
              <a:rPr lang="en-US" altLang="zh-CN" smtClean="0"/>
              <a:t>S</a:t>
            </a:r>
            <a:r>
              <a:rPr lang="zh-CN" altLang="zh-CN" smtClean="0"/>
              <a:t>endi</a:t>
            </a:r>
            <a:r>
              <a:rPr lang="zh-CN" altLang="zh-CN"/>
              <a:t>, China Machinery Industry Federation</a:t>
            </a:r>
          </a:p>
          <a:p>
            <a:pPr>
              <a:defRPr/>
            </a:pPr>
            <a:endParaRPr lang="zh-CN" altLang="zh-CN"/>
          </a:p>
          <a:p>
            <a:pPr>
              <a:defRPr/>
            </a:pPr>
            <a:endParaRPr lang="zh-CN" altLang="zh-CN"/>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6"/>
          <p:cNvSpPr>
            <a:spLocks noGrp="1" noChangeArrowheads="1"/>
          </p:cNvSpPr>
          <p:nvPr>
            <p:ph type="sldNum" sz="quarter" idx="10"/>
          </p:nvPr>
        </p:nvSpPr>
        <p:spPr>
          <a:ln/>
        </p:spPr>
        <p:txBody>
          <a:bodyPr/>
          <a:lstStyle>
            <a:lvl1pPr>
              <a:defRPr/>
            </a:lvl1pPr>
          </a:lstStyle>
          <a:p>
            <a:pPr>
              <a:defRPr/>
            </a:pPr>
            <a:fld id="{0CA62911-ADD0-4C62-9A7E-5837A7E8ECEB}" type="slidenum">
              <a:rPr lang="zh-CN" altLang="zh-CN"/>
              <a:pPr>
                <a:defRPr/>
              </a:pPr>
              <a:t>‹#›</a:t>
            </a:fld>
            <a:endParaRPr lang="zh-CN" altLang="zh-CN"/>
          </a:p>
        </p:txBody>
      </p:sp>
      <p:sp>
        <p:nvSpPr>
          <p:cNvPr id="3" name="Rectangle 47"/>
          <p:cNvSpPr>
            <a:spLocks noGrp="1" noChangeArrowheads="1"/>
          </p:cNvSpPr>
          <p:nvPr>
            <p:ph type="ftr" sz="quarter" idx="11"/>
          </p:nvPr>
        </p:nvSpPr>
        <p:spPr>
          <a:ln/>
        </p:spPr>
        <p:txBody>
          <a:bodyPr/>
          <a:lstStyle>
            <a:lvl1pPr>
              <a:defRPr/>
            </a:lvl1pPr>
          </a:lstStyle>
          <a:p>
            <a:pPr>
              <a:defRPr/>
            </a:pPr>
            <a:r>
              <a:rPr lang="zh-CN" altLang="zh-CN"/>
              <a:t>Zhu </a:t>
            </a:r>
            <a:r>
              <a:rPr lang="en-US" altLang="zh-CN" smtClean="0"/>
              <a:t>S</a:t>
            </a:r>
            <a:r>
              <a:rPr lang="zh-CN" altLang="zh-CN" smtClean="0"/>
              <a:t>endi</a:t>
            </a:r>
            <a:r>
              <a:rPr lang="zh-CN" altLang="zh-CN"/>
              <a:t>, China Machinery Industry Federation</a:t>
            </a:r>
          </a:p>
          <a:p>
            <a:pPr>
              <a:defRPr/>
            </a:pPr>
            <a:endParaRPr lang="zh-CN" altLang="zh-CN"/>
          </a:p>
          <a:p>
            <a:pPr>
              <a:defRPr/>
            </a:pPr>
            <a:endParaRPr lang="zh-CN" altLang="zh-CN"/>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1113" y="-49213"/>
            <a:ext cx="9142413" cy="6854826"/>
            <a:chOff x="0" y="0"/>
            <a:chExt cx="5760" cy="4319"/>
          </a:xfrm>
        </p:grpSpPr>
        <p:sp>
          <p:nvSpPr>
            <p:cNvPr id="7182" name="未知"/>
            <p:cNvSpPr>
              <a:spLocks/>
            </p:cNvSpPr>
            <p:nvPr/>
          </p:nvSpPr>
          <p:spPr bwMode="auto">
            <a:xfrm>
              <a:off x="0" y="12"/>
              <a:ext cx="5758" cy="3273"/>
            </a:xfrm>
            <a:custGeom>
              <a:avLst/>
              <a:gdLst>
                <a:gd name="T0" fmla="*/ 3233 w 5740"/>
                <a:gd name="T1" fmla="*/ 1816 h 3273"/>
                <a:gd name="T2" fmla="*/ 0 w 5740"/>
                <a:gd name="T3" fmla="*/ 0 h 3273"/>
                <a:gd name="T4" fmla="*/ 0 w 5740"/>
                <a:gd name="T5" fmla="*/ 522 h 3273"/>
                <a:gd name="T6" fmla="*/ 3077 w 5740"/>
                <a:gd name="T7" fmla="*/ 1978 h 3273"/>
                <a:gd name="T8" fmla="*/ 5812 w 5740"/>
                <a:gd name="T9" fmla="*/ 3273 h 3273"/>
                <a:gd name="T10" fmla="*/ 5812 w 5740"/>
                <a:gd name="T11" fmla="*/ 3267 h 3273"/>
                <a:gd name="T12" fmla="*/ 3233 w 5740"/>
                <a:gd name="T13" fmla="*/ 1816 h 3273"/>
                <a:gd name="T14" fmla="*/ 3233 w 5740"/>
                <a:gd name="T15" fmla="*/ 1816 h 32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40" h="3273">
                  <a:moveTo>
                    <a:pt x="3193" y="1816"/>
                  </a:moveTo>
                  <a:lnTo>
                    <a:pt x="0" y="0"/>
                  </a:lnTo>
                  <a:lnTo>
                    <a:pt x="0" y="522"/>
                  </a:lnTo>
                  <a:lnTo>
                    <a:pt x="3037" y="1978"/>
                  </a:lnTo>
                  <a:lnTo>
                    <a:pt x="5740" y="3273"/>
                  </a:lnTo>
                  <a:lnTo>
                    <a:pt x="5740" y="3267"/>
                  </a:lnTo>
                  <a:lnTo>
                    <a:pt x="3193" y="181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3" name="未知"/>
            <p:cNvSpPr>
              <a:spLocks/>
            </p:cNvSpPr>
            <p:nvPr/>
          </p:nvSpPr>
          <p:spPr bwMode="auto">
            <a:xfrm>
              <a:off x="149" y="0"/>
              <a:ext cx="5609" cy="3243"/>
            </a:xfrm>
            <a:custGeom>
              <a:avLst/>
              <a:gdLst>
                <a:gd name="T0" fmla="*/ 3203 w 5591"/>
                <a:gd name="T1" fmla="*/ 1714 h 3243"/>
                <a:gd name="T2" fmla="*/ 435 w 5591"/>
                <a:gd name="T3" fmla="*/ 0 h 3243"/>
                <a:gd name="T4" fmla="*/ 0 w 5591"/>
                <a:gd name="T5" fmla="*/ 0 h 3243"/>
                <a:gd name="T6" fmla="*/ 3126 w 5591"/>
                <a:gd name="T7" fmla="*/ 1786 h 3243"/>
                <a:gd name="T8" fmla="*/ 5663 w 5591"/>
                <a:gd name="T9" fmla="*/ 3243 h 3243"/>
                <a:gd name="T10" fmla="*/ 5663 w 5591"/>
                <a:gd name="T11" fmla="*/ 3237 h 3243"/>
                <a:gd name="T12" fmla="*/ 3203 w 5591"/>
                <a:gd name="T13" fmla="*/ 1714 h 3243"/>
                <a:gd name="T14" fmla="*/ 3203 w 5591"/>
                <a:gd name="T15" fmla="*/ 1714 h 32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91" h="3243">
                  <a:moveTo>
                    <a:pt x="3163" y="1714"/>
                  </a:moveTo>
                  <a:lnTo>
                    <a:pt x="431" y="0"/>
                  </a:lnTo>
                  <a:lnTo>
                    <a:pt x="0" y="0"/>
                  </a:lnTo>
                  <a:lnTo>
                    <a:pt x="3086" y="1786"/>
                  </a:lnTo>
                  <a:lnTo>
                    <a:pt x="5591" y="3243"/>
                  </a:lnTo>
                  <a:lnTo>
                    <a:pt x="5591" y="3237"/>
                  </a:lnTo>
                  <a:lnTo>
                    <a:pt x="3163" y="1714"/>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4" name="未知"/>
            <p:cNvSpPr>
              <a:spLocks/>
            </p:cNvSpPr>
            <p:nvPr/>
          </p:nvSpPr>
          <p:spPr bwMode="auto">
            <a:xfrm>
              <a:off x="0" y="3433"/>
              <a:ext cx="4038" cy="191"/>
            </a:xfrm>
            <a:custGeom>
              <a:avLst/>
              <a:gdLst>
                <a:gd name="T0" fmla="*/ 0 w 4042"/>
                <a:gd name="T1" fmla="*/ 152 h 192"/>
                <a:gd name="T2" fmla="*/ 4026 w 4042"/>
                <a:gd name="T3" fmla="*/ 188 h 192"/>
                <a:gd name="T4" fmla="*/ 4026 w 4042"/>
                <a:gd name="T5" fmla="*/ 140 h 192"/>
                <a:gd name="T6" fmla="*/ 0 w 4042"/>
                <a:gd name="T7" fmla="*/ 0 h 192"/>
                <a:gd name="T8" fmla="*/ 0 w 4042"/>
                <a:gd name="T9" fmla="*/ 152 h 192"/>
                <a:gd name="T10" fmla="*/ 0 w 4042"/>
                <a:gd name="T11" fmla="*/ 152 h 1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42" h="192">
                  <a:moveTo>
                    <a:pt x="0" y="156"/>
                  </a:moveTo>
                  <a:lnTo>
                    <a:pt x="4042" y="192"/>
                  </a:lnTo>
                  <a:lnTo>
                    <a:pt x="4042" y="144"/>
                  </a:lnTo>
                  <a:lnTo>
                    <a:pt x="0" y="0"/>
                  </a:lnTo>
                  <a:lnTo>
                    <a:pt x="0" y="15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5" name="未知"/>
            <p:cNvSpPr>
              <a:spLocks/>
            </p:cNvSpPr>
            <p:nvPr/>
          </p:nvSpPr>
          <p:spPr bwMode="auto">
            <a:xfrm>
              <a:off x="4038" y="3577"/>
              <a:ext cx="1720" cy="65"/>
            </a:xfrm>
            <a:custGeom>
              <a:avLst/>
              <a:gdLst>
                <a:gd name="T0" fmla="*/ 1714 w 1722"/>
                <a:gd name="T1" fmla="*/ 62 h 66"/>
                <a:gd name="T2" fmla="*/ 1714 w 1722"/>
                <a:gd name="T3" fmla="*/ 56 h 66"/>
                <a:gd name="T4" fmla="*/ 0 w 1722"/>
                <a:gd name="T5" fmla="*/ 0 h 66"/>
                <a:gd name="T6" fmla="*/ 0 w 1722"/>
                <a:gd name="T7" fmla="*/ 44 h 66"/>
                <a:gd name="T8" fmla="*/ 1714 w 1722"/>
                <a:gd name="T9" fmla="*/ 62 h 66"/>
                <a:gd name="T10" fmla="*/ 1714 w 1722"/>
                <a:gd name="T11" fmla="*/ 62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6" name="未知"/>
            <p:cNvSpPr>
              <a:spLocks/>
            </p:cNvSpPr>
            <p:nvPr/>
          </p:nvSpPr>
          <p:spPr bwMode="auto">
            <a:xfrm>
              <a:off x="0" y="3726"/>
              <a:ext cx="4784" cy="329"/>
            </a:xfrm>
            <a:custGeom>
              <a:avLst/>
              <a:gdLst>
                <a:gd name="T0" fmla="*/ 0 w 4789"/>
                <a:gd name="T1" fmla="*/ 329 h 329"/>
                <a:gd name="T2" fmla="*/ 4769 w 4789"/>
                <a:gd name="T3" fmla="*/ 77 h 329"/>
                <a:gd name="T4" fmla="*/ 4769 w 4789"/>
                <a:gd name="T5" fmla="*/ 0 h 329"/>
                <a:gd name="T6" fmla="*/ 0 w 4789"/>
                <a:gd name="T7" fmla="*/ 107 h 329"/>
                <a:gd name="T8" fmla="*/ 0 w 4789"/>
                <a:gd name="T9" fmla="*/ 329 h 329"/>
                <a:gd name="T10" fmla="*/ 0 w 4789"/>
                <a:gd name="T11" fmla="*/ 329 h 3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9" h="329">
                  <a:moveTo>
                    <a:pt x="0" y="329"/>
                  </a:moveTo>
                  <a:lnTo>
                    <a:pt x="4789" y="77"/>
                  </a:lnTo>
                  <a:lnTo>
                    <a:pt x="4789" y="0"/>
                  </a:lnTo>
                  <a:lnTo>
                    <a:pt x="0" y="107"/>
                  </a:lnTo>
                  <a:lnTo>
                    <a:pt x="0" y="329"/>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7" name="未知"/>
            <p:cNvSpPr>
              <a:spLocks/>
            </p:cNvSpPr>
            <p:nvPr/>
          </p:nvSpPr>
          <p:spPr bwMode="auto">
            <a:xfrm>
              <a:off x="4784" y="3702"/>
              <a:ext cx="974" cy="101"/>
            </a:xfrm>
            <a:custGeom>
              <a:avLst/>
              <a:gdLst>
                <a:gd name="T0" fmla="*/ 971 w 975"/>
                <a:gd name="T1" fmla="*/ 48 h 101"/>
                <a:gd name="T2" fmla="*/ 971 w 975"/>
                <a:gd name="T3" fmla="*/ 0 h 101"/>
                <a:gd name="T4" fmla="*/ 0 w 975"/>
                <a:gd name="T5" fmla="*/ 24 h 101"/>
                <a:gd name="T6" fmla="*/ 0 w 975"/>
                <a:gd name="T7" fmla="*/ 101 h 101"/>
                <a:gd name="T8" fmla="*/ 971 w 975"/>
                <a:gd name="T9" fmla="*/ 48 h 101"/>
                <a:gd name="T10" fmla="*/ 971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8" name="未知"/>
            <p:cNvSpPr>
              <a:spLocks/>
            </p:cNvSpPr>
            <p:nvPr/>
          </p:nvSpPr>
          <p:spPr bwMode="auto">
            <a:xfrm>
              <a:off x="3619" y="3815"/>
              <a:ext cx="2139" cy="198"/>
            </a:xfrm>
            <a:custGeom>
              <a:avLst/>
              <a:gdLst>
                <a:gd name="T0" fmla="*/ 2133 w 2141"/>
                <a:gd name="T1" fmla="*/ 0 h 198"/>
                <a:gd name="T2" fmla="*/ 0 w 2141"/>
                <a:gd name="T3" fmla="*/ 156 h 198"/>
                <a:gd name="T4" fmla="*/ 0 w 2141"/>
                <a:gd name="T5" fmla="*/ 198 h 198"/>
                <a:gd name="T6" fmla="*/ 2133 w 2141"/>
                <a:gd name="T7" fmla="*/ 0 h 198"/>
                <a:gd name="T8" fmla="*/ 2133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89" name="未知"/>
            <p:cNvSpPr>
              <a:spLocks/>
            </p:cNvSpPr>
            <p:nvPr/>
          </p:nvSpPr>
          <p:spPr bwMode="auto">
            <a:xfrm>
              <a:off x="0" y="3971"/>
              <a:ext cx="3619" cy="348"/>
            </a:xfrm>
            <a:custGeom>
              <a:avLst/>
              <a:gdLst>
                <a:gd name="T0" fmla="*/ 0 w 3623"/>
                <a:gd name="T1" fmla="*/ 348 h 348"/>
                <a:gd name="T2" fmla="*/ 311 w 3623"/>
                <a:gd name="T3" fmla="*/ 348 h 348"/>
                <a:gd name="T4" fmla="*/ 3607 w 3623"/>
                <a:gd name="T5" fmla="*/ 42 h 348"/>
                <a:gd name="T6" fmla="*/ 3607 w 3623"/>
                <a:gd name="T7" fmla="*/ 0 h 348"/>
                <a:gd name="T8" fmla="*/ 0 w 3623"/>
                <a:gd name="T9" fmla="*/ 264 h 348"/>
                <a:gd name="T10" fmla="*/ 0 w 3623"/>
                <a:gd name="T11" fmla="*/ 348 h 348"/>
                <a:gd name="T12" fmla="*/ 0 w 3623"/>
                <a:gd name="T13" fmla="*/ 348 h 3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23" h="348">
                  <a:moveTo>
                    <a:pt x="0" y="348"/>
                  </a:moveTo>
                  <a:lnTo>
                    <a:pt x="311" y="348"/>
                  </a:lnTo>
                  <a:lnTo>
                    <a:pt x="3623" y="42"/>
                  </a:lnTo>
                  <a:lnTo>
                    <a:pt x="3623" y="0"/>
                  </a:lnTo>
                  <a:lnTo>
                    <a:pt x="0" y="264"/>
                  </a:lnTo>
                  <a:lnTo>
                    <a:pt x="0" y="348"/>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0" name="未知"/>
            <p:cNvSpPr>
              <a:spLocks/>
            </p:cNvSpPr>
            <p:nvPr/>
          </p:nvSpPr>
          <p:spPr bwMode="auto">
            <a:xfrm>
              <a:off x="2097" y="4043"/>
              <a:ext cx="2481" cy="276"/>
            </a:xfrm>
            <a:custGeom>
              <a:avLst/>
              <a:gdLst>
                <a:gd name="T0" fmla="*/ 2080 w 2517"/>
                <a:gd name="T1" fmla="*/ 276 h 276"/>
                <a:gd name="T2" fmla="*/ 2399 w 2517"/>
                <a:gd name="T3" fmla="*/ 204 h 276"/>
                <a:gd name="T4" fmla="*/ 2154 w 2517"/>
                <a:gd name="T5" fmla="*/ 0 h 276"/>
                <a:gd name="T6" fmla="*/ 0 w 2517"/>
                <a:gd name="T7" fmla="*/ 276 h 276"/>
                <a:gd name="T8" fmla="*/ 2080 w 2517"/>
                <a:gd name="T9" fmla="*/ 276 h 276"/>
                <a:gd name="T10" fmla="*/ 2080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1" name="未知"/>
            <p:cNvSpPr>
              <a:spLocks/>
            </p:cNvSpPr>
            <p:nvPr/>
          </p:nvSpPr>
          <p:spPr bwMode="auto">
            <a:xfrm>
              <a:off x="4354" y="3869"/>
              <a:ext cx="1404" cy="378"/>
            </a:xfrm>
            <a:custGeom>
              <a:avLst/>
              <a:gdLst>
                <a:gd name="T0" fmla="*/ 1401 w 1405"/>
                <a:gd name="T1" fmla="*/ 126 h 378"/>
                <a:gd name="T2" fmla="*/ 1401 w 1405"/>
                <a:gd name="T3" fmla="*/ 0 h 378"/>
                <a:gd name="T4" fmla="*/ 0 w 1405"/>
                <a:gd name="T5" fmla="*/ 174 h 378"/>
                <a:gd name="T6" fmla="*/ 257 w 1405"/>
                <a:gd name="T7" fmla="*/ 378 h 378"/>
                <a:gd name="T8" fmla="*/ 1401 w 1405"/>
                <a:gd name="T9" fmla="*/ 126 h 378"/>
                <a:gd name="T10" fmla="*/ 1401 w 1405"/>
                <a:gd name="T11" fmla="*/ 126 h 3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5" h="378">
                  <a:moveTo>
                    <a:pt x="1405" y="126"/>
                  </a:moveTo>
                  <a:lnTo>
                    <a:pt x="1405" y="0"/>
                  </a:lnTo>
                  <a:lnTo>
                    <a:pt x="0" y="174"/>
                  </a:lnTo>
                  <a:lnTo>
                    <a:pt x="257" y="378"/>
                  </a:lnTo>
                  <a:lnTo>
                    <a:pt x="1405" y="12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2" name="未知"/>
            <p:cNvSpPr>
              <a:spLocks/>
            </p:cNvSpPr>
            <p:nvPr/>
          </p:nvSpPr>
          <p:spPr bwMode="auto">
            <a:xfrm>
              <a:off x="5030" y="3151"/>
              <a:ext cx="728" cy="240"/>
            </a:xfrm>
            <a:custGeom>
              <a:avLst/>
              <a:gdLst>
                <a:gd name="T0" fmla="*/ 725 w 729"/>
                <a:gd name="T1" fmla="*/ 240 h 240"/>
                <a:gd name="T2" fmla="*/ 0 w 729"/>
                <a:gd name="T3" fmla="*/ 0 h 240"/>
                <a:gd name="T4" fmla="*/ 0 w 729"/>
                <a:gd name="T5" fmla="*/ 6 h 240"/>
                <a:gd name="T6" fmla="*/ 725 w 729"/>
                <a:gd name="T7" fmla="*/ 240 h 240"/>
                <a:gd name="T8" fmla="*/ 725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3" name="未知"/>
            <p:cNvSpPr>
              <a:spLocks/>
            </p:cNvSpPr>
            <p:nvPr/>
          </p:nvSpPr>
          <p:spPr bwMode="auto">
            <a:xfrm>
              <a:off x="0" y="1486"/>
              <a:ext cx="5030" cy="1638"/>
            </a:xfrm>
            <a:custGeom>
              <a:avLst/>
              <a:gdLst>
                <a:gd name="T0" fmla="*/ 0 w 5035"/>
                <a:gd name="T1" fmla="*/ 68 h 1672"/>
                <a:gd name="T2" fmla="*/ 5015 w 5035"/>
                <a:gd name="T3" fmla="*/ 1562 h 1672"/>
                <a:gd name="T4" fmla="*/ 5015 w 5035"/>
                <a:gd name="T5" fmla="*/ 1557 h 1672"/>
                <a:gd name="T6" fmla="*/ 0 w 5035"/>
                <a:gd name="T7" fmla="*/ 0 h 1672"/>
                <a:gd name="T8" fmla="*/ 0 w 5035"/>
                <a:gd name="T9" fmla="*/ 68 h 1672"/>
                <a:gd name="T10" fmla="*/ 0 w 5035"/>
                <a:gd name="T11" fmla="*/ 68 h 16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35" h="1672">
                  <a:moveTo>
                    <a:pt x="0" y="72"/>
                  </a:moveTo>
                  <a:lnTo>
                    <a:pt x="5035" y="1672"/>
                  </a:lnTo>
                  <a:lnTo>
                    <a:pt x="5035" y="1666"/>
                  </a:lnTo>
                  <a:lnTo>
                    <a:pt x="0" y="0"/>
                  </a:lnTo>
                  <a:lnTo>
                    <a:pt x="0" y="72"/>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4" name="未知"/>
            <p:cNvSpPr>
              <a:spLocks/>
            </p:cNvSpPr>
            <p:nvPr/>
          </p:nvSpPr>
          <p:spPr bwMode="auto">
            <a:xfrm>
              <a:off x="5030" y="3049"/>
              <a:ext cx="728" cy="318"/>
            </a:xfrm>
            <a:custGeom>
              <a:avLst/>
              <a:gdLst>
                <a:gd name="T0" fmla="*/ 725 w 729"/>
                <a:gd name="T1" fmla="*/ 318 h 318"/>
                <a:gd name="T2" fmla="*/ 725 w 729"/>
                <a:gd name="T3" fmla="*/ 312 h 318"/>
                <a:gd name="T4" fmla="*/ 0 w 729"/>
                <a:gd name="T5" fmla="*/ 0 h 318"/>
                <a:gd name="T6" fmla="*/ 0 w 729"/>
                <a:gd name="T7" fmla="*/ 54 h 318"/>
                <a:gd name="T8" fmla="*/ 725 w 729"/>
                <a:gd name="T9" fmla="*/ 318 h 318"/>
                <a:gd name="T10" fmla="*/ 725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5" name="未知"/>
            <p:cNvSpPr>
              <a:spLocks/>
            </p:cNvSpPr>
            <p:nvPr/>
          </p:nvSpPr>
          <p:spPr bwMode="auto">
            <a:xfrm>
              <a:off x="0" y="916"/>
              <a:ext cx="5030" cy="2187"/>
            </a:xfrm>
            <a:custGeom>
              <a:avLst/>
              <a:gdLst>
                <a:gd name="T0" fmla="*/ 0 w 5035"/>
                <a:gd name="T1" fmla="*/ 396 h 2188"/>
                <a:gd name="T2" fmla="*/ 5015 w 5035"/>
                <a:gd name="T3" fmla="*/ 2184 h 2188"/>
                <a:gd name="T4" fmla="*/ 5015 w 5035"/>
                <a:gd name="T5" fmla="*/ 2130 h 2188"/>
                <a:gd name="T6" fmla="*/ 0 w 5035"/>
                <a:gd name="T7" fmla="*/ 0 h 2188"/>
                <a:gd name="T8" fmla="*/ 0 w 5035"/>
                <a:gd name="T9" fmla="*/ 396 h 2188"/>
                <a:gd name="T10" fmla="*/ 0 w 5035"/>
                <a:gd name="T11" fmla="*/ 396 h 21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35" h="2188">
                  <a:moveTo>
                    <a:pt x="0" y="396"/>
                  </a:moveTo>
                  <a:lnTo>
                    <a:pt x="5035" y="2188"/>
                  </a:lnTo>
                  <a:lnTo>
                    <a:pt x="5035" y="2134"/>
                  </a:lnTo>
                  <a:lnTo>
                    <a:pt x="0" y="0"/>
                  </a:lnTo>
                  <a:lnTo>
                    <a:pt x="0" y="39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6" name="未知"/>
            <p:cNvSpPr>
              <a:spLocks/>
            </p:cNvSpPr>
            <p:nvPr/>
          </p:nvSpPr>
          <p:spPr bwMode="auto">
            <a:xfrm>
              <a:off x="2294" y="0"/>
              <a:ext cx="3159" cy="2725"/>
            </a:xfrm>
            <a:custGeom>
              <a:avLst/>
              <a:gdLst>
                <a:gd name="T0" fmla="*/ 0 w 3163"/>
                <a:gd name="T1" fmla="*/ 0 h 2727"/>
                <a:gd name="T2" fmla="*/ 3129 w 3163"/>
                <a:gd name="T3" fmla="*/ 2719 h 2727"/>
                <a:gd name="T4" fmla="*/ 3147 w 3163"/>
                <a:gd name="T5" fmla="*/ 2696 h 2727"/>
                <a:gd name="T6" fmla="*/ 102 w 3163"/>
                <a:gd name="T7" fmla="*/ 0 h 2727"/>
                <a:gd name="T8" fmla="*/ 0 w 3163"/>
                <a:gd name="T9" fmla="*/ 0 h 2727"/>
                <a:gd name="T10" fmla="*/ 0 w 3163"/>
                <a:gd name="T11" fmla="*/ 0 h 27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63" h="2727">
                  <a:moveTo>
                    <a:pt x="0" y="0"/>
                  </a:moveTo>
                  <a:lnTo>
                    <a:pt x="3145" y="2727"/>
                  </a:lnTo>
                  <a:lnTo>
                    <a:pt x="3163" y="2704"/>
                  </a:lnTo>
                  <a:lnTo>
                    <a:pt x="102"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7" name="未知"/>
            <p:cNvSpPr>
              <a:spLocks/>
            </p:cNvSpPr>
            <p:nvPr/>
          </p:nvSpPr>
          <p:spPr bwMode="auto">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3" h="299">
                  <a:moveTo>
                    <a:pt x="323" y="299"/>
                  </a:moveTo>
                  <a:lnTo>
                    <a:pt x="323" y="263"/>
                  </a:lnTo>
                  <a:lnTo>
                    <a:pt x="18" y="0"/>
                  </a:lnTo>
                  <a:lnTo>
                    <a:pt x="0" y="23"/>
                  </a:lnTo>
                  <a:lnTo>
                    <a:pt x="323" y="299"/>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8" name="未知"/>
            <p:cNvSpPr>
              <a:spLocks/>
            </p:cNvSpPr>
            <p:nvPr/>
          </p:nvSpPr>
          <p:spPr bwMode="auto">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199" name="未知"/>
            <p:cNvSpPr>
              <a:spLocks/>
            </p:cNvSpPr>
            <p:nvPr/>
          </p:nvSpPr>
          <p:spPr bwMode="auto">
            <a:xfrm>
              <a:off x="2454" y="0"/>
              <a:ext cx="3119" cy="2678"/>
            </a:xfrm>
            <a:custGeom>
              <a:avLst/>
              <a:gdLst>
                <a:gd name="T0" fmla="*/ 0 w 3122"/>
                <a:gd name="T1" fmla="*/ 0 h 2680"/>
                <a:gd name="T2" fmla="*/ 3014 w 3122"/>
                <a:gd name="T3" fmla="*/ 2672 h 2680"/>
                <a:gd name="T4" fmla="*/ 3110 w 3122"/>
                <a:gd name="T5" fmla="*/ 2582 h 2680"/>
                <a:gd name="T6" fmla="*/ 383 w 3122"/>
                <a:gd name="T7" fmla="*/ 0 h 2680"/>
                <a:gd name="T8" fmla="*/ 0 w 3122"/>
                <a:gd name="T9" fmla="*/ 0 h 2680"/>
                <a:gd name="T10" fmla="*/ 0 w 3122"/>
                <a:gd name="T11" fmla="*/ 0 h 26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22" h="2680">
                  <a:moveTo>
                    <a:pt x="0" y="0"/>
                  </a:moveTo>
                  <a:lnTo>
                    <a:pt x="3026" y="2680"/>
                  </a:lnTo>
                  <a:lnTo>
                    <a:pt x="3122" y="2590"/>
                  </a:lnTo>
                  <a:lnTo>
                    <a:pt x="383"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0" name="未知"/>
            <p:cNvSpPr>
              <a:spLocks/>
            </p:cNvSpPr>
            <p:nvPr/>
          </p:nvSpPr>
          <p:spPr bwMode="auto">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1" name="未知"/>
            <p:cNvSpPr>
              <a:spLocks/>
            </p:cNvSpPr>
            <p:nvPr/>
          </p:nvSpPr>
          <p:spPr bwMode="auto">
            <a:xfrm>
              <a:off x="3112" y="0"/>
              <a:ext cx="2514" cy="2534"/>
            </a:xfrm>
            <a:custGeom>
              <a:avLst/>
              <a:gdLst>
                <a:gd name="T0" fmla="*/ 0 w 2517"/>
                <a:gd name="T1" fmla="*/ 0 h 2536"/>
                <a:gd name="T2" fmla="*/ 2505 w 2517"/>
                <a:gd name="T3" fmla="*/ 2528 h 2536"/>
                <a:gd name="T4" fmla="*/ 2505 w 2517"/>
                <a:gd name="T5" fmla="*/ 2528 h 2536"/>
                <a:gd name="T6" fmla="*/ 66 w 2517"/>
                <a:gd name="T7" fmla="*/ 0 h 2536"/>
                <a:gd name="T8" fmla="*/ 0 w 2517"/>
                <a:gd name="T9" fmla="*/ 0 h 2536"/>
                <a:gd name="T10" fmla="*/ 0 w 2517"/>
                <a:gd name="T11" fmla="*/ 0 h 25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536">
                  <a:moveTo>
                    <a:pt x="0" y="0"/>
                  </a:moveTo>
                  <a:lnTo>
                    <a:pt x="2517" y="2536"/>
                  </a:lnTo>
                  <a:lnTo>
                    <a:pt x="66"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2" name="未知"/>
            <p:cNvSpPr>
              <a:spLocks/>
            </p:cNvSpPr>
            <p:nvPr/>
          </p:nvSpPr>
          <p:spPr bwMode="auto">
            <a:xfrm>
              <a:off x="3488" y="0"/>
              <a:ext cx="2198" cy="2480"/>
            </a:xfrm>
            <a:custGeom>
              <a:avLst/>
              <a:gdLst>
                <a:gd name="T0" fmla="*/ 0 w 2200"/>
                <a:gd name="T1" fmla="*/ 0 h 2482"/>
                <a:gd name="T2" fmla="*/ 2180 w 2200"/>
                <a:gd name="T3" fmla="*/ 2474 h 2482"/>
                <a:gd name="T4" fmla="*/ 2192 w 2200"/>
                <a:gd name="T5" fmla="*/ 2468 h 2482"/>
                <a:gd name="T6" fmla="*/ 317 w 2200"/>
                <a:gd name="T7" fmla="*/ 0 h 2482"/>
                <a:gd name="T8" fmla="*/ 0 w 2200"/>
                <a:gd name="T9" fmla="*/ 0 h 2482"/>
                <a:gd name="T10" fmla="*/ 0 w 2200"/>
                <a:gd name="T11" fmla="*/ 0 h 24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00" h="2482">
                  <a:moveTo>
                    <a:pt x="0" y="0"/>
                  </a:moveTo>
                  <a:lnTo>
                    <a:pt x="2188" y="2482"/>
                  </a:lnTo>
                  <a:lnTo>
                    <a:pt x="2200" y="2476"/>
                  </a:lnTo>
                  <a:lnTo>
                    <a:pt x="317"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3" name="未知"/>
            <p:cNvSpPr>
              <a:spLocks/>
            </p:cNvSpPr>
            <p:nvPr/>
          </p:nvSpPr>
          <p:spPr bwMode="auto">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96">
                  <a:moveTo>
                    <a:pt x="84" y="96"/>
                  </a:moveTo>
                  <a:lnTo>
                    <a:pt x="84" y="90"/>
                  </a:lnTo>
                  <a:lnTo>
                    <a:pt x="12" y="0"/>
                  </a:lnTo>
                  <a:lnTo>
                    <a:pt x="0" y="6"/>
                  </a:lnTo>
                  <a:lnTo>
                    <a:pt x="84" y="9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4" name="未知"/>
            <p:cNvSpPr>
              <a:spLocks/>
            </p:cNvSpPr>
            <p:nvPr/>
          </p:nvSpPr>
          <p:spPr bwMode="auto">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5" name="未知"/>
            <p:cNvSpPr>
              <a:spLocks/>
            </p:cNvSpPr>
            <p:nvPr/>
          </p:nvSpPr>
          <p:spPr bwMode="auto">
            <a:xfrm>
              <a:off x="5107" y="0"/>
              <a:ext cx="573" cy="1042"/>
            </a:xfrm>
            <a:custGeom>
              <a:avLst/>
              <a:gdLst>
                <a:gd name="T0" fmla="*/ 0 w 574"/>
                <a:gd name="T1" fmla="*/ 0 h 1043"/>
                <a:gd name="T2" fmla="*/ 493 w 574"/>
                <a:gd name="T3" fmla="*/ 1039 h 1043"/>
                <a:gd name="T4" fmla="*/ 570 w 574"/>
                <a:gd name="T5" fmla="*/ 847 h 1043"/>
                <a:gd name="T6" fmla="*/ 251 w 574"/>
                <a:gd name="T7" fmla="*/ 0 h 1043"/>
                <a:gd name="T8" fmla="*/ 0 w 574"/>
                <a:gd name="T9" fmla="*/ 0 h 1043"/>
                <a:gd name="T10" fmla="*/ 0 w 574"/>
                <a:gd name="T11" fmla="*/ 0 h 10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 h="1043">
                  <a:moveTo>
                    <a:pt x="0" y="0"/>
                  </a:moveTo>
                  <a:lnTo>
                    <a:pt x="497" y="1043"/>
                  </a:lnTo>
                  <a:lnTo>
                    <a:pt x="574" y="851"/>
                  </a:lnTo>
                  <a:lnTo>
                    <a:pt x="251"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6" name="未知"/>
            <p:cNvSpPr>
              <a:spLocks/>
            </p:cNvSpPr>
            <p:nvPr/>
          </p:nvSpPr>
          <p:spPr bwMode="auto">
            <a:xfrm>
              <a:off x="5411" y="0"/>
              <a:ext cx="341" cy="796"/>
            </a:xfrm>
            <a:custGeom>
              <a:avLst/>
              <a:gdLst>
                <a:gd name="T0" fmla="*/ 144 w 341"/>
                <a:gd name="T1" fmla="*/ 0 h 797"/>
                <a:gd name="T2" fmla="*/ 0 w 341"/>
                <a:gd name="T3" fmla="*/ 0 h 797"/>
                <a:gd name="T4" fmla="*/ 287 w 341"/>
                <a:gd name="T5" fmla="*/ 793 h 797"/>
                <a:gd name="T6" fmla="*/ 341 w 341"/>
                <a:gd name="T7" fmla="*/ 649 h 797"/>
                <a:gd name="T8" fmla="*/ 144 w 341"/>
                <a:gd name="T9" fmla="*/ 0 h 797"/>
                <a:gd name="T10" fmla="*/ 144 w 341"/>
                <a:gd name="T11" fmla="*/ 0 h 7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1" h="797">
                  <a:moveTo>
                    <a:pt x="144" y="0"/>
                  </a:moveTo>
                  <a:lnTo>
                    <a:pt x="0" y="0"/>
                  </a:lnTo>
                  <a:lnTo>
                    <a:pt x="287" y="797"/>
                  </a:lnTo>
                  <a:lnTo>
                    <a:pt x="341" y="653"/>
                  </a:lnTo>
                  <a:lnTo>
                    <a:pt x="144"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7" name="未知"/>
            <p:cNvSpPr>
              <a:spLocks/>
            </p:cNvSpPr>
            <p:nvPr/>
          </p:nvSpPr>
          <p:spPr bwMode="auto">
            <a:xfrm>
              <a:off x="5698" y="653"/>
              <a:ext cx="60" cy="311"/>
            </a:xfrm>
            <a:custGeom>
              <a:avLst/>
              <a:gdLst>
                <a:gd name="T0" fmla="*/ 0 w 60"/>
                <a:gd name="T1" fmla="*/ 144 h 312"/>
                <a:gd name="T2" fmla="*/ 60 w 60"/>
                <a:gd name="T3" fmla="*/ 308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8" name="未知"/>
            <p:cNvSpPr>
              <a:spLocks/>
            </p:cNvSpPr>
            <p:nvPr/>
          </p:nvSpPr>
          <p:spPr bwMode="auto">
            <a:xfrm>
              <a:off x="2" y="1601"/>
              <a:ext cx="5752" cy="1831"/>
            </a:xfrm>
            <a:custGeom>
              <a:avLst/>
              <a:gdLst>
                <a:gd name="T0" fmla="*/ 0 w 5740"/>
                <a:gd name="T1" fmla="*/ 351 h 1864"/>
                <a:gd name="T2" fmla="*/ 5788 w 5740"/>
                <a:gd name="T3" fmla="*/ 1758 h 1864"/>
                <a:gd name="T4" fmla="*/ 5788 w 5740"/>
                <a:gd name="T5" fmla="*/ 1730 h 1864"/>
                <a:gd name="T6" fmla="*/ 0 w 5740"/>
                <a:gd name="T7" fmla="*/ 0 h 1864"/>
                <a:gd name="T8" fmla="*/ 0 w 5740"/>
                <a:gd name="T9" fmla="*/ 351 h 1864"/>
                <a:gd name="T10" fmla="*/ 0 w 5740"/>
                <a:gd name="T11" fmla="*/ 351 h 18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864">
                  <a:moveTo>
                    <a:pt x="0" y="371"/>
                  </a:moveTo>
                  <a:lnTo>
                    <a:pt x="5740" y="1864"/>
                  </a:lnTo>
                  <a:lnTo>
                    <a:pt x="5740" y="1834"/>
                  </a:lnTo>
                  <a:lnTo>
                    <a:pt x="0" y="0"/>
                  </a:lnTo>
                  <a:lnTo>
                    <a:pt x="0" y="371"/>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09" name="未知"/>
            <p:cNvSpPr>
              <a:spLocks/>
            </p:cNvSpPr>
            <p:nvPr/>
          </p:nvSpPr>
          <p:spPr bwMode="auto">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0" name="未知"/>
            <p:cNvSpPr>
              <a:spLocks/>
            </p:cNvSpPr>
            <p:nvPr/>
          </p:nvSpPr>
          <p:spPr bwMode="auto">
            <a:xfrm>
              <a:off x="2" y="2152"/>
              <a:ext cx="5752" cy="1304"/>
            </a:xfrm>
            <a:custGeom>
              <a:avLst/>
              <a:gdLst>
                <a:gd name="T0" fmla="*/ 0 w 5740"/>
                <a:gd name="T1" fmla="*/ 338 h 1337"/>
                <a:gd name="T2" fmla="*/ 5788 w 5740"/>
                <a:gd name="T3" fmla="*/ 1233 h 1337"/>
                <a:gd name="T4" fmla="*/ 5788 w 5740"/>
                <a:gd name="T5" fmla="*/ 1227 h 1337"/>
                <a:gd name="T6" fmla="*/ 0 w 5740"/>
                <a:gd name="T7" fmla="*/ 0 h 1337"/>
                <a:gd name="T8" fmla="*/ 0 w 5740"/>
                <a:gd name="T9" fmla="*/ 338 h 1337"/>
                <a:gd name="T10" fmla="*/ 0 w 5740"/>
                <a:gd name="T11" fmla="*/ 338 h 13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337">
                  <a:moveTo>
                    <a:pt x="0" y="366"/>
                  </a:moveTo>
                  <a:lnTo>
                    <a:pt x="5740" y="1337"/>
                  </a:lnTo>
                  <a:lnTo>
                    <a:pt x="5740" y="1331"/>
                  </a:lnTo>
                  <a:lnTo>
                    <a:pt x="0" y="0"/>
                  </a:lnTo>
                  <a:lnTo>
                    <a:pt x="0" y="366"/>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1" name="未知"/>
            <p:cNvSpPr>
              <a:spLocks/>
            </p:cNvSpPr>
            <p:nvPr/>
          </p:nvSpPr>
          <p:spPr bwMode="auto">
            <a:xfrm>
              <a:off x="2" y="3177"/>
              <a:ext cx="5752" cy="414"/>
            </a:xfrm>
            <a:custGeom>
              <a:avLst/>
              <a:gdLst>
                <a:gd name="T0" fmla="*/ 0 w 5740"/>
                <a:gd name="T1" fmla="*/ 48 h 414"/>
                <a:gd name="T2" fmla="*/ 5788 w 5740"/>
                <a:gd name="T3" fmla="*/ 414 h 414"/>
                <a:gd name="T4" fmla="*/ 5788 w 5740"/>
                <a:gd name="T5" fmla="*/ 402 h 414"/>
                <a:gd name="T6" fmla="*/ 0 w 5740"/>
                <a:gd name="T7" fmla="*/ 0 h 414"/>
                <a:gd name="T8" fmla="*/ 0 w 5740"/>
                <a:gd name="T9" fmla="*/ 48 h 414"/>
                <a:gd name="T10" fmla="*/ 0 w 5740"/>
                <a:gd name="T11" fmla="*/ 48 h 4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14">
                  <a:moveTo>
                    <a:pt x="0" y="48"/>
                  </a:moveTo>
                  <a:lnTo>
                    <a:pt x="5740" y="414"/>
                  </a:lnTo>
                  <a:lnTo>
                    <a:pt x="5740" y="402"/>
                  </a:lnTo>
                  <a:lnTo>
                    <a:pt x="0" y="0"/>
                  </a:lnTo>
                  <a:lnTo>
                    <a:pt x="0" y="48"/>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2" name="未知"/>
            <p:cNvSpPr>
              <a:spLocks/>
            </p:cNvSpPr>
            <p:nvPr/>
          </p:nvSpPr>
          <p:spPr bwMode="auto">
            <a:xfrm>
              <a:off x="1297" y="0"/>
              <a:ext cx="4457" cy="3177"/>
            </a:xfrm>
            <a:custGeom>
              <a:avLst/>
              <a:gdLst>
                <a:gd name="T0" fmla="*/ 0 w 4448"/>
                <a:gd name="T1" fmla="*/ 0 h 3177"/>
                <a:gd name="T2" fmla="*/ 4484 w 4448"/>
                <a:gd name="T3" fmla="*/ 3177 h 3177"/>
                <a:gd name="T4" fmla="*/ 4484 w 4448"/>
                <a:gd name="T5" fmla="*/ 3153 h 3177"/>
                <a:gd name="T6" fmla="*/ 125 w 4448"/>
                <a:gd name="T7" fmla="*/ 0 h 3177"/>
                <a:gd name="T8" fmla="*/ 0 w 4448"/>
                <a:gd name="T9" fmla="*/ 0 h 3177"/>
                <a:gd name="T10" fmla="*/ 0 w 4448"/>
                <a:gd name="T11" fmla="*/ 0 h 3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48" h="3177">
                  <a:moveTo>
                    <a:pt x="0" y="0"/>
                  </a:moveTo>
                  <a:lnTo>
                    <a:pt x="4448" y="3177"/>
                  </a:lnTo>
                  <a:lnTo>
                    <a:pt x="4448" y="3153"/>
                  </a:lnTo>
                  <a:lnTo>
                    <a:pt x="125"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3" name="未知"/>
            <p:cNvSpPr>
              <a:spLocks/>
            </p:cNvSpPr>
            <p:nvPr/>
          </p:nvSpPr>
          <p:spPr bwMode="auto">
            <a:xfrm>
              <a:off x="3321" y="0"/>
              <a:ext cx="2433" cy="2614"/>
            </a:xfrm>
            <a:custGeom>
              <a:avLst/>
              <a:gdLst>
                <a:gd name="T0" fmla="*/ 0 w 2428"/>
                <a:gd name="T1" fmla="*/ 0 h 2614"/>
                <a:gd name="T2" fmla="*/ 2448 w 2428"/>
                <a:gd name="T3" fmla="*/ 2614 h 2614"/>
                <a:gd name="T4" fmla="*/ 2448 w 2428"/>
                <a:gd name="T5" fmla="*/ 2608 h 2614"/>
                <a:gd name="T6" fmla="*/ 66 w 2428"/>
                <a:gd name="T7" fmla="*/ 0 h 2614"/>
                <a:gd name="T8" fmla="*/ 0 w 2428"/>
                <a:gd name="T9" fmla="*/ 0 h 2614"/>
                <a:gd name="T10" fmla="*/ 0 w 2428"/>
                <a:gd name="T11" fmla="*/ 0 h 26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8" h="2614">
                  <a:moveTo>
                    <a:pt x="0" y="0"/>
                  </a:moveTo>
                  <a:lnTo>
                    <a:pt x="2428" y="2614"/>
                  </a:lnTo>
                  <a:lnTo>
                    <a:pt x="2428" y="2608"/>
                  </a:lnTo>
                  <a:lnTo>
                    <a:pt x="66"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2" name="未知"/>
            <p:cNvSpPr>
              <a:spLocks/>
            </p:cNvSpPr>
            <p:nvPr/>
          </p:nvSpPr>
          <p:spPr bwMode="auto">
            <a:xfrm>
              <a:off x="3950" y="0"/>
              <a:ext cx="1804" cy="2464"/>
            </a:xfrm>
            <a:custGeom>
              <a:avLst/>
              <a:gdLst>
                <a:gd name="T0" fmla="*/ 489 w 1800"/>
                <a:gd name="T1" fmla="*/ 0 h 2464"/>
                <a:gd name="T2" fmla="*/ 0 w 1800"/>
                <a:gd name="T3" fmla="*/ 0 h 2464"/>
                <a:gd name="T4" fmla="*/ 1816 w 1800"/>
                <a:gd name="T5" fmla="*/ 2464 h 2464"/>
                <a:gd name="T6" fmla="*/ 1816 w 1800"/>
                <a:gd name="T7" fmla="*/ 2248 h 2464"/>
                <a:gd name="T8" fmla="*/ 1810 w 1800"/>
                <a:gd name="T9" fmla="*/ 2248 h 2464"/>
                <a:gd name="T10" fmla="*/ 489 w 1800"/>
                <a:gd name="T11" fmla="*/ 0 h 2464"/>
                <a:gd name="T12" fmla="*/ 489 w 1800"/>
                <a:gd name="T13" fmla="*/ 0 h 24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0" h="2464">
                  <a:moveTo>
                    <a:pt x="485" y="0"/>
                  </a:moveTo>
                  <a:lnTo>
                    <a:pt x="0" y="0"/>
                  </a:lnTo>
                  <a:lnTo>
                    <a:pt x="1800" y="2464"/>
                  </a:lnTo>
                  <a:lnTo>
                    <a:pt x="1800" y="2248"/>
                  </a:lnTo>
                  <a:lnTo>
                    <a:pt x="1794" y="2248"/>
                  </a:lnTo>
                  <a:lnTo>
                    <a:pt x="485"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3" name="未知"/>
            <p:cNvSpPr>
              <a:spLocks/>
            </p:cNvSpPr>
            <p:nvPr/>
          </p:nvSpPr>
          <p:spPr bwMode="auto">
            <a:xfrm>
              <a:off x="4519" y="0"/>
              <a:ext cx="1235" cy="2074"/>
            </a:xfrm>
            <a:custGeom>
              <a:avLst/>
              <a:gdLst>
                <a:gd name="T0" fmla="*/ 0 w 1232"/>
                <a:gd name="T1" fmla="*/ 0 h 2074"/>
                <a:gd name="T2" fmla="*/ 1244 w 1232"/>
                <a:gd name="T3" fmla="*/ 2074 h 2074"/>
                <a:gd name="T4" fmla="*/ 1244 w 1232"/>
                <a:gd name="T5" fmla="*/ 2038 h 2074"/>
                <a:gd name="T6" fmla="*/ 42 w 1232"/>
                <a:gd name="T7" fmla="*/ 0 h 2074"/>
                <a:gd name="T8" fmla="*/ 0 w 1232"/>
                <a:gd name="T9" fmla="*/ 0 h 2074"/>
                <a:gd name="T10" fmla="*/ 0 w 1232"/>
                <a:gd name="T11" fmla="*/ 0 h 20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2" h="2074">
                  <a:moveTo>
                    <a:pt x="0" y="0"/>
                  </a:moveTo>
                  <a:lnTo>
                    <a:pt x="1232" y="2074"/>
                  </a:lnTo>
                  <a:lnTo>
                    <a:pt x="1232" y="2038"/>
                  </a:lnTo>
                  <a:lnTo>
                    <a:pt x="42"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6" name="未知"/>
            <p:cNvSpPr>
              <a:spLocks/>
            </p:cNvSpPr>
            <p:nvPr/>
          </p:nvSpPr>
          <p:spPr bwMode="auto">
            <a:xfrm>
              <a:off x="4694" y="0"/>
              <a:ext cx="1060" cy="1936"/>
            </a:xfrm>
            <a:custGeom>
              <a:avLst/>
              <a:gdLst>
                <a:gd name="T0" fmla="*/ 0 w 1058"/>
                <a:gd name="T1" fmla="*/ 0 h 1936"/>
                <a:gd name="T2" fmla="*/ 1066 w 1058"/>
                <a:gd name="T3" fmla="*/ 1936 h 1936"/>
                <a:gd name="T4" fmla="*/ 1066 w 1058"/>
                <a:gd name="T5" fmla="*/ 1930 h 1936"/>
                <a:gd name="T6" fmla="*/ 54 w 1058"/>
                <a:gd name="T7" fmla="*/ 0 h 1936"/>
                <a:gd name="T8" fmla="*/ 0 w 1058"/>
                <a:gd name="T9" fmla="*/ 0 h 1936"/>
                <a:gd name="T10" fmla="*/ 0 w 1058"/>
                <a:gd name="T11" fmla="*/ 0 h 19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8" h="1936">
                  <a:moveTo>
                    <a:pt x="0" y="0"/>
                  </a:moveTo>
                  <a:lnTo>
                    <a:pt x="1058" y="1936"/>
                  </a:lnTo>
                  <a:lnTo>
                    <a:pt x="1058" y="1930"/>
                  </a:lnTo>
                  <a:lnTo>
                    <a:pt x="54" y="0"/>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7217" name="未知"/>
            <p:cNvSpPr>
              <a:spLocks/>
            </p:cNvSpPr>
            <p:nvPr/>
          </p:nvSpPr>
          <p:spPr bwMode="auto">
            <a:xfrm>
              <a:off x="4981" y="0"/>
              <a:ext cx="773" cy="1487"/>
            </a:xfrm>
            <a:custGeom>
              <a:avLst/>
              <a:gdLst>
                <a:gd name="T0" fmla="*/ 779 w 771"/>
                <a:gd name="T1" fmla="*/ 1433 h 1487"/>
                <a:gd name="T2" fmla="*/ 42 w 771"/>
                <a:gd name="T3" fmla="*/ 0 h 1487"/>
                <a:gd name="T4" fmla="*/ 0 w 771"/>
                <a:gd name="T5" fmla="*/ 0 h 1487"/>
                <a:gd name="T6" fmla="*/ 779 w 771"/>
                <a:gd name="T7" fmla="*/ 1487 h 1487"/>
                <a:gd name="T8" fmla="*/ 779 w 771"/>
                <a:gd name="T9" fmla="*/ 1433 h 1487"/>
                <a:gd name="T10" fmla="*/ 779 w 771"/>
                <a:gd name="T11" fmla="*/ 1433 h 14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1" h="1487">
                  <a:moveTo>
                    <a:pt x="771" y="1433"/>
                  </a:moveTo>
                  <a:lnTo>
                    <a:pt x="42" y="0"/>
                  </a:lnTo>
                  <a:lnTo>
                    <a:pt x="0" y="0"/>
                  </a:lnTo>
                  <a:lnTo>
                    <a:pt x="771" y="1487"/>
                  </a:lnTo>
                  <a:lnTo>
                    <a:pt x="771" y="1433"/>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grpSp>
          <p:nvGrpSpPr>
            <p:cNvPr id="1074" name="Group 39"/>
            <p:cNvGrpSpPr>
              <a:grpSpLocks/>
            </p:cNvGrpSpPr>
            <p:nvPr userDrawn="1"/>
          </p:nvGrpSpPr>
          <p:grpSpPr bwMode="auto">
            <a:xfrm>
              <a:off x="0" y="1632"/>
              <a:ext cx="5758" cy="1858"/>
              <a:chOff x="0" y="0"/>
              <a:chExt cx="5758" cy="1858"/>
            </a:xfrm>
          </p:grpSpPr>
          <p:sp>
            <p:nvSpPr>
              <p:cNvPr id="7219" name="未知"/>
              <p:cNvSpPr>
                <a:spLocks/>
              </p:cNvSpPr>
              <p:nvPr/>
            </p:nvSpPr>
            <p:spPr bwMode="auto">
              <a:xfrm>
                <a:off x="0" y="0"/>
                <a:ext cx="3670" cy="1280"/>
              </a:xfrm>
              <a:custGeom>
                <a:avLst/>
                <a:gdLst>
                  <a:gd name="T0" fmla="*/ 0 w 3659"/>
                  <a:gd name="T1" fmla="*/ 0 h 1313"/>
                  <a:gd name="T2" fmla="*/ 0 w 3659"/>
                  <a:gd name="T3" fmla="*/ 337 h 1313"/>
                  <a:gd name="T4" fmla="*/ 3679 w 3659"/>
                  <a:gd name="T5" fmla="*/ 1209 h 1313"/>
                  <a:gd name="T6" fmla="*/ 3691 w 3659"/>
                  <a:gd name="T7" fmla="*/ 1137 h 1313"/>
                  <a:gd name="T8" fmla="*/ 3703 w 3659"/>
                  <a:gd name="T9" fmla="*/ 1071 h 1313"/>
                  <a:gd name="T10" fmla="*/ 0 w 3659"/>
                  <a:gd name="T11" fmla="*/ 0 h 1313"/>
                  <a:gd name="T12" fmla="*/ 0 w 3659"/>
                  <a:gd name="T13" fmla="*/ 0 h 13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59" h="1313">
                    <a:moveTo>
                      <a:pt x="0" y="0"/>
                    </a:moveTo>
                    <a:lnTo>
                      <a:pt x="0" y="366"/>
                    </a:lnTo>
                    <a:lnTo>
                      <a:pt x="3635" y="1313"/>
                    </a:lnTo>
                    <a:lnTo>
                      <a:pt x="3647" y="1235"/>
                    </a:lnTo>
                    <a:lnTo>
                      <a:pt x="3659" y="1163"/>
                    </a:lnTo>
                    <a:lnTo>
                      <a:pt x="0" y="0"/>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sp>
            <p:nvSpPr>
              <p:cNvPr id="4" name="未知"/>
              <p:cNvSpPr>
                <a:spLocks/>
              </p:cNvSpPr>
              <p:nvPr/>
            </p:nvSpPr>
            <p:spPr bwMode="auto">
              <a:xfrm>
                <a:off x="3646" y="1163"/>
                <a:ext cx="2112" cy="695"/>
              </a:xfrm>
              <a:custGeom>
                <a:avLst/>
                <a:gdLst>
                  <a:gd name="T0" fmla="*/ 2133 w 2105"/>
                  <a:gd name="T1" fmla="*/ 665 h 695"/>
                  <a:gd name="T2" fmla="*/ 24 w 2105"/>
                  <a:gd name="T3" fmla="*/ 0 h 695"/>
                  <a:gd name="T4" fmla="*/ 12 w 2105"/>
                  <a:gd name="T5" fmla="*/ 72 h 695"/>
                  <a:gd name="T6" fmla="*/ 0 w 2105"/>
                  <a:gd name="T7" fmla="*/ 150 h 695"/>
                  <a:gd name="T8" fmla="*/ 2133 w 2105"/>
                  <a:gd name="T9" fmla="*/ 695 h 695"/>
                  <a:gd name="T10" fmla="*/ 2133 w 2105"/>
                  <a:gd name="T11" fmla="*/ 665 h 695"/>
                  <a:gd name="T12" fmla="*/ 2133 w 2105"/>
                  <a:gd name="T13" fmla="*/ 665 h 6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05" h="695">
                    <a:moveTo>
                      <a:pt x="2105" y="665"/>
                    </a:moveTo>
                    <a:lnTo>
                      <a:pt x="24" y="0"/>
                    </a:lnTo>
                    <a:lnTo>
                      <a:pt x="12" y="72"/>
                    </a:lnTo>
                    <a:lnTo>
                      <a:pt x="0" y="150"/>
                    </a:lnTo>
                    <a:lnTo>
                      <a:pt x="2105" y="695"/>
                    </a:lnTo>
                    <a:lnTo>
                      <a:pt x="2105" y="665"/>
                    </a:lnTo>
                    <a:close/>
                  </a:path>
                </a:pathLst>
              </a:custGeom>
              <a:noFill/>
              <a:ln>
                <a:noFill/>
              </a:ln>
              <a:extLst>
                <a:ext uri="{909E8E84-426E-40DD-AFC4-6F175D3DCCD1}"/>
                <a:ext uri="{91240B29-F687-4F45-9708-019B960494DF}"/>
              </a:extLst>
            </p:spPr>
            <p:txBody>
              <a:bodyPr/>
              <a:lstStyle/>
              <a:p>
                <a:pPr>
                  <a:defRPr/>
                </a:pPr>
                <a:endParaRPr lang="zh-CN" altLang="en-US">
                  <a:latin typeface="Arial" pitchFamily="34" charset="0"/>
                  <a:ea typeface="宋体" pitchFamily="2" charset="-122"/>
                </a:endParaRPr>
              </a:p>
            </p:txBody>
          </p:sp>
        </p:grpSp>
      </p:grpSp>
      <p:sp>
        <p:nvSpPr>
          <p:cNvPr id="7171" name="Line 42"/>
          <p:cNvSpPr>
            <a:spLocks noChangeShapeType="1"/>
          </p:cNvSpPr>
          <p:nvPr/>
        </p:nvSpPr>
        <p:spPr bwMode="auto">
          <a:xfrm flipH="1">
            <a:off x="762000" y="1336675"/>
            <a:ext cx="7651750" cy="0"/>
          </a:xfrm>
          <a:prstGeom prst="line">
            <a:avLst/>
          </a:prstGeom>
          <a:noFill/>
          <a:ln w="57150" cmpd="thinThick">
            <a:solidFill>
              <a:srgbClr val="BCA8BC"/>
            </a:solidFill>
            <a:round/>
            <a:headEnd/>
            <a:tailEnd/>
          </a:ln>
          <a:extLst>
            <a:ext uri="{909E8E84-426E-40DD-AFC4-6F175D3DCCD1}"/>
          </a:extLst>
        </p:spPr>
        <p:txBody>
          <a:bodyPr/>
          <a:lstStyle/>
          <a:p>
            <a:pPr>
              <a:defRPr/>
            </a:pPr>
            <a:endParaRPr lang="zh-CN" altLang="en-US">
              <a:latin typeface="Arial" pitchFamily="34" charset="0"/>
              <a:ea typeface="宋体" pitchFamily="2" charset="-122"/>
            </a:endParaRPr>
          </a:p>
        </p:txBody>
      </p:sp>
      <p:sp>
        <p:nvSpPr>
          <p:cNvPr id="7172" name="Text Box 43"/>
          <p:cNvSpPr txBox="1">
            <a:spLocks noChangeArrowheads="1"/>
          </p:cNvSpPr>
          <p:nvPr/>
        </p:nvSpPr>
        <p:spPr bwMode="auto">
          <a:xfrm>
            <a:off x="614363" y="2155825"/>
            <a:ext cx="7975600" cy="365125"/>
          </a:xfrm>
          <a:prstGeom prst="rect">
            <a:avLst/>
          </a:prstGeom>
          <a:noFill/>
          <a:ln>
            <a:noFill/>
          </a:ln>
          <a:extLst>
            <a:ext uri="{909E8E84-426E-40DD-AFC4-6F175D3DCCD1}"/>
            <a:ext uri="{91240B29-F687-4F45-9708-019B960494DF}"/>
          </a:extLst>
        </p:spPr>
        <p:txBody>
          <a:bodyPr>
            <a:spAutoFit/>
          </a:bodyPr>
          <a:lstStyle>
            <a:lvl1pPr eaLnBrk="0" hangingPunct="0">
              <a:defRPr sz="1600">
                <a:solidFill>
                  <a:schemeClr val="tx1"/>
                </a:solidFill>
                <a:latin typeface="Arial" charset="0"/>
                <a:ea typeface="宋体" pitchFamily="2" charset="-122"/>
              </a:defRPr>
            </a:lvl1pPr>
            <a:lvl2pPr marL="742950" indent="-285750" eaLnBrk="0" hangingPunct="0">
              <a:defRPr sz="1600">
                <a:solidFill>
                  <a:schemeClr val="tx1"/>
                </a:solidFill>
                <a:latin typeface="Arial" charset="0"/>
                <a:ea typeface="宋体" pitchFamily="2" charset="-122"/>
              </a:defRPr>
            </a:lvl2pPr>
            <a:lvl3pPr marL="1143000" indent="-228600" eaLnBrk="0" hangingPunct="0">
              <a:defRPr sz="1600">
                <a:solidFill>
                  <a:schemeClr val="tx1"/>
                </a:solidFill>
                <a:latin typeface="Arial" charset="0"/>
                <a:ea typeface="宋体" pitchFamily="2" charset="-122"/>
              </a:defRPr>
            </a:lvl3pPr>
            <a:lvl4pPr marL="1600200" indent="-228600" eaLnBrk="0" hangingPunct="0">
              <a:defRPr sz="1600">
                <a:solidFill>
                  <a:schemeClr val="tx1"/>
                </a:solidFill>
                <a:latin typeface="Arial" charset="0"/>
                <a:ea typeface="宋体" pitchFamily="2" charset="-122"/>
              </a:defRPr>
            </a:lvl4pPr>
            <a:lvl5pPr marL="2057400" indent="-228600" eaLnBrk="0" hangingPunct="0">
              <a:defRPr sz="1600">
                <a:solidFill>
                  <a:schemeClr val="tx1"/>
                </a:solidFill>
                <a:latin typeface="Arial" charset="0"/>
                <a:ea typeface="宋体" pitchFamily="2" charset="-122"/>
              </a:defRPr>
            </a:lvl5pPr>
            <a:lvl6pPr marL="2514600" indent="-228600" eaLnBrk="0" fontAlgn="base" hangingPunct="0">
              <a:spcBef>
                <a:spcPct val="0"/>
              </a:spcBef>
              <a:spcAft>
                <a:spcPct val="0"/>
              </a:spcAft>
              <a:defRPr sz="1600">
                <a:solidFill>
                  <a:schemeClr val="tx1"/>
                </a:solidFill>
                <a:latin typeface="Arial" charset="0"/>
                <a:ea typeface="宋体" pitchFamily="2" charset="-122"/>
              </a:defRPr>
            </a:lvl6pPr>
            <a:lvl7pPr marL="2971800" indent="-228600" eaLnBrk="0" fontAlgn="base" hangingPunct="0">
              <a:spcBef>
                <a:spcPct val="0"/>
              </a:spcBef>
              <a:spcAft>
                <a:spcPct val="0"/>
              </a:spcAft>
              <a:defRPr sz="1600">
                <a:solidFill>
                  <a:schemeClr val="tx1"/>
                </a:solidFill>
                <a:latin typeface="Arial" charset="0"/>
                <a:ea typeface="宋体" pitchFamily="2" charset="-122"/>
              </a:defRPr>
            </a:lvl7pPr>
            <a:lvl8pPr marL="3429000" indent="-228600" eaLnBrk="0" fontAlgn="base" hangingPunct="0">
              <a:spcBef>
                <a:spcPct val="0"/>
              </a:spcBef>
              <a:spcAft>
                <a:spcPct val="0"/>
              </a:spcAft>
              <a:defRPr sz="1600">
                <a:solidFill>
                  <a:schemeClr val="tx1"/>
                </a:solidFill>
                <a:latin typeface="Arial" charset="0"/>
                <a:ea typeface="宋体" pitchFamily="2" charset="-122"/>
              </a:defRPr>
            </a:lvl8pPr>
            <a:lvl9pPr marL="3886200" indent="-228600" eaLnBrk="0" fontAlgn="base" hangingPunct="0">
              <a:spcBef>
                <a:spcPct val="0"/>
              </a:spcBef>
              <a:spcAft>
                <a:spcPct val="0"/>
              </a:spcAft>
              <a:defRPr sz="1600">
                <a:solidFill>
                  <a:schemeClr val="tx1"/>
                </a:solidFill>
                <a:latin typeface="Arial" charset="0"/>
                <a:ea typeface="宋体" pitchFamily="2" charset="-122"/>
              </a:defRPr>
            </a:lvl9pPr>
          </a:lstStyle>
          <a:p>
            <a:pPr algn="ctr" eaLnBrk="1" hangingPunct="1">
              <a:spcBef>
                <a:spcPct val="50000"/>
              </a:spcBef>
              <a:defRPr/>
            </a:pPr>
            <a:endParaRPr lang="zh-CN" altLang="zh-CN" sz="1800" smtClean="0">
              <a:ea typeface="楷体_GB2312" pitchFamily="49" charset="-122"/>
            </a:endParaRPr>
          </a:p>
        </p:txBody>
      </p:sp>
      <p:pic>
        <p:nvPicPr>
          <p:cNvPr id="1029" name="Picture 44" descr="输出向导-3"/>
          <p:cNvPicPr>
            <a:picLocks noChangeAspect="1" noChangeArrowheads="1"/>
          </p:cNvPicPr>
          <p:nvPr/>
        </p:nvPicPr>
        <p:blipFill>
          <a:blip r:embed="rId5"/>
          <a:srcRect/>
          <a:stretch>
            <a:fillRect/>
          </a:stretch>
        </p:blipFill>
        <p:spPr bwMode="auto">
          <a:xfrm>
            <a:off x="7651750" y="280988"/>
            <a:ext cx="1182688" cy="504825"/>
          </a:xfrm>
          <a:prstGeom prst="rect">
            <a:avLst/>
          </a:prstGeom>
          <a:noFill/>
          <a:ln w="9525">
            <a:noFill/>
            <a:miter lim="800000"/>
            <a:headEnd/>
            <a:tailEnd/>
          </a:ln>
        </p:spPr>
      </p:pic>
      <p:sp>
        <p:nvSpPr>
          <p:cNvPr id="7174" name="Text Box 45"/>
          <p:cNvSpPr txBox="1">
            <a:spLocks noChangeArrowheads="1"/>
          </p:cNvSpPr>
          <p:nvPr/>
        </p:nvSpPr>
        <p:spPr bwMode="auto">
          <a:xfrm>
            <a:off x="7439025" y="785813"/>
            <a:ext cx="1543050" cy="323850"/>
          </a:xfrm>
          <a:prstGeom prst="rect">
            <a:avLst/>
          </a:prstGeom>
          <a:noFill/>
          <a:ln>
            <a:noFill/>
          </a:ln>
          <a:extLst>
            <a:ext uri="{909E8E84-426E-40DD-AFC4-6F175D3DCCD1}"/>
            <a:ext uri="{91240B29-F687-4F45-9708-019B960494DF}"/>
          </a:extLst>
        </p:spPr>
        <p:txBody>
          <a:bodyPr>
            <a:spAutoFit/>
          </a:bodyPr>
          <a:lstStyle>
            <a:lvl1pPr eaLnBrk="0" hangingPunct="0">
              <a:defRPr sz="1600">
                <a:solidFill>
                  <a:schemeClr val="tx1"/>
                </a:solidFill>
                <a:latin typeface="Arial" charset="0"/>
                <a:ea typeface="宋体" pitchFamily="2" charset="-122"/>
              </a:defRPr>
            </a:lvl1pPr>
            <a:lvl2pPr marL="742950" indent="-285750" eaLnBrk="0" hangingPunct="0">
              <a:defRPr sz="1600">
                <a:solidFill>
                  <a:schemeClr val="tx1"/>
                </a:solidFill>
                <a:latin typeface="Arial" charset="0"/>
                <a:ea typeface="宋体" pitchFamily="2" charset="-122"/>
              </a:defRPr>
            </a:lvl2pPr>
            <a:lvl3pPr marL="1143000" indent="-228600" eaLnBrk="0" hangingPunct="0">
              <a:defRPr sz="1600">
                <a:solidFill>
                  <a:schemeClr val="tx1"/>
                </a:solidFill>
                <a:latin typeface="Arial" charset="0"/>
                <a:ea typeface="宋体" pitchFamily="2" charset="-122"/>
              </a:defRPr>
            </a:lvl3pPr>
            <a:lvl4pPr marL="1600200" indent="-228600" eaLnBrk="0" hangingPunct="0">
              <a:defRPr sz="1600">
                <a:solidFill>
                  <a:schemeClr val="tx1"/>
                </a:solidFill>
                <a:latin typeface="Arial" charset="0"/>
                <a:ea typeface="宋体" pitchFamily="2" charset="-122"/>
              </a:defRPr>
            </a:lvl4pPr>
            <a:lvl5pPr marL="2057400" indent="-228600" eaLnBrk="0" hangingPunct="0">
              <a:defRPr sz="1600">
                <a:solidFill>
                  <a:schemeClr val="tx1"/>
                </a:solidFill>
                <a:latin typeface="Arial" charset="0"/>
                <a:ea typeface="宋体" pitchFamily="2" charset="-122"/>
              </a:defRPr>
            </a:lvl5pPr>
            <a:lvl6pPr marL="2514600" indent="-228600" eaLnBrk="0" fontAlgn="base" hangingPunct="0">
              <a:spcBef>
                <a:spcPct val="0"/>
              </a:spcBef>
              <a:spcAft>
                <a:spcPct val="0"/>
              </a:spcAft>
              <a:defRPr sz="1600">
                <a:solidFill>
                  <a:schemeClr val="tx1"/>
                </a:solidFill>
                <a:latin typeface="Arial" charset="0"/>
                <a:ea typeface="宋体" pitchFamily="2" charset="-122"/>
              </a:defRPr>
            </a:lvl6pPr>
            <a:lvl7pPr marL="2971800" indent="-228600" eaLnBrk="0" fontAlgn="base" hangingPunct="0">
              <a:spcBef>
                <a:spcPct val="0"/>
              </a:spcBef>
              <a:spcAft>
                <a:spcPct val="0"/>
              </a:spcAft>
              <a:defRPr sz="1600">
                <a:solidFill>
                  <a:schemeClr val="tx1"/>
                </a:solidFill>
                <a:latin typeface="Arial" charset="0"/>
                <a:ea typeface="宋体" pitchFamily="2" charset="-122"/>
              </a:defRPr>
            </a:lvl7pPr>
            <a:lvl8pPr marL="3429000" indent="-228600" eaLnBrk="0" fontAlgn="base" hangingPunct="0">
              <a:spcBef>
                <a:spcPct val="0"/>
              </a:spcBef>
              <a:spcAft>
                <a:spcPct val="0"/>
              </a:spcAft>
              <a:defRPr sz="1600">
                <a:solidFill>
                  <a:schemeClr val="tx1"/>
                </a:solidFill>
                <a:latin typeface="Arial" charset="0"/>
                <a:ea typeface="宋体" pitchFamily="2" charset="-122"/>
              </a:defRPr>
            </a:lvl8pPr>
            <a:lvl9pPr marL="3886200" indent="-228600" eaLnBrk="0" fontAlgn="base" hangingPunct="0">
              <a:spcBef>
                <a:spcPct val="0"/>
              </a:spcBef>
              <a:spcAft>
                <a:spcPct val="0"/>
              </a:spcAft>
              <a:defRPr sz="1600">
                <a:solidFill>
                  <a:schemeClr val="tx1"/>
                </a:solidFill>
                <a:latin typeface="Arial" charset="0"/>
                <a:ea typeface="宋体" pitchFamily="2" charset="-122"/>
              </a:defRPr>
            </a:lvl9pPr>
          </a:lstStyle>
          <a:p>
            <a:pPr algn="ctr" eaLnBrk="1" hangingPunct="1">
              <a:lnSpc>
                <a:spcPct val="60000"/>
              </a:lnSpc>
              <a:spcBef>
                <a:spcPct val="50000"/>
              </a:spcBef>
              <a:defRPr/>
            </a:pPr>
            <a:r>
              <a:rPr lang="zh-CN" sz="900" b="1" smtClean="0">
                <a:ea typeface="楷体_GB2312" pitchFamily="49" charset="-122"/>
              </a:rPr>
              <a:t>中国机械工业联合会</a:t>
            </a:r>
          </a:p>
          <a:p>
            <a:pPr algn="ctr" eaLnBrk="1" hangingPunct="1">
              <a:lnSpc>
                <a:spcPct val="60000"/>
              </a:lnSpc>
              <a:spcBef>
                <a:spcPct val="50000"/>
              </a:spcBef>
              <a:defRPr/>
            </a:pPr>
            <a:r>
              <a:rPr lang="zh-CN" sz="900" b="1" smtClean="0">
                <a:ea typeface="楷体_GB2312" pitchFamily="49" charset="-122"/>
              </a:rPr>
              <a:t>专家委员会</a:t>
            </a:r>
          </a:p>
        </p:txBody>
      </p:sp>
      <p:sp>
        <p:nvSpPr>
          <p:cNvPr id="7214" name="Rectangle 46"/>
          <p:cNvSpPr>
            <a:spLocks noGrp="1" noChangeArrowheads="1"/>
          </p:cNvSpPr>
          <p:nvPr>
            <p:ph type="sldNum" sz="quarter" idx="4"/>
          </p:nvPr>
        </p:nvSpPr>
        <p:spPr bwMode="auto">
          <a:xfrm>
            <a:off x="8094663" y="6305550"/>
            <a:ext cx="739775" cy="4381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fld id="{96A46CEA-06DB-4400-8AD2-B36D491FEC16}" type="slidenum">
              <a:rPr lang="zh-CN" altLang="zh-CN"/>
              <a:pPr>
                <a:defRPr/>
              </a:pPr>
              <a:t>‹#›</a:t>
            </a:fld>
            <a:endParaRPr lang="zh-CN" altLang="zh-CN"/>
          </a:p>
        </p:txBody>
      </p:sp>
      <p:sp>
        <p:nvSpPr>
          <p:cNvPr id="7215" name="Rectangle 47"/>
          <p:cNvSpPr>
            <a:spLocks noGrp="1" noChangeArrowheads="1"/>
          </p:cNvSpPr>
          <p:nvPr>
            <p:ph type="ftr" sz="quarter" idx="3"/>
          </p:nvPr>
        </p:nvSpPr>
        <p:spPr bwMode="auto">
          <a:xfrm>
            <a:off x="-28575" y="6305550"/>
            <a:ext cx="5105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Arial" pitchFamily="34" charset="0"/>
                <a:ea typeface="宋体" pitchFamily="2" charset="-122"/>
              </a:defRPr>
            </a:lvl1pPr>
          </a:lstStyle>
          <a:p>
            <a:pPr>
              <a:defRPr/>
            </a:pPr>
            <a:r>
              <a:rPr lang="zh-CN" altLang="zh-CN"/>
              <a:t>Zhu </a:t>
            </a:r>
            <a:r>
              <a:rPr lang="en-US" altLang="zh-CN" smtClean="0"/>
              <a:t>S</a:t>
            </a:r>
            <a:r>
              <a:rPr lang="zh-CN" altLang="zh-CN" smtClean="0"/>
              <a:t>endi</a:t>
            </a:r>
            <a:r>
              <a:rPr lang="zh-CN" altLang="zh-CN"/>
              <a:t>, China Machinery Industry Federation</a:t>
            </a:r>
          </a:p>
          <a:p>
            <a:pPr>
              <a:defRPr/>
            </a:pPr>
            <a:endParaRPr lang="zh-CN" altLang="zh-CN"/>
          </a:p>
          <a:p>
            <a:pPr>
              <a:defRPr/>
            </a:pPr>
            <a:endParaRPr lang="zh-CN" altLang="zh-CN"/>
          </a:p>
        </p:txBody>
      </p:sp>
      <p:sp>
        <p:nvSpPr>
          <p:cNvPr id="7177" name="Line 48"/>
          <p:cNvSpPr>
            <a:spLocks noChangeShapeType="1"/>
          </p:cNvSpPr>
          <p:nvPr/>
        </p:nvSpPr>
        <p:spPr bwMode="auto">
          <a:xfrm flipH="1">
            <a:off x="762000" y="1357313"/>
            <a:ext cx="7651750" cy="0"/>
          </a:xfrm>
          <a:prstGeom prst="line">
            <a:avLst/>
          </a:prstGeom>
          <a:noFill/>
          <a:ln w="57150" cmpd="thinThick">
            <a:solidFill>
              <a:srgbClr val="FF9966"/>
            </a:solidFill>
            <a:round/>
            <a:headEnd/>
            <a:tailEnd/>
          </a:ln>
          <a:extLst>
            <a:ext uri="{909E8E84-426E-40DD-AFC4-6F175D3DCCD1}"/>
          </a:extLst>
        </p:spPr>
        <p:txBody>
          <a:bodyPr/>
          <a:lstStyle/>
          <a:p>
            <a:pPr>
              <a:defRPr/>
            </a:pPr>
            <a:endParaRPr lang="zh-CN" altLang="en-US">
              <a:latin typeface="Arial" pitchFamily="34" charset="0"/>
              <a:ea typeface="宋体" pitchFamily="2" charset="-122"/>
            </a:endParaRPr>
          </a:p>
        </p:txBody>
      </p:sp>
      <p:sp>
        <p:nvSpPr>
          <p:cNvPr id="7178" name="Text Box 49"/>
          <p:cNvSpPr txBox="1">
            <a:spLocks noChangeArrowheads="1"/>
          </p:cNvSpPr>
          <p:nvPr/>
        </p:nvSpPr>
        <p:spPr bwMode="auto">
          <a:xfrm>
            <a:off x="614363" y="2155825"/>
            <a:ext cx="7975600" cy="365125"/>
          </a:xfrm>
          <a:prstGeom prst="rect">
            <a:avLst/>
          </a:prstGeom>
          <a:noFill/>
          <a:ln>
            <a:noFill/>
          </a:ln>
          <a:extLst>
            <a:ext uri="{909E8E84-426E-40DD-AFC4-6F175D3DCCD1}"/>
            <a:ext uri="{91240B29-F687-4F45-9708-019B960494DF}"/>
          </a:extLst>
        </p:spPr>
        <p:txBody>
          <a:bodyPr>
            <a:spAutoFit/>
          </a:bodyPr>
          <a:lstStyle>
            <a:lvl1pPr eaLnBrk="0" hangingPunct="0">
              <a:defRPr sz="1600">
                <a:solidFill>
                  <a:schemeClr val="tx1"/>
                </a:solidFill>
                <a:latin typeface="Arial" charset="0"/>
                <a:ea typeface="宋体" pitchFamily="2" charset="-122"/>
              </a:defRPr>
            </a:lvl1pPr>
            <a:lvl2pPr marL="742950" indent="-285750" eaLnBrk="0" hangingPunct="0">
              <a:defRPr sz="1600">
                <a:solidFill>
                  <a:schemeClr val="tx1"/>
                </a:solidFill>
                <a:latin typeface="Arial" charset="0"/>
                <a:ea typeface="宋体" pitchFamily="2" charset="-122"/>
              </a:defRPr>
            </a:lvl2pPr>
            <a:lvl3pPr marL="1143000" indent="-228600" eaLnBrk="0" hangingPunct="0">
              <a:defRPr sz="1600">
                <a:solidFill>
                  <a:schemeClr val="tx1"/>
                </a:solidFill>
                <a:latin typeface="Arial" charset="0"/>
                <a:ea typeface="宋体" pitchFamily="2" charset="-122"/>
              </a:defRPr>
            </a:lvl3pPr>
            <a:lvl4pPr marL="1600200" indent="-228600" eaLnBrk="0" hangingPunct="0">
              <a:defRPr sz="1600">
                <a:solidFill>
                  <a:schemeClr val="tx1"/>
                </a:solidFill>
                <a:latin typeface="Arial" charset="0"/>
                <a:ea typeface="宋体" pitchFamily="2" charset="-122"/>
              </a:defRPr>
            </a:lvl4pPr>
            <a:lvl5pPr marL="2057400" indent="-228600" eaLnBrk="0" hangingPunct="0">
              <a:defRPr sz="1600">
                <a:solidFill>
                  <a:schemeClr val="tx1"/>
                </a:solidFill>
                <a:latin typeface="Arial" charset="0"/>
                <a:ea typeface="宋体" pitchFamily="2" charset="-122"/>
              </a:defRPr>
            </a:lvl5pPr>
            <a:lvl6pPr marL="2514600" indent="-228600" eaLnBrk="0" fontAlgn="base" hangingPunct="0">
              <a:spcBef>
                <a:spcPct val="0"/>
              </a:spcBef>
              <a:spcAft>
                <a:spcPct val="0"/>
              </a:spcAft>
              <a:defRPr sz="1600">
                <a:solidFill>
                  <a:schemeClr val="tx1"/>
                </a:solidFill>
                <a:latin typeface="Arial" charset="0"/>
                <a:ea typeface="宋体" pitchFamily="2" charset="-122"/>
              </a:defRPr>
            </a:lvl6pPr>
            <a:lvl7pPr marL="2971800" indent="-228600" eaLnBrk="0" fontAlgn="base" hangingPunct="0">
              <a:spcBef>
                <a:spcPct val="0"/>
              </a:spcBef>
              <a:spcAft>
                <a:spcPct val="0"/>
              </a:spcAft>
              <a:defRPr sz="1600">
                <a:solidFill>
                  <a:schemeClr val="tx1"/>
                </a:solidFill>
                <a:latin typeface="Arial" charset="0"/>
                <a:ea typeface="宋体" pitchFamily="2" charset="-122"/>
              </a:defRPr>
            </a:lvl7pPr>
            <a:lvl8pPr marL="3429000" indent="-228600" eaLnBrk="0" fontAlgn="base" hangingPunct="0">
              <a:spcBef>
                <a:spcPct val="0"/>
              </a:spcBef>
              <a:spcAft>
                <a:spcPct val="0"/>
              </a:spcAft>
              <a:defRPr sz="1600">
                <a:solidFill>
                  <a:schemeClr val="tx1"/>
                </a:solidFill>
                <a:latin typeface="Arial" charset="0"/>
                <a:ea typeface="宋体" pitchFamily="2" charset="-122"/>
              </a:defRPr>
            </a:lvl8pPr>
            <a:lvl9pPr marL="3886200" indent="-228600" eaLnBrk="0" fontAlgn="base" hangingPunct="0">
              <a:spcBef>
                <a:spcPct val="0"/>
              </a:spcBef>
              <a:spcAft>
                <a:spcPct val="0"/>
              </a:spcAft>
              <a:defRPr sz="1600">
                <a:solidFill>
                  <a:schemeClr val="tx1"/>
                </a:solidFill>
                <a:latin typeface="Arial" charset="0"/>
                <a:ea typeface="宋体" pitchFamily="2" charset="-122"/>
              </a:defRPr>
            </a:lvl9pPr>
          </a:lstStyle>
          <a:p>
            <a:pPr algn="ctr" eaLnBrk="1" hangingPunct="1">
              <a:spcBef>
                <a:spcPct val="50000"/>
              </a:spcBef>
              <a:defRPr/>
            </a:pPr>
            <a:endParaRPr lang="zh-CN" altLang="zh-CN" sz="1800" smtClean="0">
              <a:ea typeface="楷体_GB2312" pitchFamily="49" charset="-122"/>
            </a:endParaRPr>
          </a:p>
        </p:txBody>
      </p:sp>
      <p:pic>
        <p:nvPicPr>
          <p:cNvPr id="1035" name="Picture 50" descr="输出向导-3"/>
          <p:cNvPicPr>
            <a:picLocks noChangeAspect="1" noChangeArrowheads="1"/>
          </p:cNvPicPr>
          <p:nvPr/>
        </p:nvPicPr>
        <p:blipFill>
          <a:blip r:embed="rId5"/>
          <a:srcRect/>
          <a:stretch>
            <a:fillRect/>
          </a:stretch>
        </p:blipFill>
        <p:spPr bwMode="auto">
          <a:xfrm>
            <a:off x="7651750" y="280988"/>
            <a:ext cx="1182688" cy="504825"/>
          </a:xfrm>
          <a:prstGeom prst="rect">
            <a:avLst/>
          </a:prstGeom>
          <a:noFill/>
          <a:ln w="9525">
            <a:noFill/>
            <a:miter lim="800000"/>
            <a:headEnd/>
            <a:tailEnd/>
          </a:ln>
        </p:spPr>
      </p:pic>
      <p:sp>
        <p:nvSpPr>
          <p:cNvPr id="7180" name="Text Box 51"/>
          <p:cNvSpPr txBox="1">
            <a:spLocks noChangeArrowheads="1"/>
          </p:cNvSpPr>
          <p:nvPr/>
        </p:nvSpPr>
        <p:spPr bwMode="auto">
          <a:xfrm>
            <a:off x="7439025" y="785813"/>
            <a:ext cx="1543050" cy="323850"/>
          </a:xfrm>
          <a:prstGeom prst="rect">
            <a:avLst/>
          </a:prstGeom>
          <a:noFill/>
          <a:ln>
            <a:noFill/>
          </a:ln>
          <a:extLst>
            <a:ext uri="{909E8E84-426E-40DD-AFC4-6F175D3DCCD1}"/>
            <a:ext uri="{91240B29-F687-4F45-9708-019B960494DF}"/>
          </a:extLst>
        </p:spPr>
        <p:txBody>
          <a:bodyPr>
            <a:spAutoFit/>
          </a:bodyPr>
          <a:lstStyle>
            <a:lvl1pPr eaLnBrk="0" hangingPunct="0">
              <a:defRPr sz="1600">
                <a:solidFill>
                  <a:schemeClr val="tx1"/>
                </a:solidFill>
                <a:latin typeface="Arial" charset="0"/>
                <a:ea typeface="宋体" pitchFamily="2" charset="-122"/>
              </a:defRPr>
            </a:lvl1pPr>
            <a:lvl2pPr marL="742950" indent="-285750" eaLnBrk="0" hangingPunct="0">
              <a:defRPr sz="1600">
                <a:solidFill>
                  <a:schemeClr val="tx1"/>
                </a:solidFill>
                <a:latin typeface="Arial" charset="0"/>
                <a:ea typeface="宋体" pitchFamily="2" charset="-122"/>
              </a:defRPr>
            </a:lvl2pPr>
            <a:lvl3pPr marL="1143000" indent="-228600" eaLnBrk="0" hangingPunct="0">
              <a:defRPr sz="1600">
                <a:solidFill>
                  <a:schemeClr val="tx1"/>
                </a:solidFill>
                <a:latin typeface="Arial" charset="0"/>
                <a:ea typeface="宋体" pitchFamily="2" charset="-122"/>
              </a:defRPr>
            </a:lvl3pPr>
            <a:lvl4pPr marL="1600200" indent="-228600" eaLnBrk="0" hangingPunct="0">
              <a:defRPr sz="1600">
                <a:solidFill>
                  <a:schemeClr val="tx1"/>
                </a:solidFill>
                <a:latin typeface="Arial" charset="0"/>
                <a:ea typeface="宋体" pitchFamily="2" charset="-122"/>
              </a:defRPr>
            </a:lvl4pPr>
            <a:lvl5pPr marL="2057400" indent="-228600" eaLnBrk="0" hangingPunct="0">
              <a:defRPr sz="1600">
                <a:solidFill>
                  <a:schemeClr val="tx1"/>
                </a:solidFill>
                <a:latin typeface="Arial" charset="0"/>
                <a:ea typeface="宋体" pitchFamily="2" charset="-122"/>
              </a:defRPr>
            </a:lvl5pPr>
            <a:lvl6pPr marL="2514600" indent="-228600" eaLnBrk="0" fontAlgn="base" hangingPunct="0">
              <a:spcBef>
                <a:spcPct val="0"/>
              </a:spcBef>
              <a:spcAft>
                <a:spcPct val="0"/>
              </a:spcAft>
              <a:defRPr sz="1600">
                <a:solidFill>
                  <a:schemeClr val="tx1"/>
                </a:solidFill>
                <a:latin typeface="Arial" charset="0"/>
                <a:ea typeface="宋体" pitchFamily="2" charset="-122"/>
              </a:defRPr>
            </a:lvl6pPr>
            <a:lvl7pPr marL="2971800" indent="-228600" eaLnBrk="0" fontAlgn="base" hangingPunct="0">
              <a:spcBef>
                <a:spcPct val="0"/>
              </a:spcBef>
              <a:spcAft>
                <a:spcPct val="0"/>
              </a:spcAft>
              <a:defRPr sz="1600">
                <a:solidFill>
                  <a:schemeClr val="tx1"/>
                </a:solidFill>
                <a:latin typeface="Arial" charset="0"/>
                <a:ea typeface="宋体" pitchFamily="2" charset="-122"/>
              </a:defRPr>
            </a:lvl7pPr>
            <a:lvl8pPr marL="3429000" indent="-228600" eaLnBrk="0" fontAlgn="base" hangingPunct="0">
              <a:spcBef>
                <a:spcPct val="0"/>
              </a:spcBef>
              <a:spcAft>
                <a:spcPct val="0"/>
              </a:spcAft>
              <a:defRPr sz="1600">
                <a:solidFill>
                  <a:schemeClr val="tx1"/>
                </a:solidFill>
                <a:latin typeface="Arial" charset="0"/>
                <a:ea typeface="宋体" pitchFamily="2" charset="-122"/>
              </a:defRPr>
            </a:lvl8pPr>
            <a:lvl9pPr marL="3886200" indent="-228600" eaLnBrk="0" fontAlgn="base" hangingPunct="0">
              <a:spcBef>
                <a:spcPct val="0"/>
              </a:spcBef>
              <a:spcAft>
                <a:spcPct val="0"/>
              </a:spcAft>
              <a:defRPr sz="1600">
                <a:solidFill>
                  <a:schemeClr val="tx1"/>
                </a:solidFill>
                <a:latin typeface="Arial" charset="0"/>
                <a:ea typeface="宋体" pitchFamily="2" charset="-122"/>
              </a:defRPr>
            </a:lvl9pPr>
          </a:lstStyle>
          <a:p>
            <a:pPr algn="ctr" eaLnBrk="1" hangingPunct="1">
              <a:lnSpc>
                <a:spcPct val="60000"/>
              </a:lnSpc>
              <a:spcBef>
                <a:spcPct val="50000"/>
              </a:spcBef>
              <a:defRPr/>
            </a:pPr>
            <a:r>
              <a:rPr lang="zh-CN" sz="900" b="1" smtClean="0">
                <a:ea typeface="楷体_GB2312" pitchFamily="49" charset="-122"/>
              </a:rPr>
              <a:t>中国机械工业联合会</a:t>
            </a:r>
          </a:p>
          <a:p>
            <a:pPr algn="ctr" eaLnBrk="1" hangingPunct="1">
              <a:lnSpc>
                <a:spcPct val="60000"/>
              </a:lnSpc>
              <a:spcBef>
                <a:spcPct val="50000"/>
              </a:spcBef>
              <a:defRPr/>
            </a:pPr>
            <a:r>
              <a:rPr lang="zh-CN" sz="900" b="1" smtClean="0">
                <a:ea typeface="楷体_GB2312" pitchFamily="49" charset="-122"/>
              </a:rPr>
              <a:t>专家委员会</a:t>
            </a:r>
          </a:p>
        </p:txBody>
      </p:sp>
      <p:sp>
        <p:nvSpPr>
          <p:cNvPr id="7220" name="Rectangle 52"/>
          <p:cNvSpPr>
            <a:spLocks noGrp="1" noChangeArrowheads="1"/>
          </p:cNvSpPr>
          <p:nvPr>
            <p:ph type="title"/>
          </p:nvPr>
        </p:nvSpPr>
        <p:spPr bwMode="auto">
          <a:xfrm>
            <a:off x="457200" y="274638"/>
            <a:ext cx="74374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Lst>
  <p:transition>
    <p:fade thruBlk="1"/>
  </p:transition>
  <p:timing>
    <p:tnLst>
      <p:par>
        <p:cTn id="1" dur="indefinite" restart="never" nodeType="tmRoot"/>
      </p:par>
    </p:tnLst>
  </p:timing>
  <p:hf hdr="0" dt="0"/>
  <p:txStyles>
    <p:titleStyle>
      <a:lvl1pPr algn="ctr" rtl="0" eaLnBrk="0" fontAlgn="base" hangingPunct="0">
        <a:spcBef>
          <a:spcPct val="0"/>
        </a:spcBef>
        <a:spcAft>
          <a:spcPct val="0"/>
        </a:spcAft>
        <a:defRPr sz="3600" b="1">
          <a:solidFill>
            <a:srgbClr val="80000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600" b="1">
          <a:solidFill>
            <a:srgbClr val="800000"/>
          </a:solidFill>
          <a:effectLst>
            <a:outerShdw blurRad="38100" dist="38100" dir="2700000" algn="tl">
              <a:srgbClr val="C0C0C0"/>
            </a:outerShdw>
          </a:effectLst>
          <a:latin typeface="Arial" pitchFamily="34" charset="0"/>
          <a:ea typeface="宋体" pitchFamily="2" charset="-122"/>
        </a:defRPr>
      </a:lvl2pPr>
      <a:lvl3pPr algn="ctr" rtl="0" eaLnBrk="0" fontAlgn="base" hangingPunct="0">
        <a:spcBef>
          <a:spcPct val="0"/>
        </a:spcBef>
        <a:spcAft>
          <a:spcPct val="0"/>
        </a:spcAft>
        <a:defRPr sz="3600" b="1">
          <a:solidFill>
            <a:srgbClr val="800000"/>
          </a:solidFill>
          <a:effectLst>
            <a:outerShdw blurRad="38100" dist="38100" dir="2700000" algn="tl">
              <a:srgbClr val="C0C0C0"/>
            </a:outerShdw>
          </a:effectLst>
          <a:latin typeface="Arial" pitchFamily="34" charset="0"/>
          <a:ea typeface="宋体" pitchFamily="2" charset="-122"/>
        </a:defRPr>
      </a:lvl3pPr>
      <a:lvl4pPr algn="ctr" rtl="0" eaLnBrk="0" fontAlgn="base" hangingPunct="0">
        <a:spcBef>
          <a:spcPct val="0"/>
        </a:spcBef>
        <a:spcAft>
          <a:spcPct val="0"/>
        </a:spcAft>
        <a:defRPr sz="3600" b="1">
          <a:solidFill>
            <a:srgbClr val="800000"/>
          </a:solidFill>
          <a:effectLst>
            <a:outerShdw blurRad="38100" dist="38100" dir="2700000" algn="tl">
              <a:srgbClr val="C0C0C0"/>
            </a:outerShdw>
          </a:effectLst>
          <a:latin typeface="Arial" pitchFamily="34" charset="0"/>
          <a:ea typeface="宋体" pitchFamily="2" charset="-122"/>
        </a:defRPr>
      </a:lvl4pPr>
      <a:lvl5pPr algn="ctr" rtl="0" eaLnBrk="0" fontAlgn="base" hangingPunct="0">
        <a:spcBef>
          <a:spcPct val="0"/>
        </a:spcBef>
        <a:spcAft>
          <a:spcPct val="0"/>
        </a:spcAft>
        <a:defRPr sz="3600" b="1">
          <a:solidFill>
            <a:srgbClr val="800000"/>
          </a:solidFill>
          <a:effectLst>
            <a:outerShdw blurRad="38100" dist="38100" dir="2700000" algn="tl">
              <a:srgbClr val="C0C0C0"/>
            </a:outerShdw>
          </a:effectLst>
          <a:latin typeface="Arial" pitchFamily="34" charset="0"/>
          <a:ea typeface="宋体" pitchFamily="2" charset="-122"/>
        </a:defRPr>
      </a:lvl5pPr>
      <a:lvl6pPr marL="457200" algn="ctr" rtl="0" fontAlgn="base">
        <a:spcBef>
          <a:spcPct val="0"/>
        </a:spcBef>
        <a:spcAft>
          <a:spcPct val="0"/>
        </a:spcAft>
        <a:defRPr sz="4000" b="1">
          <a:solidFill>
            <a:srgbClr val="800000"/>
          </a:solidFill>
          <a:effectLst>
            <a:outerShdw blurRad="38100" dist="38100" dir="2700000" algn="tl">
              <a:srgbClr val="C0C0C0"/>
            </a:outerShdw>
          </a:effectLst>
          <a:latin typeface="Arial" pitchFamily="34" charset="0"/>
          <a:ea typeface="宋体" pitchFamily="2" charset="-122"/>
        </a:defRPr>
      </a:lvl6pPr>
      <a:lvl7pPr marL="914400" algn="ctr" rtl="0" fontAlgn="base">
        <a:spcBef>
          <a:spcPct val="0"/>
        </a:spcBef>
        <a:spcAft>
          <a:spcPct val="0"/>
        </a:spcAft>
        <a:defRPr sz="4000" b="1">
          <a:solidFill>
            <a:srgbClr val="800000"/>
          </a:solidFill>
          <a:effectLst>
            <a:outerShdw blurRad="38100" dist="38100" dir="2700000" algn="tl">
              <a:srgbClr val="C0C0C0"/>
            </a:outerShdw>
          </a:effectLst>
          <a:latin typeface="Arial" pitchFamily="34" charset="0"/>
          <a:ea typeface="宋体" pitchFamily="2" charset="-122"/>
        </a:defRPr>
      </a:lvl7pPr>
      <a:lvl8pPr marL="1371600" algn="ctr" rtl="0" fontAlgn="base">
        <a:spcBef>
          <a:spcPct val="0"/>
        </a:spcBef>
        <a:spcAft>
          <a:spcPct val="0"/>
        </a:spcAft>
        <a:defRPr sz="4000" b="1">
          <a:solidFill>
            <a:srgbClr val="800000"/>
          </a:solidFill>
          <a:effectLst>
            <a:outerShdw blurRad="38100" dist="38100" dir="2700000" algn="tl">
              <a:srgbClr val="C0C0C0"/>
            </a:outerShdw>
          </a:effectLst>
          <a:latin typeface="Arial" pitchFamily="34" charset="0"/>
          <a:ea typeface="宋体" pitchFamily="2" charset="-122"/>
        </a:defRPr>
      </a:lvl8pPr>
      <a:lvl9pPr marL="1828800" algn="ctr" rtl="0" fontAlgn="base">
        <a:spcBef>
          <a:spcPct val="0"/>
        </a:spcBef>
        <a:spcAft>
          <a:spcPct val="0"/>
        </a:spcAft>
        <a:defRPr sz="4000" b="1">
          <a:solidFill>
            <a:srgbClr val="800000"/>
          </a:solidFill>
          <a:effectLst>
            <a:outerShdw blurRad="38100" dist="38100" dir="2700000" algn="tl">
              <a:srgbClr val="C0C0C0"/>
            </a:outerShdw>
          </a:effectLst>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6"/>
        </a:buBlip>
        <a:defRPr sz="3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C0C0C0"/>
            </a:outerShdw>
          </a:effectLst>
          <a:latin typeface="+mn-lt"/>
          <a:ea typeface="+mn-ea"/>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7"/>
        </a:buBlip>
        <a:defRPr sz="2400">
          <a:solidFill>
            <a:schemeClr val="tx1"/>
          </a:solidFill>
          <a:effectLst>
            <a:outerShdw blurRad="38100" dist="38100" dir="2700000" algn="tl">
              <a:srgbClr val="C0C0C0"/>
            </a:outerShdw>
          </a:effectLst>
          <a:latin typeface="+mn-lt"/>
          <a:ea typeface="+mn-ea"/>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C0C0C0"/>
            </a:outerShdw>
          </a:effectLst>
          <a:latin typeface="+mn-lt"/>
          <a:ea typeface="+mn-ea"/>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8"/>
        </a:buBlip>
        <a:defRPr sz="2000">
          <a:solidFill>
            <a:schemeClr val="tx1"/>
          </a:solidFill>
          <a:effectLst>
            <a:outerShdw blurRad="38100" dist="38100" dir="2700000" algn="tl">
              <a:srgbClr val="C0C0C0"/>
            </a:outerShdw>
          </a:effectLst>
          <a:latin typeface="+mn-lt"/>
          <a:ea typeface="+mn-ea"/>
        </a:defRPr>
      </a:lvl5pPr>
      <a:lvl6pPr marL="2514600" indent="-228600" algn="l" rtl="0" fontAlgn="base">
        <a:spcBef>
          <a:spcPct val="20000"/>
        </a:spcBef>
        <a:spcAft>
          <a:spcPct val="0"/>
        </a:spcAft>
        <a:buClr>
          <a:schemeClr val="folHlink"/>
        </a:buClr>
        <a:buSzPct val="90000"/>
        <a:buFont typeface="Wingdings" pitchFamily="2" charset="2"/>
        <a:buBlip>
          <a:blip r:embed="rId8"/>
        </a:buBlip>
        <a:defRPr sz="2000">
          <a:solidFill>
            <a:schemeClr val="tx1"/>
          </a:solidFill>
          <a:effectLst>
            <a:outerShdw blurRad="38100" dist="38100" dir="2700000" algn="tl">
              <a:srgbClr val="C0C0C0"/>
            </a:outerShdw>
          </a:effectLst>
          <a:latin typeface="+mn-lt"/>
          <a:ea typeface="+mn-ea"/>
        </a:defRPr>
      </a:lvl6pPr>
      <a:lvl7pPr marL="2971800" indent="-228600" algn="l" rtl="0" fontAlgn="base">
        <a:spcBef>
          <a:spcPct val="20000"/>
        </a:spcBef>
        <a:spcAft>
          <a:spcPct val="0"/>
        </a:spcAft>
        <a:buClr>
          <a:schemeClr val="folHlink"/>
        </a:buClr>
        <a:buSzPct val="90000"/>
        <a:buFont typeface="Wingdings" pitchFamily="2" charset="2"/>
        <a:buBlip>
          <a:blip r:embed="rId8"/>
        </a:buBlip>
        <a:defRPr sz="2000">
          <a:solidFill>
            <a:schemeClr val="tx1"/>
          </a:solidFill>
          <a:effectLst>
            <a:outerShdw blurRad="38100" dist="38100" dir="2700000" algn="tl">
              <a:srgbClr val="C0C0C0"/>
            </a:outerShdw>
          </a:effectLst>
          <a:latin typeface="+mn-lt"/>
          <a:ea typeface="+mn-ea"/>
        </a:defRPr>
      </a:lvl7pPr>
      <a:lvl8pPr marL="3429000" indent="-228600" algn="l" rtl="0" fontAlgn="base">
        <a:spcBef>
          <a:spcPct val="20000"/>
        </a:spcBef>
        <a:spcAft>
          <a:spcPct val="0"/>
        </a:spcAft>
        <a:buClr>
          <a:schemeClr val="folHlink"/>
        </a:buClr>
        <a:buSzPct val="90000"/>
        <a:buFont typeface="Wingdings" pitchFamily="2" charset="2"/>
        <a:buBlip>
          <a:blip r:embed="rId8"/>
        </a:buBlip>
        <a:defRPr sz="2000">
          <a:solidFill>
            <a:schemeClr val="tx1"/>
          </a:solidFill>
          <a:effectLst>
            <a:outerShdw blurRad="38100" dist="38100" dir="2700000" algn="tl">
              <a:srgbClr val="C0C0C0"/>
            </a:outerShdw>
          </a:effectLst>
          <a:latin typeface="+mn-lt"/>
          <a:ea typeface="+mn-ea"/>
        </a:defRPr>
      </a:lvl8pPr>
      <a:lvl9pPr marL="3886200" indent="-228600" algn="l" rtl="0" fontAlgn="base">
        <a:spcBef>
          <a:spcPct val="20000"/>
        </a:spcBef>
        <a:spcAft>
          <a:spcPct val="0"/>
        </a:spcAft>
        <a:buClr>
          <a:schemeClr val="folHlink"/>
        </a:buClr>
        <a:buSzPct val="90000"/>
        <a:buFont typeface="Wingdings" pitchFamily="2" charset="2"/>
        <a:buBlip>
          <a:blip r:embed="rId8"/>
        </a:buBlip>
        <a:defRPr sz="2000">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5.wmf"/></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gif"/><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371600" y="3573463"/>
            <a:ext cx="6400800" cy="2735262"/>
          </a:xfrm>
        </p:spPr>
        <p:txBody>
          <a:bodyPr/>
          <a:lstStyle/>
          <a:p>
            <a:pPr eaLnBrk="1" hangingPunct="1">
              <a:lnSpc>
                <a:spcPct val="120000"/>
              </a:lnSpc>
              <a:defRPr/>
            </a:pPr>
            <a:r>
              <a:rPr lang="zh-CN" altLang="en-US" sz="2800" b="1" smtClean="0"/>
              <a:t>朱森第</a:t>
            </a:r>
            <a:endParaRPr lang="zh-CN" altLang="en-US" b="1" smtClean="0"/>
          </a:p>
          <a:p>
            <a:pPr eaLnBrk="1" hangingPunct="1">
              <a:lnSpc>
                <a:spcPct val="80000"/>
              </a:lnSpc>
              <a:defRPr/>
            </a:pPr>
            <a:endParaRPr lang="zh-CN" altLang="en-US" sz="3600" b="1" smtClean="0"/>
          </a:p>
          <a:p>
            <a:pPr eaLnBrk="1" hangingPunct="1">
              <a:lnSpc>
                <a:spcPct val="80000"/>
              </a:lnSpc>
              <a:defRPr/>
            </a:pPr>
            <a:endParaRPr lang="zh-CN" altLang="en-US" sz="3600" b="1" smtClean="0"/>
          </a:p>
          <a:p>
            <a:pPr eaLnBrk="1" hangingPunct="1">
              <a:lnSpc>
                <a:spcPct val="120000"/>
              </a:lnSpc>
              <a:defRPr/>
            </a:pPr>
            <a:r>
              <a:rPr lang="en-US" altLang="zh-CN" sz="2400" b="1" smtClean="0"/>
              <a:t>2014</a:t>
            </a:r>
            <a:r>
              <a:rPr lang="zh-CN" altLang="en-US" sz="2400" b="1" smtClean="0"/>
              <a:t>先进制造业大会，上海</a:t>
            </a:r>
            <a:endParaRPr lang="en-US" altLang="zh-CN" sz="2400" b="1" smtClean="0"/>
          </a:p>
          <a:p>
            <a:pPr eaLnBrk="1" hangingPunct="1">
              <a:lnSpc>
                <a:spcPct val="120000"/>
              </a:lnSpc>
              <a:defRPr/>
            </a:pPr>
            <a:r>
              <a:rPr lang="zh-CN" altLang="en-US" sz="2400" b="1" smtClean="0"/>
              <a:t>201</a:t>
            </a:r>
            <a:r>
              <a:rPr lang="en-US" altLang="zh-CN" sz="2400" b="1" smtClean="0"/>
              <a:t>4</a:t>
            </a:r>
            <a:r>
              <a:rPr lang="zh-CN" altLang="en-US" sz="2400" b="1" smtClean="0"/>
              <a:t>年</a:t>
            </a:r>
            <a:r>
              <a:rPr lang="en-US" altLang="zh-CN" sz="2400" b="1" smtClean="0"/>
              <a:t>6</a:t>
            </a:r>
            <a:r>
              <a:rPr lang="zh-CN" altLang="en-US" sz="2400" b="1" smtClean="0"/>
              <a:t>月</a:t>
            </a:r>
            <a:r>
              <a:rPr lang="en-US" altLang="zh-CN" sz="2400" b="1" smtClean="0"/>
              <a:t>5</a:t>
            </a:r>
            <a:r>
              <a:rPr lang="zh-CN" altLang="en-US" sz="2400" b="1" smtClean="0"/>
              <a:t>日</a:t>
            </a:r>
          </a:p>
        </p:txBody>
      </p:sp>
      <p:sp>
        <p:nvSpPr>
          <p:cNvPr id="10243" name="Rectangle 3"/>
          <p:cNvSpPr>
            <a:spLocks noGrp="1" noChangeArrowheads="1"/>
          </p:cNvSpPr>
          <p:nvPr>
            <p:ph type="ctrTitle"/>
          </p:nvPr>
        </p:nvSpPr>
        <p:spPr>
          <a:xfrm>
            <a:off x="250825" y="765175"/>
            <a:ext cx="8675688" cy="1800225"/>
          </a:xfrm>
        </p:spPr>
        <p:txBody>
          <a:bodyPr/>
          <a:lstStyle/>
          <a:p>
            <a:pPr eaLnBrk="1" hangingPunct="1">
              <a:lnSpc>
                <a:spcPct val="110000"/>
              </a:lnSpc>
              <a:defRPr/>
            </a:pPr>
            <a:r>
              <a:rPr lang="en-US" altLang="zh-CN" dirty="0" smtClean="0">
                <a:solidFill>
                  <a:srgbClr val="FFFF00"/>
                </a:solidFill>
              </a:rPr>
              <a:t/>
            </a:r>
            <a:br>
              <a:rPr lang="en-US" altLang="zh-CN" dirty="0" smtClean="0">
                <a:solidFill>
                  <a:srgbClr val="FFFF00"/>
                </a:solidFill>
              </a:rPr>
            </a:br>
            <a:r>
              <a:rPr lang="zh-CN" altLang="en-US" dirty="0" smtClean="0">
                <a:solidFill>
                  <a:srgbClr val="FFFF00"/>
                </a:solidFill>
              </a:rPr>
              <a:t>提升创新能力，加快先进制造业发展</a:t>
            </a:r>
            <a:endParaRPr lang="zh-CN" dirty="0" smtClean="0">
              <a:solidFill>
                <a:srgbClr val="FFFF00"/>
              </a:solidFill>
            </a:endParaRPr>
          </a:p>
        </p:txBody>
      </p:sp>
      <p:pic>
        <p:nvPicPr>
          <p:cNvPr id="10244" name="Picture 4" descr="j0157995"/>
          <p:cNvPicPr>
            <a:picLocks noChangeAspect="1" noChangeArrowheads="1"/>
          </p:cNvPicPr>
          <p:nvPr/>
        </p:nvPicPr>
        <p:blipFill>
          <a:blip r:embed="rId4"/>
          <a:srcRect/>
          <a:stretch>
            <a:fillRect/>
          </a:stretch>
        </p:blipFill>
        <p:spPr bwMode="auto">
          <a:xfrm flipV="1">
            <a:off x="914400" y="2324100"/>
            <a:ext cx="7402513" cy="77788"/>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243"/>
                                        </p:tgtEl>
                                        <p:attrNameLst>
                                          <p:attrName>style.visibility</p:attrName>
                                        </p:attrNameLst>
                                      </p:cBhvr>
                                      <p:to>
                                        <p:strVal val="visible"/>
                                      </p:to>
                                    </p:set>
                                    <p:anim calcmode="discrete" valueType="clr">
                                      <p:cBhvr override="childStyle">
                                        <p:cTn id="7" dur="500"/>
                                        <p:tgtEl>
                                          <p:spTgt spid="10243"/>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0243"/>
                                        </p:tgtEl>
                                        <p:attrNameLst>
                                          <p:attrName>fillcolor</p:attrName>
                                        </p:attrNameLst>
                                      </p:cBhvr>
                                      <p:tavLst>
                                        <p:tav tm="0">
                                          <p:val>
                                            <p:clrVal>
                                              <a:schemeClr val="accent2"/>
                                            </p:clrVal>
                                          </p:val>
                                        </p:tav>
                                        <p:tav tm="50000">
                                          <p:val>
                                            <p:clrVal>
                                              <a:schemeClr val="hlink"/>
                                            </p:clrVal>
                                          </p:val>
                                        </p:tav>
                                      </p:tavLst>
                                    </p:anim>
                                    <p:set>
                                      <p:cBhvr>
                                        <p:cTn id="9" dur="500"/>
                                        <p:tgtEl>
                                          <p:spTgt spid="10243"/>
                                        </p:tgtEl>
                                        <p:attrNameLst>
                                          <p:attrName>fill.type</p:attrName>
                                        </p:attrNameLst>
                                      </p:cBhvr>
                                      <p:to>
                                        <p:strVal val="solid"/>
                                      </p:to>
                                    </p:set>
                                  </p:childTnLst>
                                </p:cTn>
                              </p:par>
                            </p:childTnLst>
                          </p:cTn>
                        </p:par>
                        <p:par>
                          <p:cTn id="10" fill="hold" nodeType="afterGroup">
                            <p:stCondLst>
                              <p:cond delay="4250"/>
                            </p:stCondLst>
                            <p:childTnLst>
                              <p:par>
                                <p:cTn id="11" presetID="3" presetClass="entr" presetSubtype="5" fill="hold" nodeType="after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blinds(vertical)">
                                      <p:cBhvr>
                                        <p:cTn id="13" dur="1000"/>
                                        <p:tgtEl>
                                          <p:spTgt spid="10244"/>
                                        </p:tgtEl>
                                      </p:cBhvr>
                                    </p:animEffect>
                                  </p:childTnLst>
                                </p:cTn>
                              </p:par>
                            </p:childTnLst>
                          </p:cTn>
                        </p:par>
                        <p:par>
                          <p:cTn id="14" fill="hold">
                            <p:stCondLst>
                              <p:cond delay="5250"/>
                            </p:stCondLst>
                            <p:childTnLst>
                              <p:par>
                                <p:cTn id="15" presetID="3" presetClass="entr" presetSubtype="10" fill="hold" grpId="0" nodeType="afterEffect">
                                  <p:stCondLst>
                                    <p:cond delay="0"/>
                                  </p:stCondLst>
                                  <p:childTnLst>
                                    <p:set>
                                      <p:cBhvr>
                                        <p:cTn id="1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17" dur="500"/>
                                        <p:tgtEl>
                                          <p:spTgt spid="10242">
                                            <p:txEl>
                                              <p:pRg st="0" end="0"/>
                                            </p:txEl>
                                          </p:spTgt>
                                        </p:tgtEl>
                                      </p:cBhvr>
                                    </p:animEffect>
                                  </p:childTnLst>
                                </p:cTn>
                              </p:par>
                            </p:childTnLst>
                          </p:cTn>
                        </p:par>
                        <p:par>
                          <p:cTn id="18" fill="hold">
                            <p:stCondLst>
                              <p:cond delay="5750"/>
                            </p:stCondLst>
                            <p:childTnLst>
                              <p:par>
                                <p:cTn id="19" presetID="3" presetClass="entr" presetSubtype="10" fill="hold" grpId="0" nodeType="afterEffect">
                                  <p:stCondLst>
                                    <p:cond delay="0"/>
                                  </p:stCondLst>
                                  <p:childTnLst>
                                    <p:set>
                                      <p:cBhvr>
                                        <p:cTn id="20" dur="1" fill="hold">
                                          <p:stCondLst>
                                            <p:cond delay="0"/>
                                          </p:stCondLst>
                                        </p:cTn>
                                        <p:tgtEl>
                                          <p:spTgt spid="10242">
                                            <p:txEl>
                                              <p:pRg st="3" end="3"/>
                                            </p:txEl>
                                          </p:spTgt>
                                        </p:tgtEl>
                                        <p:attrNameLst>
                                          <p:attrName>style.visibility</p:attrName>
                                        </p:attrNameLst>
                                      </p:cBhvr>
                                      <p:to>
                                        <p:strVal val="visible"/>
                                      </p:to>
                                    </p:set>
                                    <p:animEffect transition="in" filter="blinds(horizontal)">
                                      <p:cBhvr>
                                        <p:cTn id="21" dur="500"/>
                                        <p:tgtEl>
                                          <p:spTgt spid="10242">
                                            <p:txEl>
                                              <p:pRg st="3" end="3"/>
                                            </p:txEl>
                                          </p:spTgt>
                                        </p:tgtEl>
                                      </p:cBhvr>
                                    </p:animEffect>
                                  </p:childTnLst>
                                </p:cTn>
                              </p:par>
                            </p:childTnLst>
                          </p:cTn>
                        </p:par>
                        <p:par>
                          <p:cTn id="22" fill="hold">
                            <p:stCondLst>
                              <p:cond delay="6250"/>
                            </p:stCondLst>
                            <p:childTnLst>
                              <p:par>
                                <p:cTn id="23" presetID="3" presetClass="entr" presetSubtype="10" fill="hold" grpId="0" nodeType="afterEffect">
                                  <p:stCondLst>
                                    <p:cond delay="0"/>
                                  </p:stCondLst>
                                  <p:childTnLst>
                                    <p:set>
                                      <p:cBhvr>
                                        <p:cTn id="24" dur="1" fill="hold">
                                          <p:stCondLst>
                                            <p:cond delay="0"/>
                                          </p:stCondLst>
                                        </p:cTn>
                                        <p:tgtEl>
                                          <p:spTgt spid="10242">
                                            <p:txEl>
                                              <p:pRg st="4" end="4"/>
                                            </p:txEl>
                                          </p:spTgt>
                                        </p:tgtEl>
                                        <p:attrNameLst>
                                          <p:attrName>style.visibility</p:attrName>
                                        </p:attrNameLst>
                                      </p:cBhvr>
                                      <p:to>
                                        <p:strVal val="visible"/>
                                      </p:to>
                                    </p:set>
                                    <p:animEffect transition="in" filter="blinds(horizontal)">
                                      <p:cBhvr>
                                        <p:cTn id="25" dur="500"/>
                                        <p:tgtEl>
                                          <p:spTgt spid="102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uiExpand="1" build="p" autoUpdateAnimBg="0"/>
      <p:bldP spid="1024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云制造是互联网思维下的制造模式</a:t>
            </a:r>
          </a:p>
        </p:txBody>
      </p:sp>
      <p:sp>
        <p:nvSpPr>
          <p:cNvPr id="3" name="内容占位符 2"/>
          <p:cNvSpPr>
            <a:spLocks noGrp="1"/>
          </p:cNvSpPr>
          <p:nvPr>
            <p:ph idx="1"/>
          </p:nvPr>
        </p:nvSpPr>
        <p:spPr>
          <a:xfrm>
            <a:off x="457200" y="1600200"/>
            <a:ext cx="4395788" cy="4525963"/>
          </a:xfrm>
        </p:spPr>
        <p:txBody>
          <a:bodyPr vert="horz" wrap="square" lIns="91440" tIns="45720" rIns="91440" bIns="45720" numCol="1" anchor="t" anchorCtr="0" compatLnSpc="1">
            <a:prstTxWarp prst="textNoShape">
              <a:avLst/>
            </a:prstTxWarp>
          </a:bodyPr>
          <a:lstStyle/>
          <a:p>
            <a:r>
              <a:rPr lang="zh-CN" altLang="en-US" b="1" smtClean="0"/>
              <a:t>工业软件技术、云计算技术、宽带网络技术和大数据技术的发展和成熟，正在改变一切，正在改变制造业。</a:t>
            </a:r>
          </a:p>
          <a:p>
            <a:r>
              <a:rPr lang="zh-CN" altLang="en-US" b="1" smtClean="0"/>
              <a:t>云制造是互联网思维对制造模式的创新。</a:t>
            </a:r>
          </a:p>
        </p:txBody>
      </p:sp>
      <p:sp>
        <p:nvSpPr>
          <p:cNvPr id="16387" name="灯片编号占位符 3"/>
          <p:cNvSpPr>
            <a:spLocks noGrp="1"/>
          </p:cNvSpPr>
          <p:nvPr>
            <p:ph type="sldNum" sz="quarter" idx="10"/>
          </p:nvPr>
        </p:nvSpPr>
        <p:spPr>
          <a:noFill/>
        </p:spPr>
        <p:txBody>
          <a:bodyPr/>
          <a:lstStyle/>
          <a:p>
            <a:fld id="{AB336783-5059-4FA7-A18D-735250C8C1BF}" type="slidenum">
              <a:rPr lang="zh-CN" altLang="zh-CN" smtClean="0">
                <a:latin typeface="Arial" charset="0"/>
                <a:ea typeface="宋体" charset="-122"/>
              </a:rPr>
              <a:pPr/>
              <a:t>10</a:t>
            </a:fld>
            <a:endParaRPr lang="zh-CN" altLang="zh-CN" smtClean="0">
              <a:latin typeface="Arial" charset="0"/>
              <a:ea typeface="宋体" charset="-122"/>
            </a:endParaRPr>
          </a:p>
        </p:txBody>
      </p:sp>
      <p:sp>
        <p:nvSpPr>
          <p:cNvPr id="16388"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a:p>
            <a:endParaRPr lang="zh-CN" altLang="zh-CN" smtClean="0">
              <a:latin typeface="Arial" charset="0"/>
              <a:ea typeface="宋体" charset="-122"/>
            </a:endParaRPr>
          </a:p>
          <a:p>
            <a:endParaRPr lang="zh-CN" altLang="zh-CN" smtClean="0">
              <a:latin typeface="Arial" charset="0"/>
              <a:ea typeface="宋体" charset="-122"/>
            </a:endParaRPr>
          </a:p>
        </p:txBody>
      </p:sp>
      <p:pic>
        <p:nvPicPr>
          <p:cNvPr id="6" name="图片 5"/>
          <p:cNvPicPr>
            <a:picLocks noChangeAspect="1" noChangeArrowheads="1"/>
          </p:cNvPicPr>
          <p:nvPr/>
        </p:nvPicPr>
        <p:blipFill>
          <a:blip r:embed="rId2"/>
          <a:srcRect/>
          <a:stretch>
            <a:fillRect/>
          </a:stretch>
        </p:blipFill>
        <p:spPr bwMode="auto">
          <a:xfrm>
            <a:off x="4852988" y="1857375"/>
            <a:ext cx="3833812" cy="3586163"/>
          </a:xfrm>
          <a:prstGeom prst="rect">
            <a:avLst/>
          </a:prstGeom>
          <a:noFill/>
          <a:ln w="9525">
            <a:noFill/>
            <a:miter lim="800000"/>
            <a:headEnd/>
            <a:tailEnd/>
          </a:ln>
        </p:spPr>
      </p:pic>
      <p:sp>
        <p:nvSpPr>
          <p:cNvPr id="7" name="TextBox 1"/>
          <p:cNvSpPr txBox="1">
            <a:spLocks noChangeArrowheads="1"/>
          </p:cNvSpPr>
          <p:nvPr/>
        </p:nvSpPr>
        <p:spPr bwMode="auto">
          <a:xfrm>
            <a:off x="4852988" y="5561013"/>
            <a:ext cx="3600450" cy="396875"/>
          </a:xfrm>
          <a:prstGeom prst="rect">
            <a:avLst/>
          </a:prstGeom>
          <a:noFill/>
          <a:ln w="9525">
            <a:noFill/>
            <a:miter lim="800000"/>
            <a:headEnd/>
            <a:tailEnd/>
          </a:ln>
        </p:spPr>
        <p:txBody>
          <a:bodyPr>
            <a:spAutoFit/>
          </a:bodyPr>
          <a:lstStyle/>
          <a:p>
            <a:r>
              <a:rPr lang="zh-CN" altLang="zh-CN" sz="2000" b="1"/>
              <a:t>佛山市搭建制造业云</a:t>
            </a:r>
            <a:r>
              <a:rPr lang="zh-CN" altLang="en-US" sz="2000" b="1"/>
              <a:t>计算</a:t>
            </a:r>
            <a:r>
              <a:rPr lang="zh-CN" altLang="zh-CN" sz="2000" b="1"/>
              <a:t>平台</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6"/>
          <p:cNvSpPr>
            <a:spLocks noGrp="1" noChangeArrowheads="1"/>
          </p:cNvSpPr>
          <p:nvPr>
            <p:ph type="sldNum" sz="quarter" idx="10"/>
          </p:nvPr>
        </p:nvSpPr>
        <p:spPr>
          <a:noFill/>
        </p:spPr>
        <p:txBody>
          <a:bodyPr/>
          <a:lstStyle/>
          <a:p>
            <a:fld id="{D9890642-E341-4F94-AD7E-B51E6AF74C46}" type="slidenum">
              <a:rPr lang="zh-CN" altLang="zh-CN" smtClean="0">
                <a:latin typeface="Arial" charset="0"/>
                <a:ea typeface="宋体" charset="-122"/>
              </a:rPr>
              <a:pPr/>
              <a:t>11</a:t>
            </a:fld>
            <a:endParaRPr lang="zh-CN" altLang="zh-CN" smtClean="0">
              <a:latin typeface="Arial" charset="0"/>
              <a:ea typeface="宋体" charset="-122"/>
            </a:endParaRPr>
          </a:p>
        </p:txBody>
      </p:sp>
      <p:sp>
        <p:nvSpPr>
          <p:cNvPr id="32771" name="Rectangle 2"/>
          <p:cNvSpPr>
            <a:spLocks noGrp="1" noChangeArrowheads="1"/>
          </p:cNvSpPr>
          <p:nvPr>
            <p:ph type="title"/>
          </p:nvPr>
        </p:nvSpPr>
        <p:spPr>
          <a:xfrm>
            <a:off x="285750" y="188913"/>
            <a:ext cx="7608888" cy="1143000"/>
          </a:xfrm>
        </p:spPr>
        <p:txBody>
          <a:bodyPr/>
          <a:lstStyle/>
          <a:p>
            <a:pPr>
              <a:defRPr/>
            </a:pPr>
            <a:r>
              <a:rPr lang="zh-CN" altLang="en-US" smtClean="0">
                <a:latin typeface="宋体" charset="-122"/>
              </a:rPr>
              <a:t>信息时代制造业</a:t>
            </a:r>
            <a:r>
              <a:rPr lang="zh-CN" altLang="zh-CN" smtClean="0">
                <a:latin typeface="宋体" charset="-122"/>
              </a:rPr>
              <a:t>技术创新</a:t>
            </a:r>
            <a:r>
              <a:rPr lang="zh-CN" altLang="en-US" smtClean="0">
                <a:latin typeface="宋体" charset="-122"/>
              </a:rPr>
              <a:t>的特点</a:t>
            </a:r>
          </a:p>
        </p:txBody>
      </p:sp>
      <p:sp>
        <p:nvSpPr>
          <p:cNvPr id="243715" name="Rectangle 3"/>
          <p:cNvSpPr>
            <a:spLocks noGrp="1" noChangeArrowheads="1"/>
          </p:cNvSpPr>
          <p:nvPr>
            <p:ph type="body" idx="1"/>
          </p:nvPr>
        </p:nvSpPr>
        <p:spPr bwMode="auto">
          <a:xfrm>
            <a:off x="457200" y="1484313"/>
            <a:ext cx="8229600" cy="4373562"/>
          </a:xfrm>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p>
            <a:pPr>
              <a:lnSpc>
                <a:spcPts val="4000"/>
              </a:lnSpc>
              <a:defRPr/>
            </a:pPr>
            <a:r>
              <a:rPr lang="en-US" altLang="zh-CN" sz="2800" b="1" smtClean="0"/>
              <a:t>1. </a:t>
            </a:r>
            <a:r>
              <a:rPr lang="zh-CN" altLang="zh-CN" sz="2800" b="1" smtClean="0"/>
              <a:t>科研工具日益数字化、智能化</a:t>
            </a:r>
            <a:endParaRPr lang="en-US" altLang="zh-CN" sz="2800" b="1" smtClean="0"/>
          </a:p>
          <a:p>
            <a:pPr>
              <a:lnSpc>
                <a:spcPts val="4000"/>
              </a:lnSpc>
              <a:defRPr/>
            </a:pPr>
            <a:r>
              <a:rPr lang="en-US" altLang="zh-CN" sz="2800" b="1" smtClean="0"/>
              <a:t>2. </a:t>
            </a:r>
            <a:r>
              <a:rPr lang="zh-CN" altLang="zh-CN" sz="2800" b="1" smtClean="0"/>
              <a:t>创新模式向异地化、协同化方向发展</a:t>
            </a:r>
            <a:endParaRPr lang="en-US" altLang="zh-CN" sz="2800" b="1" smtClean="0"/>
          </a:p>
          <a:p>
            <a:pPr>
              <a:lnSpc>
                <a:spcPts val="4000"/>
              </a:lnSpc>
              <a:defRPr/>
            </a:pPr>
            <a:r>
              <a:rPr lang="en-US" altLang="zh-CN" sz="2800" b="1" smtClean="0"/>
              <a:t>3. </a:t>
            </a:r>
            <a:r>
              <a:rPr lang="zh-CN" altLang="zh-CN" sz="2800" b="1" smtClean="0"/>
              <a:t>用户参与创新过程更容易，众创模式逐步普及</a:t>
            </a:r>
            <a:endParaRPr lang="en-US" altLang="zh-CN" sz="2800" b="1" smtClean="0"/>
          </a:p>
          <a:p>
            <a:pPr>
              <a:lnSpc>
                <a:spcPts val="4000"/>
              </a:lnSpc>
              <a:defRPr/>
            </a:pPr>
            <a:r>
              <a:rPr lang="en-US" altLang="zh-CN" sz="2800" b="1" smtClean="0"/>
              <a:t>4. </a:t>
            </a:r>
            <a:r>
              <a:rPr lang="zh-CN" altLang="zh-CN" sz="2800" b="1" smtClean="0"/>
              <a:t>技术更新周期缩短，创新速度加快</a:t>
            </a:r>
            <a:endParaRPr lang="en-US" altLang="zh-CN" sz="2800" b="1" smtClean="0"/>
          </a:p>
          <a:p>
            <a:pPr>
              <a:lnSpc>
                <a:spcPts val="4000"/>
              </a:lnSpc>
              <a:buFont typeface="Wingdings" pitchFamily="2" charset="2"/>
              <a:buNone/>
              <a:defRPr/>
            </a:pPr>
            <a:r>
              <a:rPr lang="en-US" altLang="zh-CN" sz="2800" b="1" smtClean="0">
                <a:latin typeface="楷体"/>
                <a:ea typeface="楷体"/>
                <a:cs typeface="楷体"/>
              </a:rPr>
              <a:t>   </a:t>
            </a:r>
            <a:r>
              <a:rPr lang="zh-CN" altLang="zh-CN" sz="2800" b="1" smtClean="0">
                <a:latin typeface="楷体_GB2312" pitchFamily="49" charset="-122"/>
                <a:ea typeface="楷体_GB2312" pitchFamily="49" charset="-122"/>
                <a:cs typeface="楷体"/>
              </a:rPr>
              <a:t>摩尔定律、安迪</a:t>
            </a:r>
            <a:r>
              <a:rPr lang="zh-CN" altLang="zh-CN" sz="2800" b="1" smtClean="0">
                <a:latin typeface="楷体"/>
                <a:ea typeface="楷体_GB2312" pitchFamily="49" charset="-122"/>
                <a:cs typeface="楷体"/>
              </a:rPr>
              <a:t>—</a:t>
            </a:r>
            <a:r>
              <a:rPr lang="zh-CN" altLang="zh-CN" sz="2800" b="1" smtClean="0">
                <a:latin typeface="楷体_GB2312" pitchFamily="49" charset="-122"/>
                <a:ea typeface="楷体_GB2312" pitchFamily="49" charset="-122"/>
                <a:cs typeface="楷体"/>
              </a:rPr>
              <a:t>比尔定律、反摩尔定律</a:t>
            </a:r>
            <a:endParaRPr lang="en-US" altLang="zh-CN" sz="2800" b="1" smtClean="0">
              <a:latin typeface="楷体_GB2312" pitchFamily="49" charset="-122"/>
              <a:ea typeface="楷体_GB2312" pitchFamily="49" charset="-122"/>
            </a:endParaRPr>
          </a:p>
          <a:p>
            <a:pPr>
              <a:lnSpc>
                <a:spcPts val="4000"/>
              </a:lnSpc>
              <a:defRPr/>
            </a:pPr>
            <a:r>
              <a:rPr lang="en-US" altLang="zh-CN" sz="2800" b="1" smtClean="0"/>
              <a:t>5. </a:t>
            </a:r>
            <a:r>
              <a:rPr lang="zh-CN" altLang="zh-CN" sz="2800" b="1" smtClean="0"/>
              <a:t>研发（包括设计、研究、试验）手段虚拟化</a:t>
            </a:r>
            <a:r>
              <a:rPr lang="zh-CN" altLang="en-US" sz="2800" b="1" smtClean="0"/>
              <a:t>、网络化</a:t>
            </a:r>
            <a:endParaRPr lang="en-US" altLang="zh-CN" sz="2800" b="1" smtClean="0"/>
          </a:p>
        </p:txBody>
      </p:sp>
      <p:sp>
        <p:nvSpPr>
          <p:cNvPr id="17412"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cxnSp>
        <p:nvCxnSpPr>
          <p:cNvPr id="12" name="直接连接符 11"/>
          <p:cNvCxnSpPr>
            <a:cxnSpLocks noChangeShapeType="1"/>
          </p:cNvCxnSpPr>
          <p:nvPr/>
        </p:nvCxnSpPr>
        <p:spPr bwMode="auto">
          <a:xfrm>
            <a:off x="827088" y="4357688"/>
            <a:ext cx="1576387" cy="1587"/>
          </a:xfrm>
          <a:prstGeom prst="line">
            <a:avLst/>
          </a:prstGeom>
          <a:noFill/>
          <a:ln w="28575" algn="ctr">
            <a:solidFill>
              <a:srgbClr val="800000"/>
            </a:solidFill>
            <a:round/>
            <a:headEnd/>
            <a:tailEnd/>
          </a:ln>
        </p:spPr>
      </p:cxnSp>
      <p:cxnSp>
        <p:nvCxnSpPr>
          <p:cNvPr id="16" name="直接连接符 15"/>
          <p:cNvCxnSpPr>
            <a:cxnSpLocks noChangeShapeType="1"/>
          </p:cNvCxnSpPr>
          <p:nvPr/>
        </p:nvCxnSpPr>
        <p:spPr bwMode="auto">
          <a:xfrm>
            <a:off x="2700338" y="4359275"/>
            <a:ext cx="2428875" cy="1588"/>
          </a:xfrm>
          <a:prstGeom prst="line">
            <a:avLst/>
          </a:prstGeom>
          <a:noFill/>
          <a:ln w="28575" algn="ctr">
            <a:solidFill>
              <a:srgbClr val="800000"/>
            </a:solidFill>
            <a:round/>
            <a:headEnd/>
            <a:tailEnd/>
          </a:ln>
        </p:spPr>
      </p:cxnSp>
      <p:cxnSp>
        <p:nvCxnSpPr>
          <p:cNvPr id="18" name="直接连接符 17"/>
          <p:cNvCxnSpPr>
            <a:cxnSpLocks noChangeShapeType="1"/>
          </p:cNvCxnSpPr>
          <p:nvPr/>
        </p:nvCxnSpPr>
        <p:spPr bwMode="auto">
          <a:xfrm>
            <a:off x="5521325" y="4357688"/>
            <a:ext cx="1714500" cy="3175"/>
          </a:xfrm>
          <a:prstGeom prst="line">
            <a:avLst/>
          </a:prstGeom>
          <a:noFill/>
          <a:ln w="28575" algn="ctr">
            <a:solidFill>
              <a:srgbClr val="800000"/>
            </a:solidFill>
            <a:round/>
            <a:headEnd/>
            <a:tailEnd/>
          </a:ln>
        </p:spPr>
      </p:cxnSp>
      <p:sp>
        <p:nvSpPr>
          <p:cNvPr id="13" name="线形标注 2 12"/>
          <p:cNvSpPr>
            <a:spLocks/>
          </p:cNvSpPr>
          <p:nvPr/>
        </p:nvSpPr>
        <p:spPr bwMode="gray">
          <a:xfrm>
            <a:off x="714375" y="5394325"/>
            <a:ext cx="4103688" cy="863600"/>
          </a:xfrm>
          <a:prstGeom prst="borderCallout2">
            <a:avLst>
              <a:gd name="adj1" fmla="val -1250"/>
              <a:gd name="adj2" fmla="val 23194"/>
              <a:gd name="adj3" fmla="val -38171"/>
              <a:gd name="adj4" fmla="val 20958"/>
              <a:gd name="adj5" fmla="val -119329"/>
              <a:gd name="adj6" fmla="val 16838"/>
            </a:avLst>
          </a:prstGeom>
          <a:solidFill>
            <a:srgbClr val="99FFCC"/>
          </a:solidFill>
          <a:ln w="28575">
            <a:solidFill>
              <a:srgbClr val="990000"/>
            </a:solidFill>
            <a:miter lim="800000"/>
            <a:headEnd/>
            <a:tailEnd/>
          </a:ln>
        </p:spPr>
        <p:txBody>
          <a:bodyPr wrap="none" anchor="ctr"/>
          <a:lstStyle/>
          <a:p>
            <a:pPr algn="ctr"/>
            <a:r>
              <a:rPr lang="zh-CN" altLang="en-US" b="1"/>
              <a:t>每</a:t>
            </a:r>
            <a:r>
              <a:rPr lang="en-US" altLang="zh-CN" b="1"/>
              <a:t>18</a:t>
            </a:r>
            <a:r>
              <a:rPr lang="zh-CN" altLang="en-US" b="1"/>
              <a:t>个月计算机等</a:t>
            </a:r>
            <a:r>
              <a:rPr lang="en-US" altLang="zh-CN" b="1"/>
              <a:t>IT</a:t>
            </a:r>
            <a:r>
              <a:rPr lang="zh-CN" altLang="en-US" b="1"/>
              <a:t>产品的性能会翻一番；</a:t>
            </a:r>
            <a:endParaRPr lang="en-US" altLang="zh-CN" b="1"/>
          </a:p>
          <a:p>
            <a:pPr algn="ctr"/>
            <a:r>
              <a:rPr lang="zh-CN" altLang="en-US" b="1"/>
              <a:t>或者说相同性能的计算机等</a:t>
            </a:r>
            <a:r>
              <a:rPr lang="en-US" altLang="zh-CN" b="1"/>
              <a:t>IT</a:t>
            </a:r>
            <a:r>
              <a:rPr lang="zh-CN" altLang="en-US" b="1"/>
              <a:t>产品，</a:t>
            </a:r>
            <a:endParaRPr lang="en-US" altLang="zh-CN" b="1"/>
          </a:p>
          <a:p>
            <a:pPr algn="ctr"/>
            <a:r>
              <a:rPr lang="zh-CN" altLang="en-US" b="1"/>
              <a:t>每</a:t>
            </a:r>
            <a:r>
              <a:rPr lang="en-US" altLang="zh-CN" b="1"/>
              <a:t>18</a:t>
            </a:r>
            <a:r>
              <a:rPr lang="zh-CN" altLang="en-US" b="1"/>
              <a:t>个月价钱会降一半。</a:t>
            </a:r>
          </a:p>
        </p:txBody>
      </p:sp>
      <p:sp>
        <p:nvSpPr>
          <p:cNvPr id="14" name="线形标注 2 13"/>
          <p:cNvSpPr>
            <a:spLocks/>
          </p:cNvSpPr>
          <p:nvPr/>
        </p:nvSpPr>
        <p:spPr bwMode="gray">
          <a:xfrm>
            <a:off x="5429250" y="5394325"/>
            <a:ext cx="3071813" cy="863600"/>
          </a:xfrm>
          <a:prstGeom prst="borderCallout2">
            <a:avLst>
              <a:gd name="adj1" fmla="val -1250"/>
              <a:gd name="adj2" fmla="val 19745"/>
              <a:gd name="adj3" fmla="val -34583"/>
              <a:gd name="adj4" fmla="val 22250"/>
              <a:gd name="adj5" fmla="val -120769"/>
              <a:gd name="adj6" fmla="val 27171"/>
            </a:avLst>
          </a:prstGeom>
          <a:solidFill>
            <a:srgbClr val="CCFF66"/>
          </a:solidFill>
          <a:ln w="28575">
            <a:solidFill>
              <a:srgbClr val="990000"/>
            </a:solidFill>
            <a:miter lim="800000"/>
            <a:headEnd/>
            <a:tailEnd/>
          </a:ln>
        </p:spPr>
        <p:txBody>
          <a:bodyPr wrap="none" anchor="ctr"/>
          <a:lstStyle/>
          <a:p>
            <a:pPr algn="ctr"/>
            <a:r>
              <a:rPr lang="zh-CN" altLang="en-US" b="1"/>
              <a:t>一个</a:t>
            </a:r>
            <a:r>
              <a:rPr lang="en-US" altLang="zh-CN" b="1"/>
              <a:t>IT</a:t>
            </a:r>
            <a:r>
              <a:rPr lang="zh-CN" altLang="en-US" b="1"/>
              <a:t>公司如果今天和</a:t>
            </a:r>
            <a:r>
              <a:rPr lang="en-US" altLang="zh-CN" b="1"/>
              <a:t>18</a:t>
            </a:r>
            <a:r>
              <a:rPr lang="zh-CN" altLang="en-US" b="1"/>
              <a:t>个月前</a:t>
            </a:r>
            <a:endParaRPr lang="en-US" altLang="zh-CN" b="1"/>
          </a:p>
          <a:p>
            <a:pPr algn="ctr"/>
            <a:r>
              <a:rPr lang="zh-CN" altLang="en-US" b="1"/>
              <a:t>卖掉同样多的、同样的产品，</a:t>
            </a:r>
            <a:endParaRPr lang="en-US" altLang="zh-CN" b="1"/>
          </a:p>
          <a:p>
            <a:pPr algn="ctr"/>
            <a:r>
              <a:rPr lang="zh-CN" altLang="en-US" b="1"/>
              <a:t>它的营业额就要降一半。</a:t>
            </a:r>
          </a:p>
        </p:txBody>
      </p:sp>
      <p:sp>
        <p:nvSpPr>
          <p:cNvPr id="15" name="线形标注 2 14"/>
          <p:cNvSpPr>
            <a:spLocks/>
          </p:cNvSpPr>
          <p:nvPr/>
        </p:nvSpPr>
        <p:spPr bwMode="gray">
          <a:xfrm>
            <a:off x="2647950" y="1422400"/>
            <a:ext cx="5681663" cy="720725"/>
          </a:xfrm>
          <a:prstGeom prst="borderCallout2">
            <a:avLst>
              <a:gd name="adj1" fmla="val 109657"/>
              <a:gd name="adj2" fmla="val 20333"/>
              <a:gd name="adj3" fmla="val 376931"/>
              <a:gd name="adj4" fmla="val 20801"/>
              <a:gd name="adj5" fmla="val 409537"/>
              <a:gd name="adj6" fmla="val 20977"/>
            </a:avLst>
          </a:prstGeom>
          <a:solidFill>
            <a:srgbClr val="FFFF66"/>
          </a:solidFill>
          <a:ln w="28575">
            <a:solidFill>
              <a:srgbClr val="990000"/>
            </a:solidFill>
            <a:miter lim="800000"/>
            <a:headEnd/>
            <a:tailEnd/>
          </a:ln>
        </p:spPr>
        <p:txBody>
          <a:bodyPr wrap="none" anchor="ctr"/>
          <a:lstStyle/>
          <a:p>
            <a:pPr algn="ctr"/>
            <a:r>
              <a:rPr lang="zh-CN" altLang="en-US" b="1"/>
              <a:t>安迪</a:t>
            </a:r>
            <a:r>
              <a:rPr lang="en-US" altLang="zh-CN" b="1"/>
              <a:t>—</a:t>
            </a:r>
            <a:r>
              <a:rPr lang="zh-CN" altLang="en-US" b="1"/>
              <a:t>比尔定律把原本属于耐用消费品的电脑、手机等商品</a:t>
            </a:r>
            <a:endParaRPr lang="en-US" altLang="zh-CN" b="1"/>
          </a:p>
          <a:p>
            <a:pPr algn="ctr"/>
            <a:r>
              <a:rPr lang="zh-CN" altLang="en-US" b="1"/>
              <a:t>变成了消耗性商品，刺激着整个</a:t>
            </a:r>
            <a:r>
              <a:rPr lang="en-US" altLang="zh-CN" b="1"/>
              <a:t>IT</a:t>
            </a:r>
            <a:r>
              <a:rPr lang="zh-CN" altLang="en-US" b="1"/>
              <a:t>领域的发展。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3715">
                                            <p:txEl>
                                              <p:pRg st="0" end="0"/>
                                            </p:txEl>
                                          </p:spTgt>
                                        </p:tgtEl>
                                        <p:attrNameLst>
                                          <p:attrName>style.visibility</p:attrName>
                                        </p:attrNameLst>
                                      </p:cBhvr>
                                      <p:to>
                                        <p:strVal val="visible"/>
                                      </p:to>
                                    </p:set>
                                    <p:animEffect transition="in" filter="slide(fromBottom)">
                                      <p:cBhvr>
                                        <p:cTn id="7" dur="1000"/>
                                        <p:tgtEl>
                                          <p:spTgt spid="243715">
                                            <p:txEl>
                                              <p:pRg st="0" end="0"/>
                                            </p:txEl>
                                          </p:spTgt>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243715">
                                            <p:txEl>
                                              <p:pRg st="1" end="1"/>
                                            </p:txEl>
                                          </p:spTgt>
                                        </p:tgtEl>
                                        <p:attrNameLst>
                                          <p:attrName>style.visibility</p:attrName>
                                        </p:attrNameLst>
                                      </p:cBhvr>
                                      <p:to>
                                        <p:strVal val="visible"/>
                                      </p:to>
                                    </p:set>
                                    <p:animEffect transition="in" filter="slide(fromBottom)">
                                      <p:cBhvr>
                                        <p:cTn id="11" dur="1000"/>
                                        <p:tgtEl>
                                          <p:spTgt spid="243715">
                                            <p:txEl>
                                              <p:pRg st="1" end="1"/>
                                            </p:txEl>
                                          </p:spTgt>
                                        </p:tgtEl>
                                      </p:cBhvr>
                                    </p:animEffect>
                                  </p:childTnLst>
                                </p:cTn>
                              </p:par>
                            </p:childTnLst>
                          </p:cTn>
                        </p:par>
                        <p:par>
                          <p:cTn id="12" fill="hold">
                            <p:stCondLst>
                              <p:cond delay="2000"/>
                            </p:stCondLst>
                            <p:childTnLst>
                              <p:par>
                                <p:cTn id="13" presetID="12" presetClass="entr" presetSubtype="4" fill="hold" grpId="0" nodeType="afterEffect">
                                  <p:stCondLst>
                                    <p:cond delay="0"/>
                                  </p:stCondLst>
                                  <p:childTnLst>
                                    <p:set>
                                      <p:cBhvr>
                                        <p:cTn id="14" dur="1" fill="hold">
                                          <p:stCondLst>
                                            <p:cond delay="0"/>
                                          </p:stCondLst>
                                        </p:cTn>
                                        <p:tgtEl>
                                          <p:spTgt spid="243715">
                                            <p:txEl>
                                              <p:pRg st="2" end="2"/>
                                            </p:txEl>
                                          </p:spTgt>
                                        </p:tgtEl>
                                        <p:attrNameLst>
                                          <p:attrName>style.visibility</p:attrName>
                                        </p:attrNameLst>
                                      </p:cBhvr>
                                      <p:to>
                                        <p:strVal val="visible"/>
                                      </p:to>
                                    </p:set>
                                    <p:animEffect transition="in" filter="slide(fromBottom)">
                                      <p:cBhvr>
                                        <p:cTn id="15" dur="1000"/>
                                        <p:tgtEl>
                                          <p:spTgt spid="243715">
                                            <p:txEl>
                                              <p:pRg st="2" end="2"/>
                                            </p:txEl>
                                          </p:spTgt>
                                        </p:tgtEl>
                                      </p:cBhvr>
                                    </p:animEffect>
                                  </p:childTnLst>
                                </p:cTn>
                              </p:par>
                            </p:childTnLst>
                          </p:cTn>
                        </p:par>
                        <p:par>
                          <p:cTn id="16" fill="hold">
                            <p:stCondLst>
                              <p:cond delay="3000"/>
                            </p:stCondLst>
                            <p:childTnLst>
                              <p:par>
                                <p:cTn id="17" presetID="12" presetClass="entr" presetSubtype="4" fill="hold" grpId="0" nodeType="afterEffect">
                                  <p:stCondLst>
                                    <p:cond delay="0"/>
                                  </p:stCondLst>
                                  <p:childTnLst>
                                    <p:set>
                                      <p:cBhvr>
                                        <p:cTn id="18" dur="1" fill="hold">
                                          <p:stCondLst>
                                            <p:cond delay="0"/>
                                          </p:stCondLst>
                                        </p:cTn>
                                        <p:tgtEl>
                                          <p:spTgt spid="243715">
                                            <p:txEl>
                                              <p:pRg st="3" end="3"/>
                                            </p:txEl>
                                          </p:spTgt>
                                        </p:tgtEl>
                                        <p:attrNameLst>
                                          <p:attrName>style.visibility</p:attrName>
                                        </p:attrNameLst>
                                      </p:cBhvr>
                                      <p:to>
                                        <p:strVal val="visible"/>
                                      </p:to>
                                    </p:set>
                                    <p:animEffect transition="in" filter="slide(fromBottom)">
                                      <p:cBhvr>
                                        <p:cTn id="19" dur="1000"/>
                                        <p:tgtEl>
                                          <p:spTgt spid="243715">
                                            <p:txEl>
                                              <p:pRg st="3" end="3"/>
                                            </p:txEl>
                                          </p:spTgt>
                                        </p:tgtEl>
                                      </p:cBhvr>
                                    </p:animEffect>
                                  </p:childTnLst>
                                </p:cTn>
                              </p:par>
                            </p:childTnLst>
                          </p:cTn>
                        </p:par>
                        <p:par>
                          <p:cTn id="20" fill="hold">
                            <p:stCondLst>
                              <p:cond delay="4000"/>
                            </p:stCondLst>
                            <p:childTnLst>
                              <p:par>
                                <p:cTn id="21" presetID="12" presetClass="entr" presetSubtype="4" fill="hold" grpId="0" nodeType="afterEffect">
                                  <p:stCondLst>
                                    <p:cond delay="0"/>
                                  </p:stCondLst>
                                  <p:childTnLst>
                                    <p:set>
                                      <p:cBhvr>
                                        <p:cTn id="22" dur="1" fill="hold">
                                          <p:stCondLst>
                                            <p:cond delay="0"/>
                                          </p:stCondLst>
                                        </p:cTn>
                                        <p:tgtEl>
                                          <p:spTgt spid="243715">
                                            <p:txEl>
                                              <p:pRg st="4" end="4"/>
                                            </p:txEl>
                                          </p:spTgt>
                                        </p:tgtEl>
                                        <p:attrNameLst>
                                          <p:attrName>style.visibility</p:attrName>
                                        </p:attrNameLst>
                                      </p:cBhvr>
                                      <p:to>
                                        <p:strVal val="visible"/>
                                      </p:to>
                                    </p:set>
                                    <p:animEffect transition="in" filter="slide(fromBottom)">
                                      <p:cBhvr>
                                        <p:cTn id="23" dur="1000"/>
                                        <p:tgtEl>
                                          <p:spTgt spid="243715">
                                            <p:txEl>
                                              <p:pRg st="4" end="4"/>
                                            </p:txEl>
                                          </p:spTgt>
                                        </p:tgtEl>
                                      </p:cBhvr>
                                    </p:animEffect>
                                  </p:childTnLst>
                                </p:cTn>
                              </p:par>
                            </p:childTnLst>
                          </p:cTn>
                        </p:par>
                        <p:par>
                          <p:cTn id="24" fill="hold">
                            <p:stCondLst>
                              <p:cond delay="5000"/>
                            </p:stCondLst>
                            <p:childTnLst>
                              <p:par>
                                <p:cTn id="25" presetID="12" presetClass="entr" presetSubtype="4" fill="hold" grpId="0" nodeType="afterEffect">
                                  <p:stCondLst>
                                    <p:cond delay="0"/>
                                  </p:stCondLst>
                                  <p:childTnLst>
                                    <p:set>
                                      <p:cBhvr>
                                        <p:cTn id="26" dur="1" fill="hold">
                                          <p:stCondLst>
                                            <p:cond delay="0"/>
                                          </p:stCondLst>
                                        </p:cTn>
                                        <p:tgtEl>
                                          <p:spTgt spid="243715">
                                            <p:txEl>
                                              <p:pRg st="5" end="5"/>
                                            </p:txEl>
                                          </p:spTgt>
                                        </p:tgtEl>
                                        <p:attrNameLst>
                                          <p:attrName>style.visibility</p:attrName>
                                        </p:attrNameLst>
                                      </p:cBhvr>
                                      <p:to>
                                        <p:strVal val="visible"/>
                                      </p:to>
                                    </p:set>
                                    <p:animEffect transition="in" filter="slide(fromBottom)">
                                      <p:cBhvr>
                                        <p:cTn id="27" dur="1000"/>
                                        <p:tgtEl>
                                          <p:spTgt spid="24371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par>
                          <p:cTn id="33" fill="hold">
                            <p:stCondLst>
                              <p:cond delay="500"/>
                            </p:stCondLst>
                            <p:childTnLst>
                              <p:par>
                                <p:cTn id="34" presetID="3" presetClass="entr" presetSubtype="1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linds(horizontal)">
                                      <p:cBhvr>
                                        <p:cTn id="41" dur="500"/>
                                        <p:tgtEl>
                                          <p:spTgt spid="16"/>
                                        </p:tgtEl>
                                      </p:cBhvr>
                                    </p:animEffect>
                                  </p:childTnLst>
                                </p:cTn>
                              </p:par>
                            </p:childTnLst>
                          </p:cTn>
                        </p:par>
                        <p:par>
                          <p:cTn id="42" fill="hold">
                            <p:stCondLst>
                              <p:cond delay="500"/>
                            </p:stCondLst>
                            <p:childTnLst>
                              <p:par>
                                <p:cTn id="43" presetID="3" presetClass="entr" presetSubtype="1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linds(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par>
                          <p:cTn id="51" fill="hold">
                            <p:stCondLst>
                              <p:cond delay="500"/>
                            </p:stCondLst>
                            <p:childTnLst>
                              <p:par>
                                <p:cTn id="52" presetID="3" presetClass="entr" presetSubtype="1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linds(horizontal)">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build="p"/>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6"/>
          <p:cNvSpPr>
            <a:spLocks noGrp="1" noChangeArrowheads="1"/>
          </p:cNvSpPr>
          <p:nvPr>
            <p:ph type="sldNum" sz="quarter" idx="10"/>
          </p:nvPr>
        </p:nvSpPr>
        <p:spPr>
          <a:noFill/>
        </p:spPr>
        <p:txBody>
          <a:bodyPr/>
          <a:lstStyle/>
          <a:p>
            <a:fld id="{3C788C83-5606-4399-BCD3-0D1B2009E374}" type="slidenum">
              <a:rPr lang="zh-CN" altLang="zh-CN" smtClean="0">
                <a:latin typeface="Arial" charset="0"/>
                <a:ea typeface="宋体" charset="-122"/>
              </a:rPr>
              <a:pPr/>
              <a:t>12</a:t>
            </a:fld>
            <a:endParaRPr lang="zh-CN" altLang="zh-CN" smtClean="0">
              <a:latin typeface="Arial" charset="0"/>
              <a:ea typeface="宋体" charset="-122"/>
            </a:endParaRPr>
          </a:p>
        </p:txBody>
      </p:sp>
      <p:sp>
        <p:nvSpPr>
          <p:cNvPr id="33795" name="Rectangle 2"/>
          <p:cNvSpPr>
            <a:spLocks noGrp="1" noChangeArrowheads="1"/>
          </p:cNvSpPr>
          <p:nvPr>
            <p:ph type="title"/>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latin typeface="+mj-ea"/>
              </a:rPr>
              <a:t>信息技术对创新能力建设的作用</a:t>
            </a:r>
            <a:endParaRPr lang="zh-CN" altLang="en-US" dirty="0" smtClean="0">
              <a:effectLst>
                <a:outerShdw blurRad="38100" dist="38100" dir="2700000" algn="tl">
                  <a:srgbClr val="000000">
                    <a:alpha val="43137"/>
                  </a:srgbClr>
                </a:outerShdw>
              </a:effectLst>
              <a:latin typeface="+mj-ea"/>
            </a:endParaRPr>
          </a:p>
        </p:txBody>
      </p:sp>
      <p:sp>
        <p:nvSpPr>
          <p:cNvPr id="243715" name="Rectangle 3"/>
          <p:cNvSpPr>
            <a:spLocks noGrp="1" noChangeArrowheads="1"/>
          </p:cNvSpPr>
          <p:nvPr>
            <p:ph type="body" idx="1"/>
          </p:nvPr>
        </p:nvSpPr>
        <p:spPr bwMode="auto">
          <a:xfrm>
            <a:off x="457200" y="1484313"/>
            <a:ext cx="8229600" cy="4373562"/>
          </a:xfrm>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p>
            <a:pPr>
              <a:lnSpc>
                <a:spcPts val="4200"/>
              </a:lnSpc>
              <a:defRPr/>
            </a:pPr>
            <a:r>
              <a:rPr lang="en-US" altLang="zh-CN" sz="2800" b="1" dirty="0" smtClean="0">
                <a:effectLst>
                  <a:outerShdw blurRad="38100" dist="38100" dir="2700000" algn="tl">
                    <a:srgbClr val="000000">
                      <a:alpha val="43137"/>
                    </a:srgbClr>
                  </a:outerShdw>
                </a:effectLst>
              </a:rPr>
              <a:t>1. </a:t>
            </a:r>
            <a:r>
              <a:rPr lang="zh-CN" altLang="zh-CN" sz="2800" b="1" dirty="0" smtClean="0">
                <a:effectLst>
                  <a:outerShdw blurRad="38100" dist="38100" dir="2700000" algn="tl">
                    <a:srgbClr val="000000">
                      <a:alpha val="43137"/>
                    </a:srgbClr>
                  </a:outerShdw>
                </a:effectLst>
              </a:rPr>
              <a:t>提高教育效率，加速创新人才和创新团队培养</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机器人教育</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网络教育、远程教育</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在线免费课程</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等使教育的受众面扩大、教育效率提高</a:t>
            </a:r>
            <a:endParaRPr lang="en-US" altLang="zh-CN" sz="2800" b="1" dirty="0" smtClean="0">
              <a:effectLst>
                <a:outerShdw blurRad="38100" dist="38100" dir="2700000" algn="tl">
                  <a:srgbClr val="000000">
                    <a:alpha val="43137"/>
                  </a:srgbClr>
                </a:outerShdw>
              </a:effectLst>
            </a:endParaRPr>
          </a:p>
          <a:p>
            <a:pPr>
              <a:lnSpc>
                <a:spcPts val="4200"/>
              </a:lnSpc>
              <a:defRPr/>
            </a:pPr>
            <a:r>
              <a:rPr lang="en-US" altLang="zh-CN" sz="2800" b="1" dirty="0" smtClean="0">
                <a:effectLst>
                  <a:outerShdw blurRad="38100" dist="38100" dir="2700000" algn="tl">
                    <a:srgbClr val="000000">
                      <a:alpha val="43137"/>
                    </a:srgbClr>
                  </a:outerShdw>
                </a:effectLst>
              </a:rPr>
              <a:t>2. </a:t>
            </a:r>
            <a:r>
              <a:rPr lang="zh-CN" altLang="zh-CN" sz="2800" b="1" dirty="0" smtClean="0">
                <a:effectLst>
                  <a:outerShdw blurRad="38100" dist="38100" dir="2700000" algn="tl">
                    <a:srgbClr val="000000">
                      <a:alpha val="43137"/>
                    </a:srgbClr>
                  </a:outerShdw>
                </a:effectLst>
              </a:rPr>
              <a:t>优化创新基础设施，促进创新资源共享</a:t>
            </a:r>
            <a:endParaRPr lang="en-US" altLang="zh-CN" sz="2800" b="1" dirty="0" smtClean="0">
              <a:effectLst>
                <a:outerShdw blurRad="38100" dist="38100" dir="2700000" algn="tl">
                  <a:srgbClr val="000000">
                    <a:alpha val="43137"/>
                  </a:srgbClr>
                </a:outerShdw>
              </a:effectLst>
            </a:endParaRPr>
          </a:p>
          <a:p>
            <a:pPr>
              <a:lnSpc>
                <a:spcPts val="4200"/>
              </a:lnSpc>
              <a:defRPr/>
            </a:pPr>
            <a:r>
              <a:rPr lang="en-US" altLang="zh-CN" sz="2800" b="1" dirty="0" smtClean="0">
                <a:effectLst>
                  <a:outerShdw blurRad="38100" dist="38100" dir="2700000" algn="tl">
                    <a:srgbClr val="000000">
                      <a:alpha val="43137"/>
                    </a:srgbClr>
                  </a:outerShdw>
                </a:effectLst>
              </a:rPr>
              <a:t>3. </a:t>
            </a:r>
            <a:r>
              <a:rPr lang="zh-CN" altLang="zh-CN" sz="2800" b="1" dirty="0" smtClean="0">
                <a:effectLst>
                  <a:outerShdw blurRad="38100" dist="38100" dir="2700000" algn="tl">
                    <a:srgbClr val="000000">
                      <a:alpha val="43137"/>
                    </a:srgbClr>
                  </a:outerShdw>
                </a:effectLst>
              </a:rPr>
              <a:t>降低创新成本，提升创新效率</a:t>
            </a:r>
            <a:endParaRPr lang="en-US" altLang="zh-CN" sz="2800" b="1" dirty="0" smtClean="0">
              <a:effectLst>
                <a:outerShdw blurRad="38100" dist="38100" dir="2700000" algn="tl">
                  <a:srgbClr val="000000">
                    <a:alpha val="43137"/>
                  </a:srgbClr>
                </a:outerShdw>
              </a:effectLst>
            </a:endParaRPr>
          </a:p>
          <a:p>
            <a:pPr>
              <a:lnSpc>
                <a:spcPts val="4200"/>
              </a:lnSpc>
              <a:defRPr/>
            </a:pPr>
            <a:r>
              <a:rPr lang="en-US" altLang="zh-CN" sz="2800" b="1" dirty="0" smtClean="0">
                <a:effectLst>
                  <a:outerShdw blurRad="38100" dist="38100" dir="2700000" algn="tl">
                    <a:srgbClr val="000000">
                      <a:alpha val="43137"/>
                    </a:srgbClr>
                  </a:outerShdw>
                </a:effectLst>
              </a:rPr>
              <a:t>4. </a:t>
            </a:r>
            <a:r>
              <a:rPr lang="zh-CN" altLang="zh-CN" sz="2800" b="1" dirty="0" smtClean="0">
                <a:effectLst>
                  <a:outerShdw blurRad="38100" dist="38100" dir="2700000" algn="tl">
                    <a:srgbClr val="000000">
                      <a:alpha val="43137"/>
                    </a:srgbClr>
                  </a:outerShdw>
                </a:effectLst>
              </a:rPr>
              <a:t>营造开放创新环境，加速创新成果产出</a:t>
            </a:r>
            <a:endParaRPr lang="en-US" altLang="zh-CN" sz="2800" b="1" dirty="0" smtClean="0">
              <a:effectLst>
                <a:outerShdw blurRad="38100" dist="38100" dir="2700000" algn="tl">
                  <a:srgbClr val="000000">
                    <a:alpha val="43137"/>
                  </a:srgbClr>
                </a:outerShdw>
              </a:effectLst>
            </a:endParaRPr>
          </a:p>
          <a:p>
            <a:pPr>
              <a:lnSpc>
                <a:spcPts val="4200"/>
              </a:lnSpc>
              <a:defRPr/>
            </a:pPr>
            <a:r>
              <a:rPr lang="en-US" altLang="zh-CN" sz="2800" b="1" dirty="0" smtClean="0">
                <a:effectLst>
                  <a:outerShdw blurRad="38100" dist="38100" dir="2700000" algn="tl">
                    <a:srgbClr val="000000">
                      <a:alpha val="43137"/>
                    </a:srgbClr>
                  </a:outerShdw>
                </a:effectLst>
              </a:rPr>
              <a:t>5. </a:t>
            </a:r>
            <a:r>
              <a:rPr lang="zh-CN" altLang="zh-CN" sz="2800" b="1" dirty="0" smtClean="0">
                <a:effectLst>
                  <a:outerShdw blurRad="38100" dist="38100" dir="2700000" algn="tl">
                    <a:srgbClr val="000000">
                      <a:alpha val="43137"/>
                    </a:srgbClr>
                  </a:outerShdw>
                </a:effectLst>
              </a:rPr>
              <a:t>激发创新潜力，加快技术进步的步伐</a:t>
            </a:r>
            <a:endParaRPr lang="en-US" altLang="zh-CN" sz="2800" b="1" dirty="0" smtClean="0">
              <a:effectLst>
                <a:outerShdw blurRad="38100" dist="38100" dir="2700000" algn="tl">
                  <a:srgbClr val="000000">
                    <a:alpha val="43137"/>
                  </a:srgbClr>
                </a:outerShdw>
              </a:effectLst>
            </a:endParaRPr>
          </a:p>
        </p:txBody>
      </p:sp>
      <p:sp>
        <p:nvSpPr>
          <p:cNvPr id="18436"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243715">
                                            <p:txEl>
                                              <p:pRg st="0" end="0"/>
                                            </p:txEl>
                                          </p:spTgt>
                                        </p:tgtEl>
                                        <p:attrNameLst>
                                          <p:attrName>style.visibility</p:attrName>
                                        </p:attrNameLst>
                                      </p:cBhvr>
                                      <p:to>
                                        <p:strVal val="visible"/>
                                      </p:to>
                                    </p:set>
                                    <p:animEffect transition="in" filter="plus(in)">
                                      <p:cBhvr>
                                        <p:cTn id="7" dur="500"/>
                                        <p:tgtEl>
                                          <p:spTgt spid="243715">
                                            <p:txEl>
                                              <p:pRg st="0" end="0"/>
                                            </p:txEl>
                                          </p:spTgt>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243715">
                                            <p:txEl>
                                              <p:pRg st="1" end="1"/>
                                            </p:txEl>
                                          </p:spTgt>
                                        </p:tgtEl>
                                        <p:attrNameLst>
                                          <p:attrName>style.visibility</p:attrName>
                                        </p:attrNameLst>
                                      </p:cBhvr>
                                      <p:to>
                                        <p:strVal val="visible"/>
                                      </p:to>
                                    </p:set>
                                    <p:animEffect transition="in" filter="plus(in)">
                                      <p:cBhvr>
                                        <p:cTn id="11" dur="500"/>
                                        <p:tgtEl>
                                          <p:spTgt spid="243715">
                                            <p:txEl>
                                              <p:pRg st="1" end="1"/>
                                            </p:txEl>
                                          </p:spTgt>
                                        </p:tgtEl>
                                      </p:cBhvr>
                                    </p:animEffect>
                                  </p:childTnLst>
                                </p:cTn>
                              </p:par>
                            </p:childTnLst>
                          </p:cTn>
                        </p:par>
                        <p:par>
                          <p:cTn id="12" fill="hold">
                            <p:stCondLst>
                              <p:cond delay="1000"/>
                            </p:stCondLst>
                            <p:childTnLst>
                              <p:par>
                                <p:cTn id="13" presetID="13" presetClass="entr" presetSubtype="16" fill="hold" grpId="0" nodeType="afterEffect">
                                  <p:stCondLst>
                                    <p:cond delay="0"/>
                                  </p:stCondLst>
                                  <p:childTnLst>
                                    <p:set>
                                      <p:cBhvr>
                                        <p:cTn id="14" dur="1" fill="hold">
                                          <p:stCondLst>
                                            <p:cond delay="0"/>
                                          </p:stCondLst>
                                        </p:cTn>
                                        <p:tgtEl>
                                          <p:spTgt spid="243715">
                                            <p:txEl>
                                              <p:pRg st="2" end="2"/>
                                            </p:txEl>
                                          </p:spTgt>
                                        </p:tgtEl>
                                        <p:attrNameLst>
                                          <p:attrName>style.visibility</p:attrName>
                                        </p:attrNameLst>
                                      </p:cBhvr>
                                      <p:to>
                                        <p:strVal val="visible"/>
                                      </p:to>
                                    </p:set>
                                    <p:animEffect transition="in" filter="plus(in)">
                                      <p:cBhvr>
                                        <p:cTn id="15" dur="500"/>
                                        <p:tgtEl>
                                          <p:spTgt spid="243715">
                                            <p:txEl>
                                              <p:pRg st="2" end="2"/>
                                            </p:txEl>
                                          </p:spTgt>
                                        </p:tgtEl>
                                      </p:cBhvr>
                                    </p:animEffect>
                                  </p:childTnLst>
                                </p:cTn>
                              </p:par>
                            </p:childTnLst>
                          </p:cTn>
                        </p:par>
                        <p:par>
                          <p:cTn id="16" fill="hold">
                            <p:stCondLst>
                              <p:cond delay="1500"/>
                            </p:stCondLst>
                            <p:childTnLst>
                              <p:par>
                                <p:cTn id="17" presetID="13" presetClass="entr" presetSubtype="16" fill="hold" grpId="0" nodeType="afterEffect">
                                  <p:stCondLst>
                                    <p:cond delay="0"/>
                                  </p:stCondLst>
                                  <p:childTnLst>
                                    <p:set>
                                      <p:cBhvr>
                                        <p:cTn id="18" dur="1" fill="hold">
                                          <p:stCondLst>
                                            <p:cond delay="0"/>
                                          </p:stCondLst>
                                        </p:cTn>
                                        <p:tgtEl>
                                          <p:spTgt spid="243715">
                                            <p:txEl>
                                              <p:pRg st="3" end="3"/>
                                            </p:txEl>
                                          </p:spTgt>
                                        </p:tgtEl>
                                        <p:attrNameLst>
                                          <p:attrName>style.visibility</p:attrName>
                                        </p:attrNameLst>
                                      </p:cBhvr>
                                      <p:to>
                                        <p:strVal val="visible"/>
                                      </p:to>
                                    </p:set>
                                    <p:animEffect transition="in" filter="plus(in)">
                                      <p:cBhvr>
                                        <p:cTn id="19" dur="500"/>
                                        <p:tgtEl>
                                          <p:spTgt spid="243715">
                                            <p:txEl>
                                              <p:pRg st="3" end="3"/>
                                            </p:txEl>
                                          </p:spTgt>
                                        </p:tgtEl>
                                      </p:cBhvr>
                                    </p:animEffect>
                                  </p:childTnLst>
                                </p:cTn>
                              </p:par>
                            </p:childTnLst>
                          </p:cTn>
                        </p:par>
                        <p:par>
                          <p:cTn id="20" fill="hold">
                            <p:stCondLst>
                              <p:cond delay="2000"/>
                            </p:stCondLst>
                            <p:childTnLst>
                              <p:par>
                                <p:cTn id="21" presetID="13" presetClass="entr" presetSubtype="16" fill="hold" grpId="0" nodeType="afterEffect">
                                  <p:stCondLst>
                                    <p:cond delay="0"/>
                                  </p:stCondLst>
                                  <p:childTnLst>
                                    <p:set>
                                      <p:cBhvr>
                                        <p:cTn id="22" dur="1" fill="hold">
                                          <p:stCondLst>
                                            <p:cond delay="0"/>
                                          </p:stCondLst>
                                        </p:cTn>
                                        <p:tgtEl>
                                          <p:spTgt spid="243715">
                                            <p:txEl>
                                              <p:pRg st="4" end="4"/>
                                            </p:txEl>
                                          </p:spTgt>
                                        </p:tgtEl>
                                        <p:attrNameLst>
                                          <p:attrName>style.visibility</p:attrName>
                                        </p:attrNameLst>
                                      </p:cBhvr>
                                      <p:to>
                                        <p:strVal val="visible"/>
                                      </p:to>
                                    </p:set>
                                    <p:animEffect transition="in" filter="plus(in)">
                                      <p:cBhvr>
                                        <p:cTn id="23" dur="500"/>
                                        <p:tgtEl>
                                          <p:spTgt spid="2437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46"/>
          <p:cNvSpPr>
            <a:spLocks noGrp="1" noChangeArrowheads="1"/>
          </p:cNvSpPr>
          <p:nvPr>
            <p:ph type="sldNum" sz="quarter" idx="10"/>
          </p:nvPr>
        </p:nvSpPr>
        <p:spPr>
          <a:noFill/>
        </p:spPr>
        <p:txBody>
          <a:bodyPr/>
          <a:lstStyle/>
          <a:p>
            <a:fld id="{D26C0E7F-2805-408E-A834-3064811FA0E7}" type="slidenum">
              <a:rPr lang="zh-CN" altLang="zh-CN" smtClean="0">
                <a:latin typeface="Arial" charset="0"/>
                <a:ea typeface="宋体" charset="-122"/>
              </a:rPr>
              <a:pPr/>
              <a:t>13</a:t>
            </a:fld>
            <a:endParaRPr lang="zh-CN" altLang="zh-CN" smtClean="0">
              <a:latin typeface="Arial" charset="0"/>
              <a:ea typeface="宋体" charset="-122"/>
            </a:endParaRPr>
          </a:p>
        </p:txBody>
      </p:sp>
      <p:sp>
        <p:nvSpPr>
          <p:cNvPr id="243714" name="Rectangle 2"/>
          <p:cNvSpPr>
            <a:spLocks noGrp="1" noChangeArrowheads="1"/>
          </p:cNvSpPr>
          <p:nvPr>
            <p:ph type="title"/>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技术创新</a:t>
            </a:r>
            <a:r>
              <a:rPr lang="zh-CN" altLang="en-US" dirty="0" smtClean="0">
                <a:effectLst>
                  <a:outerShdw blurRad="38100" dist="38100" dir="2700000" algn="tl">
                    <a:srgbClr val="000000">
                      <a:alpha val="43137"/>
                    </a:srgbClr>
                  </a:outerShdw>
                </a:effectLst>
              </a:rPr>
              <a:t>的经典定义</a:t>
            </a:r>
          </a:p>
        </p:txBody>
      </p:sp>
      <p:sp>
        <p:nvSpPr>
          <p:cNvPr id="243715" name="Rectangle 3"/>
          <p:cNvSpPr>
            <a:spLocks noGrp="1" noChangeArrowheads="1"/>
          </p:cNvSpPr>
          <p:nvPr>
            <p:ph type="body" idx="1"/>
          </p:nvPr>
        </p:nvSpPr>
        <p:spPr bwMode="auto">
          <a:xfrm>
            <a:off x="357188" y="1484313"/>
            <a:ext cx="8377237" cy="4821237"/>
          </a:xfrm>
          <a:ln>
            <a:miter lim="800000"/>
            <a:headEnd/>
            <a:tailEnd/>
          </a:ln>
        </p:spPr>
        <p:txBody>
          <a:bodyPr vert="horz" wrap="square" lIns="91440" tIns="45720" rIns="91440" bIns="45720" numCol="1" anchor="t" anchorCtr="0" compatLnSpc="1">
            <a:prstTxWarp prst="textNoShape">
              <a:avLst/>
            </a:prstTxWarp>
          </a:bodyPr>
          <a:lstStyle/>
          <a:p>
            <a:pPr>
              <a:lnSpc>
                <a:spcPct val="90000"/>
              </a:lnSpc>
              <a:defRPr/>
            </a:pPr>
            <a:r>
              <a:rPr lang="zh-CN" altLang="en-US" sz="2800" b="1" smtClean="0">
                <a:solidFill>
                  <a:srgbClr val="993300"/>
                </a:solidFill>
                <a:latin typeface="黑体" pitchFamily="2" charset="-122"/>
                <a:ea typeface="黑体" pitchFamily="2" charset="-122"/>
              </a:rPr>
              <a:t>创新（</a:t>
            </a:r>
            <a:r>
              <a:rPr lang="en-US" altLang="zh-CN" sz="2800" b="1" smtClean="0">
                <a:solidFill>
                  <a:srgbClr val="993300"/>
                </a:solidFill>
                <a:ea typeface="黑体" pitchFamily="2" charset="-122"/>
              </a:rPr>
              <a:t>Innovation</a:t>
            </a:r>
            <a:r>
              <a:rPr lang="zh-CN" altLang="en-US" sz="2800" b="1" smtClean="0">
                <a:solidFill>
                  <a:srgbClr val="993300"/>
                </a:solidFill>
                <a:latin typeface="黑体" pitchFamily="2" charset="-122"/>
                <a:ea typeface="黑体" pitchFamily="2" charset="-122"/>
              </a:rPr>
              <a:t>）</a:t>
            </a:r>
            <a:r>
              <a:rPr lang="zh-CN" altLang="en-US" sz="2800" b="1" smtClean="0">
                <a:latin typeface="宋体" charset="-122"/>
              </a:rPr>
              <a:t>是</a:t>
            </a:r>
            <a:r>
              <a:rPr lang="zh-CN" altLang="zh-CN" sz="2800" b="1" smtClean="0"/>
              <a:t>“建立一种新的生产函数</a:t>
            </a:r>
            <a:r>
              <a:rPr lang="zh-CN" altLang="zh-CN" sz="2400" b="1" smtClean="0"/>
              <a:t>（</a:t>
            </a:r>
            <a:r>
              <a:rPr lang="en-US" altLang="zh-CN" sz="2400" b="1" smtClean="0"/>
              <a:t>new combination of means of production</a:t>
            </a:r>
            <a:r>
              <a:rPr lang="zh-CN" altLang="zh-CN" sz="2400" b="1" smtClean="0"/>
              <a:t>）</a:t>
            </a:r>
            <a:r>
              <a:rPr lang="zh-CN" altLang="zh-CN" sz="2800" b="1" smtClean="0"/>
              <a:t>”，把一种从未有过的生产要素和生产条件的“新组合”引入生产体系。</a:t>
            </a:r>
            <a:endParaRPr lang="en-US" altLang="zh-CN" sz="2800" b="1" smtClean="0"/>
          </a:p>
          <a:p>
            <a:pPr hangingPunct="1">
              <a:defRPr/>
            </a:pPr>
            <a:r>
              <a:rPr lang="zh-CN" altLang="zh-CN" sz="2800" b="1" smtClean="0"/>
              <a:t>新组合包括</a:t>
            </a:r>
            <a:r>
              <a:rPr lang="zh-CN" altLang="zh-CN" sz="2800" b="1" smtClean="0">
                <a:solidFill>
                  <a:srgbClr val="C00000"/>
                </a:solidFill>
              </a:rPr>
              <a:t>五种情形</a:t>
            </a:r>
            <a:r>
              <a:rPr lang="zh-CN" altLang="zh-CN" sz="2800" b="1" smtClean="0"/>
              <a:t>：</a:t>
            </a:r>
          </a:p>
          <a:p>
            <a:pPr>
              <a:buFont typeface="Wingdings" pitchFamily="2" charset="2"/>
              <a:buNone/>
              <a:defRPr/>
            </a:pPr>
            <a:r>
              <a:rPr lang="en-US" altLang="zh-CN" sz="2800" b="1" smtClean="0"/>
              <a:t>    </a:t>
            </a:r>
            <a:r>
              <a:rPr lang="zh-CN" altLang="zh-CN" sz="2800" b="1" smtClean="0"/>
              <a:t>（</a:t>
            </a:r>
            <a:r>
              <a:rPr lang="en-US" altLang="zh-CN" sz="2800" b="1" smtClean="0"/>
              <a:t>1</a:t>
            </a:r>
            <a:r>
              <a:rPr lang="zh-CN" altLang="zh-CN" sz="2800" b="1" smtClean="0"/>
              <a:t>）引进一种新的产品；</a:t>
            </a:r>
          </a:p>
          <a:p>
            <a:pPr>
              <a:buFont typeface="Wingdings" pitchFamily="2" charset="2"/>
              <a:buNone/>
              <a:defRPr/>
            </a:pPr>
            <a:r>
              <a:rPr lang="en-US" altLang="zh-CN" sz="2800" b="1" smtClean="0"/>
              <a:t>    </a:t>
            </a:r>
            <a:r>
              <a:rPr lang="zh-CN" altLang="zh-CN" sz="2800" b="1" smtClean="0"/>
              <a:t>（</a:t>
            </a:r>
            <a:r>
              <a:rPr lang="en-US" altLang="zh-CN" sz="2800" b="1" smtClean="0"/>
              <a:t>2</a:t>
            </a:r>
            <a:r>
              <a:rPr lang="zh-CN" altLang="zh-CN" sz="2800" b="1" smtClean="0"/>
              <a:t>）采用一种新的生产方法； </a:t>
            </a:r>
          </a:p>
          <a:p>
            <a:pPr>
              <a:buFont typeface="Wingdings" pitchFamily="2" charset="2"/>
              <a:buNone/>
              <a:defRPr/>
            </a:pPr>
            <a:r>
              <a:rPr lang="en-US" altLang="zh-CN" sz="2800" b="1" smtClean="0"/>
              <a:t>    </a:t>
            </a:r>
            <a:r>
              <a:rPr lang="zh-CN" altLang="zh-CN" sz="2800" b="1" smtClean="0"/>
              <a:t>（</a:t>
            </a:r>
            <a:r>
              <a:rPr lang="en-US" altLang="zh-CN" sz="2800" b="1" smtClean="0"/>
              <a:t>3</a:t>
            </a:r>
            <a:r>
              <a:rPr lang="zh-CN" altLang="zh-CN" sz="2800" b="1" smtClean="0"/>
              <a:t>）开辟一个新的市场</a:t>
            </a:r>
            <a:r>
              <a:rPr lang="zh-CN" altLang="en-US" sz="2800" b="1" smtClean="0"/>
              <a:t>；</a:t>
            </a:r>
            <a:endParaRPr lang="en-US" altLang="zh-CN" sz="2800" b="1" smtClean="0"/>
          </a:p>
          <a:p>
            <a:pPr>
              <a:buFont typeface="Wingdings" pitchFamily="2" charset="2"/>
              <a:buNone/>
              <a:defRPr/>
            </a:pPr>
            <a:r>
              <a:rPr lang="en-US" altLang="zh-CN" sz="2800" b="1" smtClean="0"/>
              <a:t>    </a:t>
            </a:r>
            <a:r>
              <a:rPr lang="zh-CN" altLang="zh-CN" sz="2800" b="1" smtClean="0"/>
              <a:t>（</a:t>
            </a:r>
            <a:r>
              <a:rPr lang="en-US" altLang="zh-CN" sz="2800" b="1" smtClean="0"/>
              <a:t>4</a:t>
            </a:r>
            <a:r>
              <a:rPr lang="zh-CN" altLang="zh-CN" sz="2800" b="1" smtClean="0"/>
              <a:t>）原材料或半制成品的某种新的供给来源；</a:t>
            </a:r>
          </a:p>
          <a:p>
            <a:pPr>
              <a:buFont typeface="Wingdings" pitchFamily="2" charset="2"/>
              <a:buNone/>
              <a:defRPr/>
            </a:pPr>
            <a:r>
              <a:rPr lang="en-US" altLang="zh-CN" sz="2800" b="1" smtClean="0"/>
              <a:t>    </a:t>
            </a:r>
            <a:r>
              <a:rPr lang="zh-CN" altLang="zh-CN" sz="2800" b="1" smtClean="0"/>
              <a:t>（</a:t>
            </a:r>
            <a:r>
              <a:rPr lang="en-US" altLang="zh-CN" sz="2800" b="1" smtClean="0"/>
              <a:t>5</a:t>
            </a:r>
            <a:r>
              <a:rPr lang="zh-CN" altLang="zh-CN" sz="2800" b="1" smtClean="0"/>
              <a:t>）形成的新的组织。</a:t>
            </a:r>
          </a:p>
        </p:txBody>
      </p:sp>
      <p:sp>
        <p:nvSpPr>
          <p:cNvPr id="19460"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500"/>
                                  </p:stCondLst>
                                  <p:childTnLst>
                                    <p:set>
                                      <p:cBhvr>
                                        <p:cTn id="6" dur="1" fill="hold">
                                          <p:stCondLst>
                                            <p:cond delay="0"/>
                                          </p:stCondLst>
                                        </p:cTn>
                                        <p:tgtEl>
                                          <p:spTgt spid="243715">
                                            <p:txEl>
                                              <p:pRg st="1" end="1"/>
                                            </p:txEl>
                                          </p:spTgt>
                                        </p:tgtEl>
                                        <p:attrNameLst>
                                          <p:attrName>style.visibility</p:attrName>
                                        </p:attrNameLst>
                                      </p:cBhvr>
                                      <p:to>
                                        <p:strVal val="visible"/>
                                      </p:to>
                                    </p:set>
                                    <p:animEffect transition="in" filter="slide(fromBottom)">
                                      <p:cBhvr>
                                        <p:cTn id="7" dur="500"/>
                                        <p:tgtEl>
                                          <p:spTgt spid="243715">
                                            <p:txEl>
                                              <p:pRg st="1" end="1"/>
                                            </p:txEl>
                                          </p:spTgt>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243715">
                                            <p:txEl>
                                              <p:pRg st="2" end="2"/>
                                            </p:txEl>
                                          </p:spTgt>
                                        </p:tgtEl>
                                        <p:attrNameLst>
                                          <p:attrName>style.visibility</p:attrName>
                                        </p:attrNameLst>
                                      </p:cBhvr>
                                      <p:to>
                                        <p:strVal val="visible"/>
                                      </p:to>
                                    </p:set>
                                    <p:animEffect transition="in" filter="slide(fromBottom)">
                                      <p:cBhvr>
                                        <p:cTn id="11" dur="500"/>
                                        <p:tgtEl>
                                          <p:spTgt spid="243715">
                                            <p:txEl>
                                              <p:pRg st="2" end="2"/>
                                            </p:txEl>
                                          </p:spTgt>
                                        </p:tgtEl>
                                      </p:cBhvr>
                                    </p:animEffect>
                                  </p:childTnLst>
                                </p:cTn>
                              </p:par>
                            </p:childTnLst>
                          </p:cTn>
                        </p:par>
                        <p:par>
                          <p:cTn id="12" fill="hold">
                            <p:stCondLst>
                              <p:cond delay="2500"/>
                            </p:stCondLst>
                            <p:childTnLst>
                              <p:par>
                                <p:cTn id="13" presetID="12" presetClass="entr" presetSubtype="4" fill="hold" nodeType="afterEffect">
                                  <p:stCondLst>
                                    <p:cond delay="0"/>
                                  </p:stCondLst>
                                  <p:childTnLst>
                                    <p:set>
                                      <p:cBhvr>
                                        <p:cTn id="14" dur="1" fill="hold">
                                          <p:stCondLst>
                                            <p:cond delay="0"/>
                                          </p:stCondLst>
                                        </p:cTn>
                                        <p:tgtEl>
                                          <p:spTgt spid="243715">
                                            <p:txEl>
                                              <p:pRg st="3" end="3"/>
                                            </p:txEl>
                                          </p:spTgt>
                                        </p:tgtEl>
                                        <p:attrNameLst>
                                          <p:attrName>style.visibility</p:attrName>
                                        </p:attrNameLst>
                                      </p:cBhvr>
                                      <p:to>
                                        <p:strVal val="visible"/>
                                      </p:to>
                                    </p:set>
                                    <p:animEffect transition="in" filter="slide(fromBottom)">
                                      <p:cBhvr>
                                        <p:cTn id="15" dur="500"/>
                                        <p:tgtEl>
                                          <p:spTgt spid="243715">
                                            <p:txEl>
                                              <p:pRg st="3" end="3"/>
                                            </p:txEl>
                                          </p:spTgt>
                                        </p:tgtEl>
                                      </p:cBhvr>
                                    </p:animEffect>
                                  </p:childTnLst>
                                </p:cTn>
                              </p:par>
                            </p:childTnLst>
                          </p:cTn>
                        </p:par>
                        <p:par>
                          <p:cTn id="16" fill="hold">
                            <p:stCondLst>
                              <p:cond delay="3000"/>
                            </p:stCondLst>
                            <p:childTnLst>
                              <p:par>
                                <p:cTn id="17" presetID="12" presetClass="entr" presetSubtype="4" fill="hold" nodeType="afterEffect">
                                  <p:stCondLst>
                                    <p:cond delay="0"/>
                                  </p:stCondLst>
                                  <p:childTnLst>
                                    <p:set>
                                      <p:cBhvr>
                                        <p:cTn id="18" dur="1" fill="hold">
                                          <p:stCondLst>
                                            <p:cond delay="0"/>
                                          </p:stCondLst>
                                        </p:cTn>
                                        <p:tgtEl>
                                          <p:spTgt spid="243715">
                                            <p:txEl>
                                              <p:pRg st="4" end="4"/>
                                            </p:txEl>
                                          </p:spTgt>
                                        </p:tgtEl>
                                        <p:attrNameLst>
                                          <p:attrName>style.visibility</p:attrName>
                                        </p:attrNameLst>
                                      </p:cBhvr>
                                      <p:to>
                                        <p:strVal val="visible"/>
                                      </p:to>
                                    </p:set>
                                    <p:animEffect transition="in" filter="slide(fromBottom)">
                                      <p:cBhvr>
                                        <p:cTn id="19" dur="500"/>
                                        <p:tgtEl>
                                          <p:spTgt spid="243715">
                                            <p:txEl>
                                              <p:pRg st="4" end="4"/>
                                            </p:txEl>
                                          </p:spTgt>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243715">
                                            <p:txEl>
                                              <p:pRg st="5" end="5"/>
                                            </p:txEl>
                                          </p:spTgt>
                                        </p:tgtEl>
                                        <p:attrNameLst>
                                          <p:attrName>style.visibility</p:attrName>
                                        </p:attrNameLst>
                                      </p:cBhvr>
                                      <p:to>
                                        <p:strVal val="visible"/>
                                      </p:to>
                                    </p:set>
                                    <p:animEffect transition="in" filter="slide(fromBottom)">
                                      <p:cBhvr>
                                        <p:cTn id="23" dur="500"/>
                                        <p:tgtEl>
                                          <p:spTgt spid="243715">
                                            <p:txEl>
                                              <p:pRg st="5" end="5"/>
                                            </p:txEl>
                                          </p:spTgt>
                                        </p:tgtEl>
                                      </p:cBhvr>
                                    </p:animEffect>
                                  </p:childTnLst>
                                </p:cTn>
                              </p:par>
                            </p:childTnLst>
                          </p:cTn>
                        </p:par>
                        <p:par>
                          <p:cTn id="24" fill="hold">
                            <p:stCondLst>
                              <p:cond delay="4000"/>
                            </p:stCondLst>
                            <p:childTnLst>
                              <p:par>
                                <p:cTn id="25" presetID="12" presetClass="entr" presetSubtype="4" fill="hold" nodeType="afterEffect">
                                  <p:stCondLst>
                                    <p:cond delay="0"/>
                                  </p:stCondLst>
                                  <p:childTnLst>
                                    <p:set>
                                      <p:cBhvr>
                                        <p:cTn id="26" dur="1" fill="hold">
                                          <p:stCondLst>
                                            <p:cond delay="0"/>
                                          </p:stCondLst>
                                        </p:cTn>
                                        <p:tgtEl>
                                          <p:spTgt spid="243715">
                                            <p:txEl>
                                              <p:pRg st="6" end="6"/>
                                            </p:txEl>
                                          </p:spTgt>
                                        </p:tgtEl>
                                        <p:attrNameLst>
                                          <p:attrName>style.visibility</p:attrName>
                                        </p:attrNameLst>
                                      </p:cBhvr>
                                      <p:to>
                                        <p:strVal val="visible"/>
                                      </p:to>
                                    </p:set>
                                    <p:animEffect transition="in" filter="slide(fromBottom)">
                                      <p:cBhvr>
                                        <p:cTn id="27" dur="500"/>
                                        <p:tgtEl>
                                          <p:spTgt spid="2437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6"/>
          <p:cNvSpPr>
            <a:spLocks noGrp="1" noChangeArrowheads="1"/>
          </p:cNvSpPr>
          <p:nvPr>
            <p:ph type="sldNum" sz="quarter" idx="10"/>
          </p:nvPr>
        </p:nvSpPr>
        <p:spPr>
          <a:noFill/>
        </p:spPr>
        <p:txBody>
          <a:bodyPr/>
          <a:lstStyle/>
          <a:p>
            <a:fld id="{015C0731-B1F3-463A-A340-8194B455CA0D}" type="slidenum">
              <a:rPr lang="zh-CN" altLang="zh-CN" smtClean="0">
                <a:latin typeface="Arial" charset="0"/>
                <a:ea typeface="宋体" charset="-122"/>
              </a:rPr>
              <a:pPr/>
              <a:t>14</a:t>
            </a:fld>
            <a:endParaRPr lang="zh-CN" altLang="zh-CN" smtClean="0">
              <a:latin typeface="Arial" charset="0"/>
              <a:ea typeface="宋体" charset="-122"/>
            </a:endParaRPr>
          </a:p>
        </p:txBody>
      </p:sp>
      <p:sp>
        <p:nvSpPr>
          <p:cNvPr id="243714" name="Rectangle 2"/>
          <p:cNvSpPr>
            <a:spLocks noGrp="1" noChangeArrowheads="1"/>
          </p:cNvSpPr>
          <p:nvPr>
            <p:ph type="title"/>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技术创新</a:t>
            </a:r>
            <a:r>
              <a:rPr lang="zh-CN" altLang="en-US" dirty="0" smtClean="0">
                <a:effectLst>
                  <a:outerShdw blurRad="38100" dist="38100" dir="2700000" algn="tl">
                    <a:srgbClr val="000000">
                      <a:alpha val="43137"/>
                    </a:srgbClr>
                  </a:outerShdw>
                </a:effectLst>
              </a:rPr>
              <a:t>的</a:t>
            </a:r>
            <a:r>
              <a:rPr lang="zh-CN" altLang="zh-CN" dirty="0" smtClean="0">
                <a:effectLst>
                  <a:outerShdw blurRad="38100" dist="38100" dir="2700000" algn="tl">
                    <a:srgbClr val="000000">
                      <a:alpha val="43137"/>
                    </a:srgbClr>
                  </a:outerShdw>
                </a:effectLst>
              </a:rPr>
              <a:t>内涵</a:t>
            </a:r>
            <a:endParaRPr lang="zh-CN" altLang="en-US" dirty="0" smtClean="0">
              <a:effectLst>
                <a:outerShdw blurRad="38100" dist="38100" dir="2700000" algn="tl">
                  <a:srgbClr val="000000">
                    <a:alpha val="43137"/>
                  </a:srgbClr>
                </a:outerShdw>
              </a:effectLst>
            </a:endParaRPr>
          </a:p>
        </p:txBody>
      </p:sp>
      <p:sp>
        <p:nvSpPr>
          <p:cNvPr id="243715" name="Rectangle 3"/>
          <p:cNvSpPr>
            <a:spLocks noGrp="1" noChangeArrowheads="1"/>
          </p:cNvSpPr>
          <p:nvPr>
            <p:ph type="body" idx="1"/>
          </p:nvPr>
        </p:nvSpPr>
        <p:spPr bwMode="auto">
          <a:xfrm>
            <a:off x="879475" y="1484313"/>
            <a:ext cx="7437438" cy="4587875"/>
          </a:xfrm>
          <a:ln>
            <a:miter lim="800000"/>
            <a:headEnd/>
            <a:tailEnd/>
          </a:ln>
        </p:spPr>
        <p:txBody>
          <a:bodyPr vert="horz" wrap="square" lIns="91440" tIns="45720" rIns="91440" bIns="45720" numCol="1" anchor="t" anchorCtr="0" compatLnSpc="1">
            <a:prstTxWarp prst="textNoShape">
              <a:avLst/>
            </a:prstTxWarp>
          </a:bodyPr>
          <a:lstStyle/>
          <a:p>
            <a:pPr>
              <a:lnSpc>
                <a:spcPct val="120000"/>
              </a:lnSpc>
              <a:spcBef>
                <a:spcPts val="1200"/>
              </a:spcBef>
              <a:spcAft>
                <a:spcPts val="1200"/>
              </a:spcAft>
              <a:defRPr/>
            </a:pPr>
            <a:r>
              <a:rPr lang="zh-CN" altLang="zh-CN" b="1" smtClean="0">
                <a:latin typeface="黑体" pitchFamily="2" charset="-122"/>
                <a:ea typeface="黑体" pitchFamily="2" charset="-122"/>
              </a:rPr>
              <a:t>技术创新是以企业家为代表的技术创新者，应用创新的知识和新技术、新工艺</a:t>
            </a:r>
            <a:r>
              <a:rPr lang="zh-CN" altLang="en-US" b="1" smtClean="0">
                <a:latin typeface="黑体" pitchFamily="2" charset="-122"/>
                <a:ea typeface="黑体" pitchFamily="2" charset="-122"/>
              </a:rPr>
              <a:t>、新材料</a:t>
            </a:r>
            <a:r>
              <a:rPr lang="zh-CN" altLang="zh-CN" b="1" smtClean="0">
                <a:latin typeface="黑体" pitchFamily="2" charset="-122"/>
                <a:ea typeface="黑体" pitchFamily="2" charset="-122"/>
              </a:rPr>
              <a:t>，采用新的生产方式和经营管理模式，重新组织生产条件和要素，提高产品质量</a:t>
            </a:r>
            <a:r>
              <a:rPr lang="zh-CN" altLang="en-US" b="1" smtClean="0">
                <a:latin typeface="黑体" pitchFamily="2" charset="-122"/>
                <a:ea typeface="黑体" pitchFamily="2" charset="-122"/>
              </a:rPr>
              <a:t>、</a:t>
            </a:r>
            <a:r>
              <a:rPr lang="zh-CN" altLang="zh-CN" b="1" smtClean="0">
                <a:latin typeface="黑体" pitchFamily="2" charset="-122"/>
                <a:ea typeface="黑体" pitchFamily="2" charset="-122"/>
              </a:rPr>
              <a:t>开发生产新的产品</a:t>
            </a:r>
            <a:r>
              <a:rPr lang="zh-CN" altLang="en-US" b="1" smtClean="0">
                <a:latin typeface="黑体" pitchFamily="2" charset="-122"/>
                <a:ea typeface="黑体" pitchFamily="2" charset="-122"/>
              </a:rPr>
              <a:t>、</a:t>
            </a:r>
            <a:r>
              <a:rPr lang="zh-CN" altLang="zh-CN" b="1" smtClean="0">
                <a:latin typeface="黑体" pitchFamily="2" charset="-122"/>
                <a:ea typeface="黑体" pitchFamily="2" charset="-122"/>
              </a:rPr>
              <a:t>提供新的服务</a:t>
            </a:r>
            <a:r>
              <a:rPr lang="zh-CN" altLang="en-US" b="1" smtClean="0">
                <a:latin typeface="黑体" pitchFamily="2" charset="-122"/>
                <a:ea typeface="黑体" pitchFamily="2" charset="-122"/>
              </a:rPr>
              <a:t>、</a:t>
            </a:r>
            <a:r>
              <a:rPr lang="zh-CN" altLang="zh-CN" b="1" smtClean="0">
                <a:latin typeface="黑体" pitchFamily="2" charset="-122"/>
                <a:ea typeface="黑体" pitchFamily="2" charset="-122"/>
              </a:rPr>
              <a:t>实现市场价值</a:t>
            </a:r>
            <a:r>
              <a:rPr lang="zh-CN" altLang="en-US" b="1" smtClean="0">
                <a:latin typeface="黑体" pitchFamily="2" charset="-122"/>
                <a:ea typeface="黑体" pitchFamily="2" charset="-122"/>
              </a:rPr>
              <a:t>并</a:t>
            </a:r>
            <a:r>
              <a:rPr lang="zh-CN" altLang="zh-CN" b="1" smtClean="0">
                <a:latin typeface="黑体" pitchFamily="2" charset="-122"/>
                <a:ea typeface="黑体" pitchFamily="2" charset="-122"/>
              </a:rPr>
              <a:t>获取竞争优势的综合过程。</a:t>
            </a:r>
            <a:endParaRPr lang="en-US" altLang="zh-CN" smtClean="0">
              <a:latin typeface="黑体" pitchFamily="2" charset="-122"/>
              <a:ea typeface="黑体" pitchFamily="2" charset="-122"/>
            </a:endParaRPr>
          </a:p>
        </p:txBody>
      </p:sp>
      <p:sp>
        <p:nvSpPr>
          <p:cNvPr id="20484"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243715">
                                            <p:txEl>
                                              <p:pRg st="0" end="0"/>
                                            </p:txEl>
                                          </p:spTgt>
                                        </p:tgtEl>
                                        <p:attrNameLst>
                                          <p:attrName>style.visibility</p:attrName>
                                        </p:attrNameLst>
                                      </p:cBhvr>
                                      <p:to>
                                        <p:strVal val="visible"/>
                                      </p:to>
                                    </p:set>
                                    <p:anim calcmode="discrete" valueType="clr">
                                      <p:cBhvr override="childStyle">
                                        <p:cTn id="7" dur="500"/>
                                        <p:tgtEl>
                                          <p:spTgt spid="2437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43715">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24371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6"/>
          <p:cNvSpPr>
            <a:spLocks noGrp="1" noChangeArrowheads="1"/>
          </p:cNvSpPr>
          <p:nvPr>
            <p:ph type="sldNum" sz="quarter" idx="10"/>
          </p:nvPr>
        </p:nvSpPr>
        <p:spPr>
          <a:noFill/>
        </p:spPr>
        <p:txBody>
          <a:bodyPr/>
          <a:lstStyle/>
          <a:p>
            <a:fld id="{D027007E-1222-4DFF-AF14-A7E69A47B1F0}" type="slidenum">
              <a:rPr lang="zh-CN" altLang="zh-CN" smtClean="0">
                <a:latin typeface="Arial" charset="0"/>
                <a:ea typeface="宋体" charset="-122"/>
              </a:rPr>
              <a:pPr/>
              <a:t>15</a:t>
            </a:fld>
            <a:endParaRPr lang="zh-CN" altLang="zh-CN" smtClean="0">
              <a:latin typeface="Arial" charset="0"/>
              <a:ea typeface="宋体" charset="-122"/>
            </a:endParaRPr>
          </a:p>
        </p:txBody>
      </p:sp>
      <p:sp>
        <p:nvSpPr>
          <p:cNvPr id="243714" name="Rectangle 2"/>
          <p:cNvSpPr>
            <a:spLocks noGrp="1" noChangeArrowheads="1"/>
          </p:cNvSpPr>
          <p:nvPr>
            <p:ph type="title"/>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创新能力</a:t>
            </a:r>
            <a:r>
              <a:rPr lang="zh-CN" altLang="en-US" dirty="0" smtClean="0">
                <a:effectLst>
                  <a:outerShdw blurRad="38100" dist="38100" dir="2700000" algn="tl">
                    <a:srgbClr val="000000">
                      <a:alpha val="43137"/>
                    </a:srgbClr>
                  </a:outerShdw>
                </a:effectLst>
              </a:rPr>
              <a:t>的内涵与构成要素</a:t>
            </a:r>
          </a:p>
        </p:txBody>
      </p:sp>
      <p:sp>
        <p:nvSpPr>
          <p:cNvPr id="243715" name="Rectangle 3"/>
          <p:cNvSpPr>
            <a:spLocks noGrp="1" noChangeArrowheads="1"/>
          </p:cNvSpPr>
          <p:nvPr>
            <p:ph type="body" idx="1"/>
          </p:nvPr>
        </p:nvSpPr>
        <p:spPr bwMode="auto">
          <a:xfrm>
            <a:off x="457200" y="1484313"/>
            <a:ext cx="8377238" cy="4445000"/>
          </a:xfrm>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p>
            <a:pPr hangingPunct="1">
              <a:lnSpc>
                <a:spcPts val="3800"/>
              </a:lnSpc>
              <a:defRPr/>
            </a:pPr>
            <a:r>
              <a:rPr lang="zh-CN" altLang="en-US" sz="2800" b="1" smtClean="0"/>
              <a:t>制造</a:t>
            </a:r>
            <a:r>
              <a:rPr lang="zh-CN" altLang="zh-CN" sz="2800" b="1" smtClean="0"/>
              <a:t>企业的“</a:t>
            </a:r>
            <a:r>
              <a:rPr lang="zh-CN" altLang="zh-CN" sz="2800" b="1" smtClean="0">
                <a:solidFill>
                  <a:srgbClr val="C00000"/>
                </a:solidFill>
              </a:rPr>
              <a:t>能力</a:t>
            </a:r>
            <a:r>
              <a:rPr lang="zh-CN" altLang="zh-CN" sz="2800" b="1" smtClean="0"/>
              <a:t>”</a:t>
            </a:r>
            <a:r>
              <a:rPr lang="zh-CN" altLang="en-US" sz="2800" b="1" smtClean="0"/>
              <a:t>：</a:t>
            </a:r>
            <a:r>
              <a:rPr lang="zh-CN" altLang="zh-CN" sz="2800" b="1" smtClean="0"/>
              <a:t>企业组织系统内对可控资源进行综合运用来实现价值创造所必需的条件集合</a:t>
            </a:r>
            <a:r>
              <a:rPr lang="zh-CN" altLang="en-US" sz="2800" b="1" smtClean="0"/>
              <a:t>。</a:t>
            </a:r>
            <a:endParaRPr lang="zh-CN" altLang="zh-CN" sz="2800" b="1" smtClean="0">
              <a:latin typeface="黑体" pitchFamily="2" charset="-122"/>
              <a:ea typeface="黑体" pitchFamily="2" charset="-122"/>
            </a:endParaRPr>
          </a:p>
          <a:p>
            <a:pPr hangingPunct="1">
              <a:lnSpc>
                <a:spcPts val="3800"/>
              </a:lnSpc>
              <a:defRPr/>
            </a:pPr>
            <a:r>
              <a:rPr lang="zh-CN" altLang="zh-CN" sz="2800" b="1" smtClean="0"/>
              <a:t>企业</a:t>
            </a:r>
            <a:r>
              <a:rPr lang="zh-CN" altLang="en-US" sz="2800" b="1" smtClean="0"/>
              <a:t>（产业）</a:t>
            </a:r>
            <a:r>
              <a:rPr lang="zh-CN" altLang="zh-CN" sz="2800" b="1" smtClean="0"/>
              <a:t>的</a:t>
            </a:r>
            <a:r>
              <a:rPr lang="zh-CN" altLang="zh-CN" sz="2800" b="1" smtClean="0">
                <a:solidFill>
                  <a:srgbClr val="C00000"/>
                </a:solidFill>
              </a:rPr>
              <a:t>技术创新能力</a:t>
            </a:r>
            <a:r>
              <a:rPr lang="zh-CN" altLang="en-US" sz="2800" b="1" smtClean="0"/>
              <a:t>：</a:t>
            </a:r>
            <a:r>
              <a:rPr lang="zh-CN" altLang="zh-CN" sz="2800" b="1" smtClean="0"/>
              <a:t>企业</a:t>
            </a:r>
            <a:r>
              <a:rPr lang="zh-CN" altLang="en-US" sz="2800" b="1" smtClean="0"/>
              <a:t>（产业）</a:t>
            </a:r>
            <a:r>
              <a:rPr lang="zh-CN" altLang="zh-CN" sz="2800" b="1" smtClean="0"/>
              <a:t>长期积累的技术、经验、知识和技能的总和，是企业</a:t>
            </a:r>
            <a:r>
              <a:rPr lang="zh-CN" altLang="en-US" sz="2800" b="1" smtClean="0"/>
              <a:t>（产业）</a:t>
            </a:r>
            <a:r>
              <a:rPr lang="zh-CN" altLang="zh-CN" sz="2800" b="1" smtClean="0"/>
              <a:t>在技术创新过程中形成、发展并服务于创新过程的能力，保障企业</a:t>
            </a:r>
            <a:r>
              <a:rPr lang="zh-CN" altLang="en-US" sz="2800" b="1" smtClean="0"/>
              <a:t>（产业）</a:t>
            </a:r>
            <a:r>
              <a:rPr lang="zh-CN" altLang="zh-CN" sz="2800" b="1" smtClean="0"/>
              <a:t>能够持续有效地开展技术创新活动。</a:t>
            </a:r>
            <a:endParaRPr lang="en-US" altLang="zh-CN" sz="2800" b="1" smtClean="0"/>
          </a:p>
          <a:p>
            <a:pPr>
              <a:lnSpc>
                <a:spcPts val="3800"/>
              </a:lnSpc>
              <a:defRPr/>
            </a:pPr>
            <a:r>
              <a:rPr lang="zh-CN" altLang="en-US" sz="2800" b="1" smtClean="0">
                <a:solidFill>
                  <a:srgbClr val="C00000"/>
                </a:solidFill>
              </a:rPr>
              <a:t>创新能力构成要素</a:t>
            </a:r>
            <a:r>
              <a:rPr lang="zh-CN" altLang="en-US" sz="2800" b="1" smtClean="0"/>
              <a:t>：</a:t>
            </a:r>
            <a:r>
              <a:rPr lang="zh-CN" altLang="zh-CN" sz="2800" b="1" smtClean="0">
                <a:latin typeface="黑体" pitchFamily="2" charset="-122"/>
                <a:ea typeface="黑体" pitchFamily="2" charset="-122"/>
              </a:rPr>
              <a:t>体系</a:t>
            </a:r>
            <a:r>
              <a:rPr lang="zh-CN" altLang="zh-CN" sz="2800" b="1" smtClean="0"/>
              <a:t>、</a:t>
            </a:r>
            <a:r>
              <a:rPr lang="zh-CN" altLang="zh-CN" sz="2800" b="1" smtClean="0">
                <a:latin typeface="黑体" pitchFamily="2" charset="-122"/>
                <a:ea typeface="黑体" pitchFamily="2" charset="-122"/>
              </a:rPr>
              <a:t>设施</a:t>
            </a:r>
            <a:r>
              <a:rPr lang="zh-CN" altLang="zh-CN" sz="2800" b="1" smtClean="0"/>
              <a:t>、</a:t>
            </a:r>
            <a:r>
              <a:rPr lang="zh-CN" altLang="zh-CN" sz="2800" b="1" smtClean="0">
                <a:latin typeface="黑体" pitchFamily="2" charset="-122"/>
                <a:ea typeface="黑体" pitchFamily="2" charset="-122"/>
              </a:rPr>
              <a:t>团队</a:t>
            </a:r>
            <a:r>
              <a:rPr lang="zh-CN" altLang="zh-CN" sz="2800" b="1" smtClean="0"/>
              <a:t>和</a:t>
            </a:r>
            <a:r>
              <a:rPr lang="zh-CN" altLang="zh-CN" sz="2800" b="1" smtClean="0">
                <a:latin typeface="黑体" pitchFamily="2" charset="-122"/>
                <a:ea typeface="黑体" pitchFamily="2" charset="-122"/>
              </a:rPr>
              <a:t>机制</a:t>
            </a:r>
            <a:r>
              <a:rPr lang="zh-CN" altLang="en-US" sz="2800" b="1" smtClean="0"/>
              <a:t>。</a:t>
            </a:r>
            <a:endParaRPr lang="zh-CN" altLang="zh-CN" sz="2800" b="1" smtClean="0"/>
          </a:p>
        </p:txBody>
      </p:sp>
      <p:sp>
        <p:nvSpPr>
          <p:cNvPr id="21508"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3715">
                                            <p:txEl>
                                              <p:pRg st="0" end="0"/>
                                            </p:txEl>
                                          </p:spTgt>
                                        </p:tgtEl>
                                        <p:attrNameLst>
                                          <p:attrName>style.visibility</p:attrName>
                                        </p:attrNameLst>
                                      </p:cBhvr>
                                      <p:to>
                                        <p:strVal val="visible"/>
                                      </p:to>
                                    </p:set>
                                    <p:animEffect transition="in" filter="checkerboard(across)">
                                      <p:cBhvr>
                                        <p:cTn id="7" dur="500"/>
                                        <p:tgtEl>
                                          <p:spTgt spid="243715">
                                            <p:txEl>
                                              <p:pRg st="0" end="0"/>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3715">
                                            <p:txEl>
                                              <p:pRg st="1" end="1"/>
                                            </p:txEl>
                                          </p:spTgt>
                                        </p:tgtEl>
                                        <p:attrNameLst>
                                          <p:attrName>style.visibility</p:attrName>
                                        </p:attrNameLst>
                                      </p:cBhvr>
                                      <p:to>
                                        <p:strVal val="visible"/>
                                      </p:to>
                                    </p:set>
                                    <p:animEffect transition="in" filter="checkerboard(across)">
                                      <p:cBhvr>
                                        <p:cTn id="11" dur="500"/>
                                        <p:tgtEl>
                                          <p:spTgt spid="243715">
                                            <p:txEl>
                                              <p:pRg st="1" end="1"/>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243715">
                                            <p:txEl>
                                              <p:pRg st="2" end="2"/>
                                            </p:txEl>
                                          </p:spTgt>
                                        </p:tgtEl>
                                        <p:attrNameLst>
                                          <p:attrName>style.visibility</p:attrName>
                                        </p:attrNameLst>
                                      </p:cBhvr>
                                      <p:to>
                                        <p:strVal val="visible"/>
                                      </p:to>
                                    </p:set>
                                    <p:animEffect transition="in" filter="checkerboard(across)">
                                      <p:cBhvr>
                                        <p:cTn id="15" dur="500"/>
                                        <p:tgtEl>
                                          <p:spTgt spid="2437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a:lstStyle/>
          <a:p>
            <a:pPr>
              <a:defRPr/>
            </a:pPr>
            <a:r>
              <a:rPr lang="zh-CN" altLang="zh-CN" dirty="0" smtClean="0">
                <a:effectLst>
                  <a:outerShdw blurRad="38100" dist="38100" dir="2700000" algn="tl">
                    <a:srgbClr val="000000">
                      <a:alpha val="43137"/>
                    </a:srgbClr>
                  </a:outerShdw>
                </a:effectLst>
              </a:rPr>
              <a:t>创新能力构成要素</a:t>
            </a:r>
            <a:r>
              <a:rPr lang="en-US" altLang="zh-CN" dirty="0" smtClean="0">
                <a:effectLst>
                  <a:outerShdw blurRad="38100" dist="38100" dir="2700000" algn="tl">
                    <a:srgbClr val="000000">
                      <a:alpha val="43137"/>
                    </a:srgbClr>
                  </a:outerShdw>
                </a:effectLst>
              </a:rPr>
              <a:t>——</a:t>
            </a:r>
            <a:r>
              <a:rPr lang="zh-CN" altLang="en-US" dirty="0" smtClean="0">
                <a:effectLst>
                  <a:outerShdw blurRad="38100" dist="38100" dir="2700000" algn="tl">
                    <a:srgbClr val="000000">
                      <a:alpha val="43137"/>
                    </a:srgbClr>
                  </a:outerShdw>
                </a:effectLst>
              </a:rPr>
              <a:t>创新体系</a:t>
            </a:r>
            <a:endParaRPr lang="zh-CN" altLang="en-US" dirty="0"/>
          </a:p>
        </p:txBody>
      </p:sp>
      <p:sp>
        <p:nvSpPr>
          <p:cNvPr id="3" name="内容占位符 2"/>
          <p:cNvSpPr>
            <a:spLocks noGrp="1"/>
          </p:cNvSpPr>
          <p:nvPr>
            <p:ph idx="4294967295"/>
          </p:nvPr>
        </p:nvSpPr>
        <p:spPr>
          <a:xfrm>
            <a:off x="428625" y="1600200"/>
            <a:ext cx="8377238" cy="4525963"/>
          </a:xfrm>
          <a:prstGeom prst="rect">
            <a:avLst/>
          </a:prstGeom>
        </p:spPr>
        <p:txBody>
          <a:bodyPr/>
          <a:lstStyle/>
          <a:p>
            <a:pPr>
              <a:defRPr/>
            </a:pPr>
            <a:r>
              <a:rPr lang="zh-CN" altLang="zh-CN" b="1" dirty="0" smtClean="0">
                <a:effectLst>
                  <a:outerShdw blurRad="38100" dist="38100" dir="2700000" algn="tl">
                    <a:srgbClr val="000000">
                      <a:alpha val="43137"/>
                    </a:srgbClr>
                  </a:outerShdw>
                </a:effectLst>
              </a:rPr>
              <a:t>创新体系</a:t>
            </a:r>
            <a:r>
              <a:rPr lang="zh-CN" altLang="en-US" b="1" dirty="0" smtClean="0">
                <a:effectLst>
                  <a:outerShdw blurRad="38100" dist="38100" dir="2700000" algn="tl">
                    <a:srgbClr val="000000">
                      <a:alpha val="43137"/>
                    </a:srgbClr>
                  </a:outerShdw>
                </a:effectLst>
              </a:rPr>
              <a:t>的构建，关键在于建立健全创新链</a:t>
            </a:r>
            <a:endParaRPr lang="en-US" altLang="zh-CN" b="1" dirty="0" smtClean="0">
              <a:effectLst>
                <a:outerShdw blurRad="38100" dist="38100" dir="2700000" algn="tl">
                  <a:srgbClr val="000000">
                    <a:alpha val="43137"/>
                  </a:srgbClr>
                </a:outerShdw>
              </a:effectLst>
            </a:endParaRPr>
          </a:p>
          <a:p>
            <a:pPr>
              <a:buFont typeface="Wingdings" pitchFamily="2" charset="2"/>
              <a:buNone/>
              <a:defRPr/>
            </a:pPr>
            <a:endParaRPr lang="en-US" altLang="zh-CN" b="1" dirty="0" smtClean="0">
              <a:effectLst/>
            </a:endParaRPr>
          </a:p>
          <a:p>
            <a:pPr>
              <a:defRPr/>
            </a:pPr>
            <a:endParaRPr lang="zh-CN" altLang="en-US" b="1" dirty="0"/>
          </a:p>
        </p:txBody>
      </p:sp>
      <p:sp>
        <p:nvSpPr>
          <p:cNvPr id="22531"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1F29D72B-9D16-485C-8051-70954525B4C3}" type="slidenum">
              <a:rPr lang="zh-CN" altLang="zh-CN" sz="1200"/>
              <a:pPr algn="r"/>
              <a:t>16</a:t>
            </a:fld>
            <a:endParaRPr lang="zh-CN" altLang="zh-CN" sz="1200"/>
          </a:p>
        </p:txBody>
      </p:sp>
      <p:sp>
        <p:nvSpPr>
          <p:cNvPr id="22532"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grpSp>
        <p:nvGrpSpPr>
          <p:cNvPr id="22533" name="组合 30"/>
          <p:cNvGrpSpPr>
            <a:grpSpLocks/>
          </p:cNvGrpSpPr>
          <p:nvPr/>
        </p:nvGrpSpPr>
        <p:grpSpPr bwMode="auto">
          <a:xfrm>
            <a:off x="1304925" y="2487613"/>
            <a:ext cx="6589713" cy="3455987"/>
            <a:chOff x="971550" y="1568450"/>
            <a:chExt cx="7704138" cy="4375150"/>
          </a:xfrm>
        </p:grpSpPr>
        <p:sp>
          <p:nvSpPr>
            <p:cNvPr id="22534" name="Rectangle 2"/>
            <p:cNvSpPr>
              <a:spLocks noChangeArrowheads="1"/>
            </p:cNvSpPr>
            <p:nvPr/>
          </p:nvSpPr>
          <p:spPr bwMode="auto">
            <a:xfrm>
              <a:off x="3563938" y="1628775"/>
              <a:ext cx="3744912" cy="3379788"/>
            </a:xfrm>
            <a:prstGeom prst="rect">
              <a:avLst/>
            </a:prstGeom>
            <a:solidFill>
              <a:srgbClr val="99FFCC"/>
            </a:solidFill>
            <a:ln w="12700" algn="ctr">
              <a:solidFill>
                <a:schemeClr val="tx1"/>
              </a:solidFill>
              <a:miter lim="800000"/>
              <a:headEnd/>
              <a:tailEnd/>
            </a:ln>
          </p:spPr>
          <p:txBody>
            <a:bodyPr wrap="none" anchor="ctr"/>
            <a:lstStyle/>
            <a:p>
              <a:endParaRPr lang="zh-CN" altLang="en-US"/>
            </a:p>
          </p:txBody>
        </p:sp>
        <p:sp>
          <p:nvSpPr>
            <p:cNvPr id="8" name="Rectangle 4"/>
            <p:cNvSpPr>
              <a:spLocks noChangeArrowheads="1"/>
            </p:cNvSpPr>
            <p:nvPr/>
          </p:nvSpPr>
          <p:spPr bwMode="auto">
            <a:xfrm>
              <a:off x="3204284" y="5296472"/>
              <a:ext cx="5011123" cy="647128"/>
            </a:xfrm>
            <a:prstGeom prst="rect">
              <a:avLst/>
            </a:prstGeom>
            <a:solidFill>
              <a:srgbClr val="CC9900"/>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effectLst>
                    <a:outerShdw blurRad="38100" dist="38100" dir="2700000" algn="tl">
                      <a:srgbClr val="FFFFFF"/>
                    </a:outerShdw>
                  </a:effectLst>
                  <a:latin typeface="Arial" pitchFamily="34" charset="0"/>
                  <a:ea typeface="宋体" pitchFamily="2" charset="-122"/>
                </a:rPr>
                <a:t>群众性技术革新、合理化建议</a:t>
              </a:r>
            </a:p>
          </p:txBody>
        </p:sp>
        <p:sp>
          <p:nvSpPr>
            <p:cNvPr id="9" name="Rectangle 5"/>
            <p:cNvSpPr>
              <a:spLocks noChangeArrowheads="1"/>
            </p:cNvSpPr>
            <p:nvPr/>
          </p:nvSpPr>
          <p:spPr bwMode="auto">
            <a:xfrm>
              <a:off x="3994928" y="4359944"/>
              <a:ext cx="2882323" cy="649139"/>
            </a:xfrm>
            <a:prstGeom prst="rect">
              <a:avLst/>
            </a:prstGeom>
            <a:solidFill>
              <a:schemeClr val="folHlink"/>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solidFill>
                    <a:srgbClr val="FFFF00"/>
                  </a:solidFill>
                  <a:effectLst>
                    <a:outerShdw blurRad="38100" dist="38100" dir="2700000" algn="tl">
                      <a:srgbClr val="000000"/>
                    </a:outerShdw>
                  </a:effectLst>
                  <a:latin typeface="Arial" pitchFamily="34" charset="0"/>
                  <a:ea typeface="宋体" pitchFamily="2" charset="-122"/>
                </a:rPr>
                <a:t>   产品改进更新</a:t>
              </a:r>
            </a:p>
          </p:txBody>
        </p:sp>
        <p:sp>
          <p:nvSpPr>
            <p:cNvPr id="10" name="Rectangle 6"/>
            <p:cNvSpPr>
              <a:spLocks noChangeArrowheads="1"/>
            </p:cNvSpPr>
            <p:nvPr/>
          </p:nvSpPr>
          <p:spPr bwMode="auto">
            <a:xfrm>
              <a:off x="3994928" y="3389252"/>
              <a:ext cx="2882323" cy="647128"/>
            </a:xfrm>
            <a:prstGeom prst="rect">
              <a:avLst/>
            </a:prstGeom>
            <a:solidFill>
              <a:srgbClr val="FF9933"/>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solidFill>
                    <a:srgbClr val="800000"/>
                  </a:solidFill>
                  <a:effectLst>
                    <a:outerShdw blurRad="38100" dist="38100" dir="2700000" algn="tl">
                      <a:srgbClr val="000000"/>
                    </a:outerShdw>
                  </a:effectLst>
                  <a:latin typeface="Arial" pitchFamily="34" charset="0"/>
                  <a:ea typeface="宋体" pitchFamily="2" charset="-122"/>
                </a:rPr>
                <a:t>   换代产品研究</a:t>
              </a:r>
            </a:p>
          </p:txBody>
        </p:sp>
        <p:sp>
          <p:nvSpPr>
            <p:cNvPr id="11" name="Rectangle 7"/>
            <p:cNvSpPr>
              <a:spLocks noChangeArrowheads="1"/>
            </p:cNvSpPr>
            <p:nvPr/>
          </p:nvSpPr>
          <p:spPr bwMode="auto">
            <a:xfrm>
              <a:off x="3994928" y="2418559"/>
              <a:ext cx="2882323" cy="647128"/>
            </a:xfrm>
            <a:prstGeom prst="rect">
              <a:avLst/>
            </a:prstGeom>
            <a:solidFill>
              <a:schemeClr val="accent1"/>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solidFill>
                    <a:schemeClr val="hlink"/>
                  </a:solidFill>
                  <a:effectLst>
                    <a:outerShdw blurRad="38100" dist="38100" dir="2700000" algn="tl">
                      <a:srgbClr val="000000"/>
                    </a:outerShdw>
                  </a:effectLst>
                  <a:latin typeface="Arial" pitchFamily="34" charset="0"/>
                  <a:ea typeface="宋体" pitchFamily="2" charset="-122"/>
                </a:rPr>
                <a:t>     前瞻性研究</a:t>
              </a:r>
            </a:p>
          </p:txBody>
        </p:sp>
        <p:sp>
          <p:nvSpPr>
            <p:cNvPr id="12" name="Rectangle 8"/>
            <p:cNvSpPr>
              <a:spLocks noChangeArrowheads="1"/>
            </p:cNvSpPr>
            <p:nvPr/>
          </p:nvSpPr>
          <p:spPr bwMode="auto">
            <a:xfrm>
              <a:off x="1476374" y="3712816"/>
              <a:ext cx="1800292" cy="1006868"/>
            </a:xfrm>
            <a:prstGeom prst="rect">
              <a:avLst/>
            </a:prstGeom>
            <a:solidFill>
              <a:srgbClr val="FFFF00"/>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effectLst>
                    <a:outerShdw blurRad="38100" dist="38100" dir="2700000" algn="tl">
                      <a:srgbClr val="FFFFFF"/>
                    </a:outerShdw>
                  </a:effectLst>
                  <a:latin typeface="Arial" pitchFamily="34" charset="0"/>
                  <a:ea typeface="宋体" pitchFamily="2" charset="-122"/>
                </a:rPr>
                <a:t>工程化研究</a:t>
              </a:r>
            </a:p>
          </p:txBody>
        </p:sp>
        <p:sp>
          <p:nvSpPr>
            <p:cNvPr id="13" name="Rectangle 9"/>
            <p:cNvSpPr>
              <a:spLocks noChangeArrowheads="1"/>
            </p:cNvSpPr>
            <p:nvPr/>
          </p:nvSpPr>
          <p:spPr bwMode="auto">
            <a:xfrm>
              <a:off x="1331608" y="2884813"/>
              <a:ext cx="1872676" cy="645119"/>
            </a:xfrm>
            <a:prstGeom prst="rect">
              <a:avLst/>
            </a:prstGeom>
            <a:solidFill>
              <a:srgbClr val="FFCC99"/>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solidFill>
                    <a:srgbClr val="800000"/>
                  </a:solidFill>
                  <a:effectLst>
                    <a:outerShdw blurRad="38100" dist="38100" dir="2700000" algn="tl">
                      <a:srgbClr val="000000"/>
                    </a:outerShdw>
                  </a:effectLst>
                  <a:latin typeface="Arial" pitchFamily="34" charset="0"/>
                  <a:ea typeface="宋体" pitchFamily="2" charset="-122"/>
                </a:rPr>
                <a:t> 应用研究</a:t>
              </a:r>
            </a:p>
          </p:txBody>
        </p:sp>
        <p:sp>
          <p:nvSpPr>
            <p:cNvPr id="14" name="Rectangle 10"/>
            <p:cNvSpPr>
              <a:spLocks noChangeArrowheads="1"/>
            </p:cNvSpPr>
            <p:nvPr/>
          </p:nvSpPr>
          <p:spPr bwMode="auto">
            <a:xfrm>
              <a:off x="1116316" y="2092985"/>
              <a:ext cx="1870819" cy="647128"/>
            </a:xfrm>
            <a:prstGeom prst="rect">
              <a:avLst/>
            </a:prstGeom>
            <a:solidFill>
              <a:srgbClr val="FF9966"/>
            </a:solidFill>
            <a:ln w="12700" algn="ctr">
              <a:solidFill>
                <a:schemeClr val="tx1"/>
              </a:solidFill>
              <a:miter lim="800000"/>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zh-CN" altLang="en-US" sz="2400" b="1" dirty="0">
                  <a:solidFill>
                    <a:srgbClr val="0033CC"/>
                  </a:solidFill>
                  <a:effectLst>
                    <a:outerShdw blurRad="38100" dist="38100" dir="2700000" algn="tl">
                      <a:srgbClr val="000000"/>
                    </a:outerShdw>
                  </a:effectLst>
                  <a:latin typeface="Arial" pitchFamily="34" charset="0"/>
                  <a:ea typeface="宋体" pitchFamily="2" charset="-122"/>
                </a:rPr>
                <a:t> 基础研究</a:t>
              </a:r>
            </a:p>
          </p:txBody>
        </p:sp>
        <p:sp>
          <p:nvSpPr>
            <p:cNvPr id="15" name="Rectangle 11"/>
            <p:cNvSpPr>
              <a:spLocks noChangeArrowheads="1"/>
            </p:cNvSpPr>
            <p:nvPr/>
          </p:nvSpPr>
          <p:spPr bwMode="auto">
            <a:xfrm>
              <a:off x="7894323" y="3355086"/>
              <a:ext cx="781365" cy="1653996"/>
            </a:xfrm>
            <a:prstGeom prst="rect">
              <a:avLst/>
            </a:prstGeom>
            <a:solidFill>
              <a:srgbClr val="66FFFF"/>
            </a:solidFill>
            <a:ln w="12700" algn="ctr">
              <a:solidFill>
                <a:srgbClr val="FFFF00"/>
              </a:solidFill>
              <a:miter lim="800000"/>
              <a:headEnd/>
              <a:tailEnd/>
            </a:ln>
            <a:effectLst/>
          </p:spPr>
          <p:txBody>
            <a:bodyPr vert="eaVert" wrap="none" anchor="ctr"/>
            <a:lstStyle/>
            <a:p>
              <a:pPr>
                <a:lnSpc>
                  <a:spcPct val="90000"/>
                </a:lnSpc>
                <a:spcBef>
                  <a:spcPct val="20000"/>
                </a:spcBef>
                <a:buClr>
                  <a:schemeClr val="hlink"/>
                </a:buClr>
                <a:buSzPct val="90000"/>
                <a:buFont typeface="Wingdings" pitchFamily="2" charset="2"/>
                <a:buNone/>
                <a:defRPr/>
              </a:pPr>
              <a:r>
                <a:rPr lang="zh-CN" altLang="en-US" sz="2400" b="1">
                  <a:solidFill>
                    <a:srgbClr val="800000"/>
                  </a:solidFill>
                  <a:effectLst>
                    <a:outerShdw blurRad="38100" dist="38100" dir="2700000" algn="tl">
                      <a:srgbClr val="000000"/>
                    </a:outerShdw>
                  </a:effectLst>
                  <a:latin typeface="Arial" pitchFamily="34" charset="0"/>
                  <a:ea typeface="宋体" pitchFamily="2" charset="-122"/>
                </a:rPr>
                <a:t>引进技术</a:t>
              </a:r>
            </a:p>
          </p:txBody>
        </p:sp>
        <p:sp>
          <p:nvSpPr>
            <p:cNvPr id="16" name="Oval 12"/>
            <p:cNvSpPr>
              <a:spLocks noChangeArrowheads="1"/>
            </p:cNvSpPr>
            <p:nvPr/>
          </p:nvSpPr>
          <p:spPr bwMode="auto">
            <a:xfrm>
              <a:off x="2808962" y="3529932"/>
              <a:ext cx="1510761" cy="1372635"/>
            </a:xfrm>
            <a:prstGeom prst="ellipse">
              <a:avLst/>
            </a:prstGeom>
            <a:gradFill rotWithShape="1">
              <a:gsLst>
                <a:gs pos="0">
                  <a:srgbClr val="66FFFF">
                    <a:alpha val="33000"/>
                  </a:srgbClr>
                </a:gs>
                <a:gs pos="100000">
                  <a:srgbClr val="66FFFF">
                    <a:gamma/>
                    <a:shade val="46275"/>
                    <a:invGamma/>
                  </a:srgbClr>
                </a:gs>
              </a:gsLst>
              <a:lin ang="5400000" scaled="1"/>
            </a:gradFill>
            <a:ln w="38100" algn="ctr">
              <a:solidFill>
                <a:schemeClr val="tx1"/>
              </a:solidFill>
              <a:round/>
              <a:headEnd/>
              <a:tailEnd/>
            </a:ln>
            <a:effectLst/>
          </p:spPr>
          <p:txBody>
            <a:bodyPr wrap="none" anchor="ctr"/>
            <a:lstStyle/>
            <a:p>
              <a:pPr>
                <a:lnSpc>
                  <a:spcPct val="90000"/>
                </a:lnSpc>
                <a:spcBef>
                  <a:spcPct val="20000"/>
                </a:spcBef>
                <a:buClr>
                  <a:schemeClr val="hlink"/>
                </a:buClr>
                <a:buSzPct val="90000"/>
                <a:buFont typeface="Wingdings" pitchFamily="2" charset="2"/>
                <a:buNone/>
                <a:defRPr/>
              </a:pPr>
              <a:r>
                <a:rPr lang="en-US" altLang="zh-CN" sz="2400" b="1">
                  <a:effectLst>
                    <a:outerShdw blurRad="38100" dist="38100" dir="2700000" algn="tl">
                      <a:srgbClr val="FFFFFF"/>
                    </a:outerShdw>
                  </a:effectLst>
                  <a:latin typeface="Arial" pitchFamily="34" charset="0"/>
                  <a:ea typeface="宋体" pitchFamily="2" charset="-122"/>
                </a:rPr>
                <a:t>   </a:t>
              </a:r>
              <a:r>
                <a:rPr lang="zh-CN" altLang="en-US" sz="2400" b="1">
                  <a:effectLst>
                    <a:outerShdw blurRad="38100" dist="38100" dir="2700000" algn="tl">
                      <a:srgbClr val="FFFFFF"/>
                    </a:outerShdw>
                  </a:effectLst>
                  <a:latin typeface="Arial" pitchFamily="34" charset="0"/>
                  <a:ea typeface="宋体" pitchFamily="2" charset="-122"/>
                </a:rPr>
                <a:t>产学研</a:t>
              </a:r>
            </a:p>
          </p:txBody>
        </p:sp>
        <p:sp>
          <p:nvSpPr>
            <p:cNvPr id="22544" name="AutoShape 13"/>
            <p:cNvSpPr>
              <a:spLocks noChangeArrowheads="1"/>
            </p:cNvSpPr>
            <p:nvPr/>
          </p:nvSpPr>
          <p:spPr bwMode="auto">
            <a:xfrm>
              <a:off x="3276600" y="3713163"/>
              <a:ext cx="719138" cy="323850"/>
            </a:xfrm>
            <a:prstGeom prst="rightArrow">
              <a:avLst>
                <a:gd name="adj1" fmla="val 50000"/>
                <a:gd name="adj2" fmla="val 55515"/>
              </a:avLst>
            </a:prstGeom>
            <a:solidFill>
              <a:srgbClr val="FFFF00"/>
            </a:solidFill>
            <a:ln w="12700" algn="ctr">
              <a:solidFill>
                <a:srgbClr val="CC3300"/>
              </a:solidFill>
              <a:miter lim="800000"/>
              <a:headEnd/>
              <a:tailEnd/>
            </a:ln>
          </p:spPr>
          <p:txBody>
            <a:bodyPr wrap="none" anchor="ctr"/>
            <a:lstStyle/>
            <a:p>
              <a:endParaRPr lang="zh-CN" altLang="en-US"/>
            </a:p>
          </p:txBody>
        </p:sp>
        <p:sp>
          <p:nvSpPr>
            <p:cNvPr id="22545" name="AutoShape 14"/>
            <p:cNvSpPr>
              <a:spLocks noChangeArrowheads="1"/>
            </p:cNvSpPr>
            <p:nvPr/>
          </p:nvSpPr>
          <p:spPr bwMode="auto">
            <a:xfrm>
              <a:off x="3276600" y="4360863"/>
              <a:ext cx="719138" cy="323850"/>
            </a:xfrm>
            <a:prstGeom prst="rightArrow">
              <a:avLst>
                <a:gd name="adj1" fmla="val 50000"/>
                <a:gd name="adj2" fmla="val 55515"/>
              </a:avLst>
            </a:prstGeom>
            <a:solidFill>
              <a:srgbClr val="FFFF00"/>
            </a:solidFill>
            <a:ln w="12700" algn="ctr">
              <a:solidFill>
                <a:srgbClr val="CC3300"/>
              </a:solidFill>
              <a:miter lim="800000"/>
              <a:headEnd/>
              <a:tailEnd/>
            </a:ln>
          </p:spPr>
          <p:txBody>
            <a:bodyPr wrap="none" anchor="ctr"/>
            <a:lstStyle/>
            <a:p>
              <a:endParaRPr lang="zh-CN" altLang="en-US"/>
            </a:p>
          </p:txBody>
        </p:sp>
        <p:sp>
          <p:nvSpPr>
            <p:cNvPr id="22546" name="AutoShape 15"/>
            <p:cNvSpPr>
              <a:spLocks noChangeArrowheads="1"/>
            </p:cNvSpPr>
            <p:nvPr/>
          </p:nvSpPr>
          <p:spPr bwMode="auto">
            <a:xfrm>
              <a:off x="6877050" y="3621088"/>
              <a:ext cx="1017588" cy="182562"/>
            </a:xfrm>
            <a:prstGeom prst="leftArrow">
              <a:avLst>
                <a:gd name="adj1" fmla="val 50000"/>
                <a:gd name="adj2" fmla="val 139348"/>
              </a:avLst>
            </a:prstGeom>
            <a:solidFill>
              <a:srgbClr val="660033"/>
            </a:solidFill>
            <a:ln w="12700" algn="ctr">
              <a:solidFill>
                <a:srgbClr val="FFFF00"/>
              </a:solidFill>
              <a:miter lim="800000"/>
              <a:headEnd/>
              <a:tailEnd/>
            </a:ln>
          </p:spPr>
          <p:txBody>
            <a:bodyPr wrap="none" anchor="ctr"/>
            <a:lstStyle/>
            <a:p>
              <a:endParaRPr lang="zh-CN" altLang="en-US"/>
            </a:p>
          </p:txBody>
        </p:sp>
        <p:sp>
          <p:nvSpPr>
            <p:cNvPr id="22547" name="AutoShape 16"/>
            <p:cNvSpPr>
              <a:spLocks noChangeArrowheads="1"/>
            </p:cNvSpPr>
            <p:nvPr/>
          </p:nvSpPr>
          <p:spPr bwMode="auto">
            <a:xfrm>
              <a:off x="6877050" y="4502150"/>
              <a:ext cx="1017588" cy="182563"/>
            </a:xfrm>
            <a:prstGeom prst="leftArrow">
              <a:avLst>
                <a:gd name="adj1" fmla="val 50000"/>
                <a:gd name="adj2" fmla="val 139348"/>
              </a:avLst>
            </a:prstGeom>
            <a:solidFill>
              <a:srgbClr val="660033"/>
            </a:solidFill>
            <a:ln w="12700" algn="ctr">
              <a:solidFill>
                <a:srgbClr val="FFFF00"/>
              </a:solidFill>
              <a:miter lim="800000"/>
              <a:headEnd/>
              <a:tailEnd/>
            </a:ln>
          </p:spPr>
          <p:txBody>
            <a:bodyPr wrap="none" anchor="ctr"/>
            <a:lstStyle/>
            <a:p>
              <a:endParaRPr lang="zh-CN" altLang="en-US"/>
            </a:p>
          </p:txBody>
        </p:sp>
        <p:sp>
          <p:nvSpPr>
            <p:cNvPr id="21" name="Text Box 17"/>
            <p:cNvSpPr txBox="1">
              <a:spLocks noChangeArrowheads="1"/>
            </p:cNvSpPr>
            <p:nvPr/>
          </p:nvSpPr>
          <p:spPr bwMode="auto">
            <a:xfrm>
              <a:off x="6712070" y="3176222"/>
              <a:ext cx="1338155" cy="397924"/>
            </a:xfrm>
            <a:prstGeom prst="rect">
              <a:avLst/>
            </a:prstGeom>
            <a:noFill/>
            <a:ln w="12700" algn="ctr">
              <a:noFill/>
              <a:miter lim="800000"/>
              <a:headEnd/>
              <a:tailEnd/>
            </a:ln>
            <a:effectLst/>
          </p:spPr>
          <p:txBody>
            <a:bodyPr anchorCtr="1">
              <a:spAutoFit/>
            </a:bodyPr>
            <a:lstStyle/>
            <a:p>
              <a:pPr>
                <a:lnSpc>
                  <a:spcPct val="90000"/>
                </a:lnSpc>
                <a:spcBef>
                  <a:spcPct val="50000"/>
                </a:spcBef>
                <a:buClr>
                  <a:schemeClr val="hlink"/>
                </a:buClr>
                <a:buSzPct val="90000"/>
                <a:buFont typeface="Wingdings" pitchFamily="2" charset="2"/>
                <a:buNone/>
                <a:defRPr/>
              </a:pPr>
              <a:r>
                <a:rPr lang="zh-CN" altLang="en-US" b="1" dirty="0">
                  <a:solidFill>
                    <a:srgbClr val="800000"/>
                  </a:solidFill>
                  <a:effectLst>
                    <a:outerShdw blurRad="38100" dist="38100" dir="2700000" algn="tl">
                      <a:srgbClr val="C0C0C0"/>
                    </a:outerShdw>
                  </a:effectLst>
                  <a:latin typeface="Arial" pitchFamily="34" charset="0"/>
                  <a:ea typeface="宋体" pitchFamily="2" charset="-122"/>
                </a:rPr>
                <a:t>消化吸收</a:t>
              </a:r>
            </a:p>
          </p:txBody>
        </p:sp>
        <p:sp>
          <p:nvSpPr>
            <p:cNvPr id="22" name="Text Box 18"/>
            <p:cNvSpPr txBox="1">
              <a:spLocks noChangeArrowheads="1"/>
            </p:cNvSpPr>
            <p:nvPr/>
          </p:nvSpPr>
          <p:spPr bwMode="auto">
            <a:xfrm>
              <a:off x="6730630" y="4080594"/>
              <a:ext cx="1234220" cy="397924"/>
            </a:xfrm>
            <a:prstGeom prst="rect">
              <a:avLst/>
            </a:prstGeom>
            <a:noFill/>
            <a:ln w="12700" algn="ctr">
              <a:noFill/>
              <a:miter lim="800000"/>
              <a:headEnd/>
              <a:tailEnd/>
            </a:ln>
            <a:effectLst/>
          </p:spPr>
          <p:txBody>
            <a:bodyPr anchorCtr="1">
              <a:spAutoFit/>
            </a:bodyPr>
            <a:lstStyle/>
            <a:p>
              <a:pPr>
                <a:lnSpc>
                  <a:spcPct val="90000"/>
                </a:lnSpc>
                <a:spcBef>
                  <a:spcPct val="50000"/>
                </a:spcBef>
                <a:buClr>
                  <a:schemeClr val="hlink"/>
                </a:buClr>
                <a:buSzPct val="90000"/>
                <a:buFont typeface="Wingdings" pitchFamily="2" charset="2"/>
                <a:buNone/>
                <a:defRPr/>
              </a:pPr>
              <a:r>
                <a:rPr lang="zh-CN" altLang="en-US" b="1" dirty="0">
                  <a:solidFill>
                    <a:srgbClr val="800000"/>
                  </a:solidFill>
                  <a:effectLst>
                    <a:outerShdw blurRad="38100" dist="38100" dir="2700000" algn="tl">
                      <a:srgbClr val="C0C0C0"/>
                    </a:outerShdw>
                  </a:effectLst>
                  <a:latin typeface="Arial" pitchFamily="34" charset="0"/>
                  <a:ea typeface="宋体" pitchFamily="2" charset="-122"/>
                </a:rPr>
                <a:t>消化吸收</a:t>
              </a:r>
            </a:p>
          </p:txBody>
        </p:sp>
        <p:sp>
          <p:nvSpPr>
            <p:cNvPr id="22550" name="AutoShape 19"/>
            <p:cNvSpPr>
              <a:spLocks noChangeArrowheads="1"/>
            </p:cNvSpPr>
            <p:nvPr/>
          </p:nvSpPr>
          <p:spPr bwMode="auto">
            <a:xfrm>
              <a:off x="5292725" y="3065463"/>
              <a:ext cx="358775" cy="323850"/>
            </a:xfrm>
            <a:prstGeom prst="downArrow">
              <a:avLst>
                <a:gd name="adj1" fmla="val 50000"/>
                <a:gd name="adj2" fmla="val 25000"/>
              </a:avLst>
            </a:prstGeom>
            <a:solidFill>
              <a:srgbClr val="FF9933"/>
            </a:solidFill>
            <a:ln w="12700" algn="ctr">
              <a:solidFill>
                <a:srgbClr val="FF9966"/>
              </a:solidFill>
              <a:miter lim="800000"/>
              <a:headEnd/>
              <a:tailEnd/>
            </a:ln>
          </p:spPr>
          <p:txBody>
            <a:bodyPr wrap="none" anchor="ctr"/>
            <a:lstStyle/>
            <a:p>
              <a:endParaRPr lang="zh-CN" altLang="en-US"/>
            </a:p>
          </p:txBody>
        </p:sp>
        <p:sp>
          <p:nvSpPr>
            <p:cNvPr id="22551" name="AutoShape 20"/>
            <p:cNvSpPr>
              <a:spLocks noChangeArrowheads="1"/>
            </p:cNvSpPr>
            <p:nvPr/>
          </p:nvSpPr>
          <p:spPr bwMode="auto">
            <a:xfrm>
              <a:off x="5292725" y="4037013"/>
              <a:ext cx="358775" cy="323850"/>
            </a:xfrm>
            <a:prstGeom prst="downArrow">
              <a:avLst>
                <a:gd name="adj1" fmla="val 50000"/>
                <a:gd name="adj2" fmla="val 25000"/>
              </a:avLst>
            </a:prstGeom>
            <a:solidFill>
              <a:srgbClr val="FF9933"/>
            </a:solidFill>
            <a:ln w="12700" algn="ctr">
              <a:solidFill>
                <a:srgbClr val="FF9966"/>
              </a:solidFill>
              <a:miter lim="800000"/>
              <a:headEnd/>
              <a:tailEnd/>
            </a:ln>
          </p:spPr>
          <p:txBody>
            <a:bodyPr wrap="none" anchor="ctr"/>
            <a:lstStyle/>
            <a:p>
              <a:endParaRPr lang="zh-CN" altLang="en-US"/>
            </a:p>
          </p:txBody>
        </p:sp>
        <p:sp>
          <p:nvSpPr>
            <p:cNvPr id="22552" name="AutoShape 21"/>
            <p:cNvSpPr>
              <a:spLocks noChangeArrowheads="1"/>
            </p:cNvSpPr>
            <p:nvPr/>
          </p:nvSpPr>
          <p:spPr bwMode="auto">
            <a:xfrm>
              <a:off x="4500563" y="5008563"/>
              <a:ext cx="358775" cy="287337"/>
            </a:xfrm>
            <a:prstGeom prst="upArrow">
              <a:avLst>
                <a:gd name="adj1" fmla="val 50000"/>
                <a:gd name="adj2" fmla="val 25000"/>
              </a:avLst>
            </a:prstGeom>
            <a:gradFill rotWithShape="1">
              <a:gsLst>
                <a:gs pos="0">
                  <a:srgbClr val="99FF66"/>
                </a:gs>
                <a:gs pos="100000">
                  <a:srgbClr val="CC9900"/>
                </a:gs>
              </a:gsLst>
              <a:lin ang="5400000" scaled="1"/>
            </a:gradFill>
            <a:ln w="12700" algn="ctr">
              <a:solidFill>
                <a:schemeClr val="tx1"/>
              </a:solidFill>
              <a:miter lim="800000"/>
              <a:headEnd/>
              <a:tailEnd/>
            </a:ln>
          </p:spPr>
          <p:txBody>
            <a:bodyPr wrap="none" anchor="ctr"/>
            <a:lstStyle/>
            <a:p>
              <a:endParaRPr lang="zh-CN" altLang="en-US"/>
            </a:p>
          </p:txBody>
        </p:sp>
        <p:sp>
          <p:nvSpPr>
            <p:cNvPr id="22553" name="AutoShape 22"/>
            <p:cNvSpPr>
              <a:spLocks noChangeArrowheads="1"/>
            </p:cNvSpPr>
            <p:nvPr/>
          </p:nvSpPr>
          <p:spPr bwMode="auto">
            <a:xfrm>
              <a:off x="6084888" y="5008563"/>
              <a:ext cx="358775" cy="287337"/>
            </a:xfrm>
            <a:prstGeom prst="upArrow">
              <a:avLst>
                <a:gd name="adj1" fmla="val 50000"/>
                <a:gd name="adj2" fmla="val 25000"/>
              </a:avLst>
            </a:prstGeom>
            <a:gradFill rotWithShape="1">
              <a:gsLst>
                <a:gs pos="0">
                  <a:srgbClr val="99FF66"/>
                </a:gs>
                <a:gs pos="100000">
                  <a:srgbClr val="CC9900"/>
                </a:gs>
              </a:gsLst>
              <a:lin ang="5400000" scaled="1"/>
            </a:gradFill>
            <a:ln w="12700" algn="ctr">
              <a:solidFill>
                <a:schemeClr val="tx1"/>
              </a:solidFill>
              <a:miter lim="800000"/>
              <a:headEnd/>
              <a:tailEnd/>
            </a:ln>
          </p:spPr>
          <p:txBody>
            <a:bodyPr wrap="none" anchor="ctr"/>
            <a:lstStyle/>
            <a:p>
              <a:endParaRPr lang="zh-CN" altLang="en-US"/>
            </a:p>
          </p:txBody>
        </p:sp>
        <p:sp>
          <p:nvSpPr>
            <p:cNvPr id="22554" name="AutoShape 23"/>
            <p:cNvSpPr>
              <a:spLocks noChangeArrowheads="1"/>
            </p:cNvSpPr>
            <p:nvPr/>
          </p:nvSpPr>
          <p:spPr bwMode="auto">
            <a:xfrm rot="-1145656">
              <a:off x="971550" y="2417763"/>
              <a:ext cx="288925" cy="890587"/>
            </a:xfrm>
            <a:prstGeom prst="curvedRightArrow">
              <a:avLst>
                <a:gd name="adj1" fmla="val 61648"/>
                <a:gd name="adj2" fmla="val 123297"/>
                <a:gd name="adj3" fmla="val 33333"/>
              </a:avLst>
            </a:prstGeom>
            <a:gradFill rotWithShape="1">
              <a:gsLst>
                <a:gs pos="0">
                  <a:srgbClr val="FF9966"/>
                </a:gs>
                <a:gs pos="100000">
                  <a:srgbClr val="FFCC00"/>
                </a:gs>
              </a:gsLst>
              <a:lin ang="5400000" scaled="1"/>
            </a:gradFill>
            <a:ln w="12700">
              <a:solidFill>
                <a:schemeClr val="tx1"/>
              </a:solidFill>
              <a:miter lim="800000"/>
              <a:headEnd/>
              <a:tailEnd/>
            </a:ln>
          </p:spPr>
          <p:txBody>
            <a:bodyPr wrap="none" anchor="ctr"/>
            <a:lstStyle/>
            <a:p>
              <a:endParaRPr lang="zh-CN" altLang="en-US"/>
            </a:p>
          </p:txBody>
        </p:sp>
        <p:sp>
          <p:nvSpPr>
            <p:cNvPr id="22555" name="AutoShape 24"/>
            <p:cNvSpPr>
              <a:spLocks noChangeArrowheads="1"/>
            </p:cNvSpPr>
            <p:nvPr/>
          </p:nvSpPr>
          <p:spPr bwMode="auto">
            <a:xfrm rot="-806914">
              <a:off x="971550" y="3240088"/>
              <a:ext cx="401638" cy="1093787"/>
            </a:xfrm>
            <a:prstGeom prst="curvedRightArrow">
              <a:avLst>
                <a:gd name="adj1" fmla="val 54466"/>
                <a:gd name="adj2" fmla="val 108933"/>
                <a:gd name="adj3" fmla="val 30625"/>
              </a:avLst>
            </a:prstGeom>
            <a:gradFill rotWithShape="1">
              <a:gsLst>
                <a:gs pos="0">
                  <a:srgbClr val="FFCC99"/>
                </a:gs>
                <a:gs pos="100000">
                  <a:srgbClr val="FFFF00"/>
                </a:gs>
              </a:gsLst>
              <a:lin ang="5400000" scaled="1"/>
            </a:gradFill>
            <a:ln w="12700">
              <a:solidFill>
                <a:schemeClr val="tx1"/>
              </a:solidFill>
              <a:miter lim="800000"/>
              <a:headEnd/>
              <a:tailEnd/>
            </a:ln>
          </p:spPr>
          <p:txBody>
            <a:bodyPr wrap="none" anchor="ctr"/>
            <a:lstStyle/>
            <a:p>
              <a:endParaRPr lang="zh-CN" altLang="en-US"/>
            </a:p>
          </p:txBody>
        </p:sp>
        <p:sp>
          <p:nvSpPr>
            <p:cNvPr id="29" name="Text Box 25"/>
            <p:cNvSpPr txBox="1">
              <a:spLocks noChangeArrowheads="1"/>
            </p:cNvSpPr>
            <p:nvPr/>
          </p:nvSpPr>
          <p:spPr bwMode="auto">
            <a:xfrm>
              <a:off x="4039471" y="1568450"/>
              <a:ext cx="2557529" cy="538604"/>
            </a:xfrm>
            <a:prstGeom prst="rect">
              <a:avLst/>
            </a:prstGeom>
            <a:noFill/>
            <a:ln w="12700" algn="ctr">
              <a:noFill/>
              <a:miter lim="800000"/>
              <a:headEnd/>
              <a:tailEnd/>
            </a:ln>
            <a:effectLst/>
          </p:spPr>
          <p:txBody>
            <a:bodyPr anchorCtr="1">
              <a:spAutoFit/>
            </a:bodyPr>
            <a:lstStyle/>
            <a:p>
              <a:pPr>
                <a:lnSpc>
                  <a:spcPct val="90000"/>
                </a:lnSpc>
                <a:spcBef>
                  <a:spcPct val="50000"/>
                </a:spcBef>
                <a:buClr>
                  <a:schemeClr val="hlink"/>
                </a:buClr>
                <a:buSzPct val="90000"/>
                <a:buFont typeface="Wingdings" pitchFamily="2" charset="2"/>
                <a:buNone/>
                <a:defRPr/>
              </a:pPr>
              <a:r>
                <a:rPr lang="zh-CN" altLang="en-US" sz="2400" b="1" dirty="0">
                  <a:solidFill>
                    <a:srgbClr val="CC3300"/>
                  </a:solidFill>
                  <a:effectLst>
                    <a:outerShdw blurRad="38100" dist="38100" dir="2700000" algn="tl">
                      <a:srgbClr val="C0C0C0"/>
                    </a:outerShdw>
                  </a:effectLst>
                  <a:latin typeface="Arial" pitchFamily="34" charset="0"/>
                  <a:ea typeface="宋体" pitchFamily="2" charset="-122"/>
                </a:rPr>
                <a:t>企业技术中心</a:t>
              </a:r>
            </a:p>
          </p:txBody>
        </p:sp>
        <p:sp>
          <p:nvSpPr>
            <p:cNvPr id="22557" name="AutoShape 26"/>
            <p:cNvSpPr>
              <a:spLocks noChangeArrowheads="1"/>
            </p:cNvSpPr>
            <p:nvPr/>
          </p:nvSpPr>
          <p:spPr bwMode="auto">
            <a:xfrm>
              <a:off x="2757488" y="2327275"/>
              <a:ext cx="1042987" cy="160338"/>
            </a:xfrm>
            <a:prstGeom prst="leftRightArrow">
              <a:avLst>
                <a:gd name="adj1" fmla="val 50000"/>
                <a:gd name="adj2" fmla="val 130099"/>
              </a:avLst>
            </a:prstGeom>
            <a:solidFill>
              <a:srgbClr val="FFFF00"/>
            </a:solidFill>
            <a:ln w="19050">
              <a:solidFill>
                <a:srgbClr val="800000"/>
              </a:solidFill>
              <a:miter lim="800000"/>
              <a:headEnd/>
              <a:tailEnd/>
            </a:ln>
          </p:spPr>
          <p:txBody>
            <a:bodyPr wrap="none" anchor="ctr"/>
            <a:lstStyle/>
            <a:p>
              <a:endParaRPr lang="zh-CN" altLang="en-US"/>
            </a:p>
          </p:txBody>
        </p:sp>
        <p:sp>
          <p:nvSpPr>
            <p:cNvPr id="22558" name="AutoShape 27"/>
            <p:cNvSpPr>
              <a:spLocks noChangeArrowheads="1"/>
            </p:cNvSpPr>
            <p:nvPr/>
          </p:nvSpPr>
          <p:spPr bwMode="auto">
            <a:xfrm>
              <a:off x="2973388" y="3079750"/>
              <a:ext cx="827087" cy="160338"/>
            </a:xfrm>
            <a:prstGeom prst="leftRightArrow">
              <a:avLst>
                <a:gd name="adj1" fmla="val 50000"/>
                <a:gd name="adj2" fmla="val 103168"/>
              </a:avLst>
            </a:prstGeom>
            <a:solidFill>
              <a:srgbClr val="FFFF00"/>
            </a:solidFill>
            <a:ln w="19050">
              <a:solidFill>
                <a:srgbClr val="800000"/>
              </a:solidFill>
              <a:miter lim="800000"/>
              <a:headEnd/>
              <a:tailEnd/>
            </a:ln>
          </p:spPr>
          <p:txBody>
            <a:bodyPr wrap="none" anchor="ctr"/>
            <a:lstStyle/>
            <a:p>
              <a:endParaRPr lang="zh-CN" altLang="en-US"/>
            </a:p>
          </p:txBody>
        </p:sp>
        <p:sp>
          <p:nvSpPr>
            <p:cNvPr id="32" name="Rectangle 28"/>
            <p:cNvSpPr>
              <a:spLocks noChangeArrowheads="1"/>
            </p:cNvSpPr>
            <p:nvPr/>
          </p:nvSpPr>
          <p:spPr bwMode="auto">
            <a:xfrm>
              <a:off x="4334570" y="2092985"/>
              <a:ext cx="2123231" cy="325574"/>
            </a:xfrm>
            <a:prstGeom prst="rect">
              <a:avLst/>
            </a:prstGeom>
            <a:solidFill>
              <a:srgbClr val="FF9900"/>
            </a:solidFill>
            <a:ln w="12700">
              <a:solidFill>
                <a:srgbClr val="800000"/>
              </a:solidFill>
              <a:miter lim="800000"/>
              <a:headEnd/>
              <a:tailEnd/>
            </a:ln>
            <a:effectLst/>
          </p:spPr>
          <p:txBody>
            <a:bodyPr wrap="none" anchor="ctr"/>
            <a:lstStyle/>
            <a:p>
              <a:pPr>
                <a:defRPr/>
              </a:pPr>
              <a:r>
                <a:rPr lang="zh-CN" altLang="en-US" sz="2000" b="1" dirty="0">
                  <a:effectLst>
                    <a:outerShdw blurRad="38100" dist="38100" dir="2700000" algn="tl">
                      <a:srgbClr val="FFFFFF"/>
                    </a:outerShdw>
                  </a:effectLst>
                  <a:latin typeface="Arial" pitchFamily="34" charset="0"/>
                  <a:ea typeface="黑体" pitchFamily="2" charset="-122"/>
                </a:rPr>
                <a:t>    </a:t>
              </a:r>
              <a:r>
                <a:rPr lang="zh-CN" altLang="en-US" sz="2000" b="1" dirty="0">
                  <a:effectLst>
                    <a:outerShdw blurRad="38100" dist="38100" dir="2700000" algn="tl">
                      <a:srgbClr val="000000">
                        <a:alpha val="43137"/>
                      </a:srgbClr>
                    </a:outerShdw>
                  </a:effectLst>
                  <a:latin typeface="Arial" pitchFamily="34" charset="0"/>
                  <a:ea typeface="黑体" pitchFamily="2" charset="-122"/>
                </a:rPr>
                <a:t>基础</a:t>
              </a:r>
              <a:r>
                <a:rPr lang="zh-CN" altLang="en-US" sz="2000" dirty="0">
                  <a:effectLst>
                    <a:outerShdw blurRad="38100" dist="38100" dir="2700000" algn="tl">
                      <a:srgbClr val="000000">
                        <a:alpha val="43137"/>
                      </a:srgbClr>
                    </a:outerShdw>
                  </a:effectLst>
                  <a:latin typeface="Arial" pitchFamily="34" charset="0"/>
                  <a:ea typeface="黑体" pitchFamily="2" charset="-122"/>
                </a:rPr>
                <a:t>研究</a:t>
              </a:r>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6"/>
          <p:cNvSpPr txBox="1">
            <a:spLocks noGrp="1" noChangeArrowheads="1"/>
          </p:cNvSpPr>
          <p:nvPr/>
        </p:nvSpPr>
        <p:spPr bwMode="auto">
          <a:xfrm>
            <a:off x="8094663" y="6305550"/>
            <a:ext cx="739775" cy="438150"/>
          </a:xfrm>
          <a:prstGeom prst="rect">
            <a:avLst/>
          </a:prstGeom>
          <a:noFill/>
          <a:ln w="9525">
            <a:noFill/>
            <a:miter lim="800000"/>
            <a:headEnd/>
            <a:tailEnd/>
          </a:ln>
        </p:spPr>
        <p:txBody>
          <a:bodyPr/>
          <a:lstStyle/>
          <a:p>
            <a:pPr algn="r"/>
            <a:fld id="{21091D26-B72D-45E5-86A3-215A3FDFBCFF}" type="slidenum">
              <a:rPr lang="zh-CN" altLang="zh-CN" sz="1200"/>
              <a:pPr algn="r"/>
              <a:t>17</a:t>
            </a:fld>
            <a:endParaRPr lang="zh-CN" altLang="zh-CN" sz="1200"/>
          </a:p>
        </p:txBody>
      </p:sp>
      <p:sp>
        <p:nvSpPr>
          <p:cNvPr id="243714" name="Rectangle 2"/>
          <p:cNvSpPr>
            <a:spLocks noGrp="1" noChangeArrowheads="1"/>
          </p:cNvSpPr>
          <p:nvPr>
            <p:ph type="title" idx="4294967295"/>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创新</a:t>
            </a:r>
            <a:r>
              <a:rPr lang="zh-CN" altLang="zh-CN" dirty="0">
                <a:effectLst>
                  <a:outerShdw blurRad="38100" dist="38100" dir="2700000" algn="tl">
                    <a:srgbClr val="000000">
                      <a:alpha val="43137"/>
                    </a:srgbClr>
                  </a:outerShdw>
                </a:effectLst>
              </a:rPr>
              <a:t>能力构成</a:t>
            </a:r>
            <a:r>
              <a:rPr lang="zh-CN" altLang="zh-CN" dirty="0" smtClean="0">
                <a:effectLst>
                  <a:outerShdw blurRad="38100" dist="38100" dir="2700000" algn="tl">
                    <a:srgbClr val="000000">
                      <a:alpha val="43137"/>
                    </a:srgbClr>
                  </a:outerShdw>
                </a:effectLst>
              </a:rPr>
              <a:t>要素</a:t>
            </a:r>
            <a:r>
              <a:rPr lang="en-US" altLang="zh-CN" dirty="0" smtClean="0">
                <a:effectLst>
                  <a:outerShdw blurRad="38100" dist="38100" dir="2700000" algn="tl">
                    <a:srgbClr val="000000">
                      <a:alpha val="43137"/>
                    </a:srgbClr>
                  </a:outerShdw>
                </a:effectLst>
              </a:rPr>
              <a:t>——</a:t>
            </a:r>
            <a:r>
              <a:rPr lang="zh-CN" altLang="en-US" dirty="0" smtClean="0">
                <a:effectLst>
                  <a:outerShdw blurRad="38100" dist="38100" dir="2700000" algn="tl">
                    <a:srgbClr val="000000">
                      <a:alpha val="43137"/>
                    </a:srgbClr>
                  </a:outerShdw>
                </a:effectLst>
              </a:rPr>
              <a:t>创新设施</a:t>
            </a:r>
          </a:p>
        </p:txBody>
      </p:sp>
      <p:sp>
        <p:nvSpPr>
          <p:cNvPr id="243715" name="Rectangle 3"/>
          <p:cNvSpPr>
            <a:spLocks noGrp="1" noChangeArrowheads="1"/>
          </p:cNvSpPr>
          <p:nvPr>
            <p:ph type="body" idx="4294967295"/>
          </p:nvPr>
        </p:nvSpPr>
        <p:spPr bwMode="auto">
          <a:xfrm>
            <a:off x="457200" y="1484313"/>
            <a:ext cx="8229600" cy="4373562"/>
          </a:xfrm>
          <a:prstGeom prst="rect">
            <a:avLst/>
          </a:prstGeom>
          <a:extLst>
            <a:ext uri="{909E8E84-426E-40DD-AFC4-6F175D3DCCD1}"/>
            <a:ext uri="{91240B29-F687-4F45-9708-019B960494DF}"/>
          </a:extLst>
        </p:spPr>
        <p:txBody>
          <a:bodyPr/>
          <a:lstStyle/>
          <a:p>
            <a:pPr>
              <a:lnSpc>
                <a:spcPts val="3700"/>
              </a:lnSpc>
              <a:defRPr/>
            </a:pPr>
            <a:r>
              <a:rPr lang="zh-CN" altLang="zh-CN" sz="2800" b="1" dirty="0" smtClean="0">
                <a:effectLst>
                  <a:outerShdw blurRad="38100" dist="38100" dir="2700000" algn="tl">
                    <a:srgbClr val="000000">
                      <a:alpha val="43137"/>
                    </a:srgbClr>
                  </a:outerShdw>
                </a:effectLst>
              </a:rPr>
              <a:t>创新设施</a:t>
            </a:r>
            <a:r>
              <a:rPr lang="zh-CN" altLang="en-US" sz="2800" b="1" dirty="0" smtClean="0">
                <a:effectLst>
                  <a:outerShdw blurRad="38100" dist="38100" dir="2700000" algn="tl">
                    <a:srgbClr val="000000">
                      <a:alpha val="43137"/>
                    </a:srgbClr>
                  </a:outerShdw>
                </a:effectLst>
              </a:rPr>
              <a:t>主要指：</a:t>
            </a:r>
            <a:endParaRPr lang="en-US" altLang="zh-CN" sz="2800" b="1" dirty="0" smtClean="0">
              <a:effectLst>
                <a:outerShdw blurRad="38100" dist="38100" dir="2700000" algn="tl">
                  <a:srgbClr val="000000">
                    <a:alpha val="43137"/>
                  </a:srgbClr>
                </a:outerShdw>
              </a:effectLst>
            </a:endParaRPr>
          </a:p>
          <a:p>
            <a:pPr marL="0" indent="0">
              <a:lnSpc>
                <a:spcPts val="3700"/>
              </a:lnSpc>
              <a:buFont typeface="Wingdings" pitchFamily="2" charset="2"/>
              <a:buNone/>
              <a:defRPr/>
            </a:pP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支撑创新活动的必要的物质技术基础条件</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，如</a:t>
            </a:r>
            <a:endParaRPr lang="en-US" altLang="zh-CN" sz="2800" b="1" dirty="0" smtClean="0">
              <a:effectLst>
                <a:outerShdw blurRad="38100" dist="38100" dir="2700000" algn="tl">
                  <a:srgbClr val="000000">
                    <a:alpha val="43137"/>
                  </a:srgbClr>
                </a:outerShdw>
              </a:effectLst>
              <a:latin typeface="楷体" pitchFamily="49" charset="-122"/>
              <a:ea typeface="楷体" pitchFamily="49" charset="-122"/>
            </a:endParaRPr>
          </a:p>
          <a:p>
            <a:pPr marL="0" indent="0">
              <a:lnSpc>
                <a:spcPts val="3700"/>
              </a:lnSpc>
              <a:buFont typeface="Wingdings" pitchFamily="2" charset="2"/>
              <a:buNone/>
              <a:defRPr/>
            </a:pPr>
            <a:r>
              <a:rPr lang="en-US" altLang="zh-CN" sz="2800" b="1" dirty="0" smtClean="0">
                <a:effectLst>
                  <a:outerShdw blurRad="38100" dist="38100" dir="2700000" algn="tl">
                    <a:srgbClr val="000000">
                      <a:alpha val="43137"/>
                    </a:srgbClr>
                  </a:outerShdw>
                </a:effectLst>
                <a:latin typeface="楷体" pitchFamily="49" charset="-122"/>
                <a:ea typeface="楷体" pitchFamily="49" charset="-122"/>
              </a:rPr>
              <a:t>  </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实验室、试验场、实验设备、仪器</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网络、计算机</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系统</a:t>
            </a:r>
            <a:r>
              <a:rPr lang="zh-CN" altLang="zh-CN" sz="2800" b="1" dirty="0" smtClean="0">
                <a:effectLst>
                  <a:outerShdw blurRad="38100" dist="38100" dir="2700000" algn="tl">
                    <a:srgbClr val="000000">
                      <a:alpha val="43137"/>
                    </a:srgbClr>
                  </a:outerShdw>
                </a:effectLst>
                <a:latin typeface="楷体" pitchFamily="49" charset="-122"/>
                <a:ea typeface="楷体" pitchFamily="49" charset="-122"/>
              </a:rPr>
              <a:t>等</a:t>
            </a:r>
            <a:r>
              <a:rPr lang="zh-CN" altLang="en-US" sz="2800" b="1" dirty="0" smtClean="0">
                <a:effectLst>
                  <a:outerShdw blurRad="38100" dist="38100" dir="2700000" algn="tl">
                    <a:srgbClr val="000000">
                      <a:alpha val="43137"/>
                    </a:srgbClr>
                  </a:outerShdw>
                </a:effectLst>
                <a:latin typeface="楷体" pitchFamily="49" charset="-122"/>
                <a:ea typeface="楷体" pitchFamily="49" charset="-122"/>
              </a:rPr>
              <a:t>。目前，在国家和产业层面的创新设施主要有：</a:t>
            </a:r>
            <a:endParaRPr lang="en-US" altLang="zh-CN" sz="2800" b="1" dirty="0" smtClean="0">
              <a:effectLst>
                <a:outerShdw blurRad="38100" dist="38100" dir="2700000" algn="tl">
                  <a:srgbClr val="000000">
                    <a:alpha val="43137"/>
                  </a:srgbClr>
                </a:outerShdw>
              </a:effectLst>
              <a:latin typeface="楷体" pitchFamily="49" charset="-122"/>
              <a:ea typeface="楷体" pitchFamily="49" charset="-122"/>
            </a:endParaRPr>
          </a:p>
          <a:p>
            <a:pPr marL="0" indent="0">
              <a:lnSpc>
                <a:spcPts val="3700"/>
              </a:lnSpc>
              <a:buFont typeface="Wingdings" pitchFamily="2" charset="2"/>
              <a:buNone/>
              <a:defRPr/>
            </a:pP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①国家重大科学工程设施</a:t>
            </a:r>
            <a:r>
              <a:rPr lang="en-US" altLang="zh-CN" sz="2800" b="1" dirty="0" smtClean="0">
                <a:effectLst>
                  <a:outerShdw blurRad="38100" dist="38100" dir="2700000" algn="tl">
                    <a:srgbClr val="000000">
                      <a:alpha val="43137"/>
                    </a:srgbClr>
                  </a:outerShdw>
                </a:effectLst>
              </a:rPr>
              <a:t>    </a:t>
            </a:r>
          </a:p>
          <a:p>
            <a:pPr marL="0" indent="0">
              <a:lnSpc>
                <a:spcPts val="3700"/>
              </a:lnSpc>
              <a:buFont typeface="Wingdings" pitchFamily="2" charset="2"/>
              <a:buNone/>
              <a:defRPr/>
            </a:pPr>
            <a:r>
              <a:rPr lang="en-US" altLang="zh-CN" sz="2800" b="1" dirty="0">
                <a:effectLst>
                  <a:outerShdw blurRad="38100" dist="38100" dir="2700000" algn="tl">
                    <a:srgbClr val="000000">
                      <a:alpha val="43137"/>
                    </a:srgbClr>
                  </a:outerShdw>
                </a:effectLst>
              </a:rPr>
              <a:t> </a:t>
            </a: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②研究与实验设施</a:t>
            </a:r>
            <a:endParaRPr lang="en-US" altLang="zh-CN" sz="2800" b="1" dirty="0" smtClean="0">
              <a:effectLst>
                <a:outerShdw blurRad="38100" dist="38100" dir="2700000" algn="tl">
                  <a:srgbClr val="000000">
                    <a:alpha val="43137"/>
                  </a:srgbClr>
                </a:outerShdw>
              </a:effectLst>
            </a:endParaRPr>
          </a:p>
          <a:p>
            <a:pPr marL="0" indent="0">
              <a:lnSpc>
                <a:spcPts val="3700"/>
              </a:lnSpc>
              <a:buFont typeface="Wingdings" pitchFamily="2" charset="2"/>
              <a:buNone/>
              <a:defRPr/>
            </a:pP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③</a:t>
            </a:r>
            <a:r>
              <a:rPr lang="zh-CN" altLang="en-US" sz="2800" b="1" dirty="0" smtClean="0">
                <a:effectLst>
                  <a:outerShdw blurRad="38100" dist="38100" dir="2700000" algn="tl">
                    <a:srgbClr val="000000">
                      <a:alpha val="43137"/>
                    </a:srgbClr>
                  </a:outerShdw>
                </a:effectLst>
              </a:rPr>
              <a:t>产业</a:t>
            </a:r>
            <a:r>
              <a:rPr lang="zh-CN" altLang="zh-CN" sz="2800" b="1" dirty="0" smtClean="0">
                <a:effectLst>
                  <a:outerShdw blurRad="38100" dist="38100" dir="2700000" algn="tl">
                    <a:srgbClr val="000000">
                      <a:alpha val="43137"/>
                    </a:srgbClr>
                  </a:outerShdw>
                </a:effectLst>
              </a:rPr>
              <a:t>共性技术与创新服务平台</a:t>
            </a:r>
            <a:endParaRPr lang="en-US" altLang="zh-CN" sz="2800" b="1" dirty="0" smtClean="0">
              <a:effectLst>
                <a:outerShdw blurRad="38100" dist="38100" dir="2700000" algn="tl">
                  <a:srgbClr val="000000">
                    <a:alpha val="43137"/>
                  </a:srgbClr>
                </a:outerShdw>
              </a:effectLst>
            </a:endParaRPr>
          </a:p>
          <a:p>
            <a:pPr marL="0" indent="0">
              <a:lnSpc>
                <a:spcPts val="3700"/>
              </a:lnSpc>
              <a:buFont typeface="Arial" pitchFamily="34" charset="0"/>
              <a:buChar char="•"/>
              <a:defRPr/>
            </a:pPr>
            <a:endParaRPr lang="en-US" altLang="zh-CN" sz="2800" b="1" dirty="0" smtClean="0">
              <a:effectLst>
                <a:outerShdw blurRad="38100" dist="38100" dir="2700000" algn="tl">
                  <a:srgbClr val="000000">
                    <a:alpha val="43137"/>
                  </a:srgbClr>
                </a:outerShdw>
              </a:effectLst>
            </a:endParaRPr>
          </a:p>
        </p:txBody>
      </p:sp>
      <p:sp>
        <p:nvSpPr>
          <p:cNvPr id="23556"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6"/>
          <p:cNvSpPr txBox="1">
            <a:spLocks noGrp="1" noChangeArrowheads="1"/>
          </p:cNvSpPr>
          <p:nvPr/>
        </p:nvSpPr>
        <p:spPr bwMode="auto">
          <a:xfrm>
            <a:off x="8094663" y="6305550"/>
            <a:ext cx="739775" cy="438150"/>
          </a:xfrm>
          <a:prstGeom prst="rect">
            <a:avLst/>
          </a:prstGeom>
          <a:noFill/>
          <a:ln w="9525">
            <a:noFill/>
            <a:miter lim="800000"/>
            <a:headEnd/>
            <a:tailEnd/>
          </a:ln>
        </p:spPr>
        <p:txBody>
          <a:bodyPr/>
          <a:lstStyle/>
          <a:p>
            <a:pPr algn="r"/>
            <a:fld id="{29D36E89-F514-4315-989A-039E1E6C591C}" type="slidenum">
              <a:rPr lang="zh-CN" altLang="zh-CN" sz="1200"/>
              <a:pPr algn="r"/>
              <a:t>18</a:t>
            </a:fld>
            <a:endParaRPr lang="zh-CN" altLang="zh-CN" sz="1200"/>
          </a:p>
        </p:txBody>
      </p:sp>
      <p:sp>
        <p:nvSpPr>
          <p:cNvPr id="243714" name="Rectangle 2"/>
          <p:cNvSpPr>
            <a:spLocks noGrp="1" noChangeArrowheads="1"/>
          </p:cNvSpPr>
          <p:nvPr>
            <p:ph type="title" idx="4294967295"/>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创新</a:t>
            </a:r>
            <a:r>
              <a:rPr lang="zh-CN" altLang="zh-CN" dirty="0">
                <a:effectLst>
                  <a:outerShdw blurRad="38100" dist="38100" dir="2700000" algn="tl">
                    <a:srgbClr val="000000">
                      <a:alpha val="43137"/>
                    </a:srgbClr>
                  </a:outerShdw>
                </a:effectLst>
              </a:rPr>
              <a:t>能力构成</a:t>
            </a:r>
            <a:r>
              <a:rPr lang="zh-CN" altLang="zh-CN" dirty="0" smtClean="0">
                <a:effectLst>
                  <a:outerShdw blurRad="38100" dist="38100" dir="2700000" algn="tl">
                    <a:srgbClr val="000000">
                      <a:alpha val="43137"/>
                    </a:srgbClr>
                  </a:outerShdw>
                </a:effectLst>
              </a:rPr>
              <a:t>要素</a:t>
            </a:r>
            <a:r>
              <a:rPr lang="en-US" altLang="zh-CN" dirty="0" smtClean="0">
                <a:effectLst>
                  <a:outerShdw blurRad="38100" dist="38100" dir="2700000" algn="tl">
                    <a:srgbClr val="000000">
                      <a:alpha val="43137"/>
                    </a:srgbClr>
                  </a:outerShdw>
                </a:effectLst>
              </a:rPr>
              <a:t>——</a:t>
            </a:r>
            <a:r>
              <a:rPr lang="zh-CN" altLang="en-US" dirty="0" smtClean="0">
                <a:effectLst>
                  <a:outerShdw blurRad="38100" dist="38100" dir="2700000" algn="tl">
                    <a:srgbClr val="000000">
                      <a:alpha val="43137"/>
                    </a:srgbClr>
                  </a:outerShdw>
                </a:effectLst>
              </a:rPr>
              <a:t>创新团队</a:t>
            </a:r>
          </a:p>
        </p:txBody>
      </p:sp>
      <p:sp>
        <p:nvSpPr>
          <p:cNvPr id="243715" name="Rectangle 3"/>
          <p:cNvSpPr>
            <a:spLocks noGrp="1" noChangeArrowheads="1"/>
          </p:cNvSpPr>
          <p:nvPr>
            <p:ph type="body" idx="4294967295"/>
          </p:nvPr>
        </p:nvSpPr>
        <p:spPr bwMode="auto">
          <a:xfrm>
            <a:off x="457200" y="1484313"/>
            <a:ext cx="8229600" cy="4516437"/>
          </a:xfrm>
          <a:prstGeom prst="rect">
            <a:avLst/>
          </a:prstGeom>
          <a:extLst>
            <a:ext uri="{909E8E84-426E-40DD-AFC4-6F175D3DCCD1}"/>
            <a:ext uri="{91240B29-F687-4F45-9708-019B960494DF}"/>
          </a:extLst>
        </p:spPr>
        <p:txBody>
          <a:bodyPr/>
          <a:lstStyle/>
          <a:p>
            <a:pPr hangingPunct="1">
              <a:lnSpc>
                <a:spcPts val="4600"/>
              </a:lnSpc>
              <a:defRPr/>
            </a:pPr>
            <a:r>
              <a:rPr lang="zh-CN" altLang="zh-CN" b="1" dirty="0" smtClean="0">
                <a:effectLst>
                  <a:outerShdw blurRad="38100" dist="38100" dir="2700000" algn="tl">
                    <a:srgbClr val="000000">
                      <a:alpha val="43137"/>
                    </a:srgbClr>
                  </a:outerShdw>
                </a:effectLst>
              </a:rPr>
              <a:t>创新团队</a:t>
            </a:r>
            <a:r>
              <a:rPr lang="zh-CN" altLang="en-US" b="1" dirty="0" smtClean="0">
                <a:effectLst>
                  <a:outerShdw blurRad="38100" dist="38100" dir="2700000" algn="tl">
                    <a:srgbClr val="000000">
                      <a:alpha val="43137"/>
                    </a:srgbClr>
                  </a:outerShdw>
                </a:effectLst>
              </a:rPr>
              <a:t>是创新能力的载体。我国制造业创新团队当前急需的是：</a:t>
            </a:r>
            <a:endParaRPr lang="zh-CN" altLang="zh-CN" b="1" dirty="0" smtClean="0">
              <a:effectLst>
                <a:outerShdw blurRad="38100" dist="38100" dir="2700000" algn="tl">
                  <a:srgbClr val="000000">
                    <a:alpha val="43137"/>
                  </a:srgbClr>
                </a:outerShdw>
              </a:effectLst>
            </a:endParaRPr>
          </a:p>
          <a:p>
            <a:pPr marL="0" indent="0">
              <a:lnSpc>
                <a:spcPts val="4600"/>
              </a:lnSpc>
              <a:buFont typeface="Wingdings" pitchFamily="2" charset="2"/>
              <a:buNone/>
              <a:defRPr/>
            </a:pPr>
            <a:r>
              <a:rPr lang="en-US" altLang="zh-CN" b="1" dirty="0" smtClean="0">
                <a:effectLst>
                  <a:outerShdw blurRad="38100" dist="38100" dir="2700000" algn="tl">
                    <a:srgbClr val="000000">
                      <a:alpha val="43137"/>
                    </a:srgbClr>
                  </a:outerShdw>
                </a:effectLst>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①系统设计人才</a:t>
            </a:r>
            <a:r>
              <a:rPr lang="en-US" altLang="zh-CN" b="1" dirty="0" smtClean="0">
                <a:effectLst>
                  <a:outerShdw blurRad="38100" dist="38100" dir="2700000" algn="tl">
                    <a:srgbClr val="000000">
                      <a:alpha val="43137"/>
                    </a:srgbClr>
                  </a:outerShdw>
                </a:effectLst>
                <a:latin typeface="楷体" pitchFamily="49" charset="-122"/>
                <a:ea typeface="楷体" pitchFamily="49" charset="-122"/>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②学科领军人才</a:t>
            </a:r>
            <a:endParaRPr lang="en-US" altLang="zh-CN" b="1" dirty="0" smtClean="0">
              <a:effectLst>
                <a:outerShdw blurRad="38100" dist="38100" dir="2700000" algn="tl">
                  <a:srgbClr val="000000">
                    <a:alpha val="43137"/>
                  </a:srgbClr>
                </a:outerShdw>
              </a:effectLst>
              <a:latin typeface="楷体" pitchFamily="49" charset="-122"/>
              <a:ea typeface="楷体" pitchFamily="49" charset="-122"/>
            </a:endParaRPr>
          </a:p>
          <a:p>
            <a:pPr marL="0" indent="0">
              <a:lnSpc>
                <a:spcPts val="4600"/>
              </a:lnSpc>
              <a:buFont typeface="Wingdings" pitchFamily="2" charset="2"/>
              <a:buNone/>
              <a:defRPr/>
            </a:pPr>
            <a:r>
              <a:rPr lang="en-US" altLang="zh-CN" b="1" dirty="0" smtClean="0">
                <a:effectLst>
                  <a:outerShdw blurRad="38100" dist="38100" dir="2700000" algn="tl">
                    <a:srgbClr val="000000">
                      <a:alpha val="43137"/>
                    </a:srgbClr>
                  </a:outerShdw>
                </a:effectLst>
                <a:latin typeface="楷体" pitchFamily="49" charset="-122"/>
                <a:ea typeface="楷体" pitchFamily="49" charset="-122"/>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③工程技术人才</a:t>
            </a:r>
            <a:r>
              <a:rPr lang="en-US" altLang="zh-CN" b="1" dirty="0" smtClean="0">
                <a:effectLst>
                  <a:outerShdw blurRad="38100" dist="38100" dir="2700000" algn="tl">
                    <a:srgbClr val="000000">
                      <a:alpha val="43137"/>
                    </a:srgbClr>
                  </a:outerShdw>
                </a:effectLst>
                <a:latin typeface="楷体" pitchFamily="49" charset="-122"/>
                <a:ea typeface="楷体" pitchFamily="49" charset="-122"/>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④高级技能人才</a:t>
            </a:r>
          </a:p>
          <a:p>
            <a:pPr>
              <a:lnSpc>
                <a:spcPts val="4600"/>
              </a:lnSpc>
              <a:buClr>
                <a:srgbClr val="C00000"/>
              </a:buClr>
              <a:buFont typeface="Wingdings" pitchFamily="2" charset="2"/>
              <a:buNone/>
              <a:defRPr/>
            </a:pPr>
            <a:r>
              <a:rPr lang="en-US" altLang="zh-CN" b="1" dirty="0" smtClean="0">
                <a:solidFill>
                  <a:srgbClr val="C00000"/>
                </a:solidFill>
                <a:effectLst>
                  <a:outerShdw blurRad="38100" dist="38100" dir="2700000" algn="tl">
                    <a:srgbClr val="000000">
                      <a:alpha val="43137"/>
                    </a:srgbClr>
                  </a:outerShdw>
                </a:effectLst>
              </a:rPr>
              <a:t>  </a:t>
            </a:r>
            <a:r>
              <a:rPr lang="zh-CN" altLang="en-US" b="1" dirty="0" smtClean="0">
                <a:solidFill>
                  <a:srgbClr val="C00000"/>
                </a:solidFill>
                <a:effectLst>
                  <a:outerShdw blurRad="38100" dist="38100" dir="2700000" algn="tl">
                    <a:srgbClr val="000000">
                      <a:alpha val="43137"/>
                    </a:srgbClr>
                  </a:outerShdw>
                </a:effectLst>
              </a:rPr>
              <a:t>作为创新团队中的灵魂</a:t>
            </a:r>
            <a:r>
              <a:rPr lang="en-US" altLang="zh-CN" b="1" dirty="0" smtClean="0">
                <a:solidFill>
                  <a:srgbClr val="C00000"/>
                </a:solidFill>
                <a:effectLst>
                  <a:outerShdw blurRad="38100" dist="38100" dir="2700000" algn="tl">
                    <a:srgbClr val="000000">
                      <a:alpha val="43137"/>
                    </a:srgbClr>
                  </a:outerShdw>
                </a:effectLst>
              </a:rPr>
              <a:t>——</a:t>
            </a:r>
            <a:r>
              <a:rPr lang="zh-CN" altLang="zh-CN" b="1" dirty="0" smtClean="0">
                <a:solidFill>
                  <a:srgbClr val="C00000"/>
                </a:solidFill>
                <a:effectLst>
                  <a:outerShdw blurRad="38100" dist="38100" dir="2700000" algn="tl">
                    <a:srgbClr val="000000">
                      <a:alpha val="43137"/>
                    </a:srgbClr>
                  </a:outerShdw>
                </a:effectLst>
              </a:rPr>
              <a:t>企业家</a:t>
            </a:r>
            <a:r>
              <a:rPr lang="zh-CN" altLang="en-US" b="1" dirty="0" smtClean="0">
                <a:solidFill>
                  <a:srgbClr val="C00000"/>
                </a:solidFill>
                <a:effectLst>
                  <a:outerShdw blurRad="38100" dist="38100" dir="2700000" algn="tl">
                    <a:srgbClr val="000000">
                      <a:alpha val="43137"/>
                    </a:srgbClr>
                  </a:outerShdw>
                </a:effectLst>
              </a:rPr>
              <a:t>应具备：</a:t>
            </a:r>
            <a:endParaRPr lang="en-US" altLang="zh-CN" b="1" dirty="0" smtClean="0">
              <a:solidFill>
                <a:srgbClr val="C00000"/>
              </a:solidFill>
              <a:effectLst>
                <a:outerShdw blurRad="38100" dist="38100" dir="2700000" algn="tl">
                  <a:srgbClr val="000000">
                    <a:alpha val="43137"/>
                  </a:srgbClr>
                </a:outerShdw>
              </a:effectLst>
            </a:endParaRPr>
          </a:p>
          <a:p>
            <a:pPr marL="0" indent="0">
              <a:lnSpc>
                <a:spcPts val="4600"/>
              </a:lnSpc>
              <a:buFont typeface="Wingdings" pitchFamily="2" charset="2"/>
              <a:buNone/>
              <a:defRPr/>
            </a:pPr>
            <a:r>
              <a:rPr lang="en-US" altLang="zh-CN" b="1" dirty="0" smtClean="0">
                <a:effectLst>
                  <a:outerShdw blurRad="38100" dist="38100" dir="2700000" algn="tl">
                    <a:srgbClr val="000000">
                      <a:alpha val="43137"/>
                    </a:srgbClr>
                  </a:outerShdw>
                </a:effectLst>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团队影响力</a:t>
            </a:r>
            <a:r>
              <a:rPr lang="zh-CN" altLang="en-US" b="1" dirty="0" smtClean="0">
                <a:effectLst>
                  <a:outerShdw blurRad="38100" dist="38100" dir="2700000" algn="tl">
                    <a:srgbClr val="000000">
                      <a:alpha val="43137"/>
                    </a:srgbClr>
                  </a:outerShdw>
                </a:effectLst>
                <a:latin typeface="楷体" pitchFamily="49" charset="-122"/>
                <a:ea typeface="楷体" pitchFamily="49" charset="-122"/>
              </a:rPr>
              <a:t>；</a:t>
            </a:r>
            <a:r>
              <a:rPr lang="en-US" altLang="zh-CN" b="1" dirty="0" smtClean="0">
                <a:effectLst>
                  <a:outerShdw blurRad="38100" dist="38100" dir="2700000" algn="tl">
                    <a:srgbClr val="000000">
                      <a:alpha val="43137"/>
                    </a:srgbClr>
                  </a:outerShdw>
                </a:effectLst>
                <a:latin typeface="楷体" pitchFamily="49" charset="-122"/>
                <a:ea typeface="楷体" pitchFamily="49" charset="-122"/>
              </a:rPr>
              <a:t> </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战略领导力</a:t>
            </a:r>
            <a:r>
              <a:rPr lang="zh-CN" altLang="en-US" b="1" dirty="0" smtClean="0">
                <a:effectLst>
                  <a:outerShdw blurRad="38100" dist="38100" dir="2700000" algn="tl">
                    <a:srgbClr val="000000">
                      <a:alpha val="43137"/>
                    </a:srgbClr>
                  </a:outerShdw>
                </a:effectLst>
                <a:latin typeface="楷体" pitchFamily="49" charset="-122"/>
                <a:ea typeface="楷体" pitchFamily="49" charset="-122"/>
              </a:rPr>
              <a:t>；</a:t>
            </a:r>
            <a:r>
              <a:rPr lang="zh-CN" altLang="zh-CN" b="1" dirty="0" smtClean="0">
                <a:effectLst>
                  <a:outerShdw blurRad="38100" dist="38100" dir="2700000" algn="tl">
                    <a:srgbClr val="000000">
                      <a:alpha val="43137"/>
                    </a:srgbClr>
                  </a:outerShdw>
                </a:effectLst>
                <a:latin typeface="楷体" pitchFamily="49" charset="-122"/>
                <a:ea typeface="楷体" pitchFamily="49" charset="-122"/>
              </a:rPr>
              <a:t>精神感召力</a:t>
            </a:r>
            <a:endParaRPr lang="en-US" altLang="zh-CN" b="1" dirty="0" smtClean="0">
              <a:effectLst>
                <a:outerShdw blurRad="38100" dist="38100" dir="2700000" algn="tl">
                  <a:srgbClr val="000000">
                    <a:alpha val="43137"/>
                  </a:srgbClr>
                </a:outerShdw>
              </a:effectLst>
              <a:latin typeface="楷体" pitchFamily="49" charset="-122"/>
              <a:ea typeface="楷体" pitchFamily="49" charset="-122"/>
            </a:endParaRPr>
          </a:p>
          <a:p>
            <a:pPr>
              <a:lnSpc>
                <a:spcPts val="4600"/>
              </a:lnSpc>
              <a:defRPr/>
            </a:pPr>
            <a:endParaRPr lang="zh-CN" altLang="zh-CN" b="1" dirty="0" smtClean="0">
              <a:effectLst>
                <a:outerShdw blurRad="38100" dist="38100" dir="2700000" algn="tl">
                  <a:srgbClr val="000000">
                    <a:alpha val="43137"/>
                  </a:srgbClr>
                </a:outerShdw>
              </a:effectLst>
            </a:endParaRPr>
          </a:p>
        </p:txBody>
      </p:sp>
      <p:sp>
        <p:nvSpPr>
          <p:cNvPr id="24580"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a:lstStyle/>
          <a:p>
            <a:pPr>
              <a:defRPr/>
            </a:pPr>
            <a:r>
              <a:rPr lang="zh-CN" altLang="zh-CN" dirty="0" smtClean="0">
                <a:effectLst>
                  <a:outerShdw blurRad="38100" dist="38100" dir="2700000" algn="tl">
                    <a:srgbClr val="000000">
                      <a:alpha val="43137"/>
                    </a:srgbClr>
                  </a:outerShdw>
                </a:effectLst>
              </a:rPr>
              <a:t>创新能力构成要素</a:t>
            </a:r>
            <a:r>
              <a:rPr lang="en-US" altLang="zh-CN" dirty="0" smtClean="0">
                <a:effectLst>
                  <a:outerShdw blurRad="38100" dist="38100" dir="2700000" algn="tl">
                    <a:srgbClr val="000000">
                      <a:alpha val="43137"/>
                    </a:srgbClr>
                  </a:outerShdw>
                </a:effectLst>
              </a:rPr>
              <a:t>——</a:t>
            </a:r>
            <a:r>
              <a:rPr lang="zh-CN" altLang="en-US" dirty="0" smtClean="0">
                <a:effectLst>
                  <a:outerShdw blurRad="38100" dist="38100" dir="2700000" algn="tl">
                    <a:srgbClr val="000000">
                      <a:alpha val="43137"/>
                    </a:srgbClr>
                  </a:outerShdw>
                </a:effectLst>
              </a:rPr>
              <a:t>创新机制</a:t>
            </a:r>
            <a:endParaRPr lang="zh-CN" altLang="en-US" dirty="0"/>
          </a:p>
        </p:txBody>
      </p:sp>
      <p:sp>
        <p:nvSpPr>
          <p:cNvPr id="3" name="内容占位符 2"/>
          <p:cNvSpPr>
            <a:spLocks noGrp="1"/>
          </p:cNvSpPr>
          <p:nvPr>
            <p:ph idx="4294967295"/>
          </p:nvPr>
        </p:nvSpPr>
        <p:spPr>
          <a:xfrm>
            <a:off x="457200" y="1600200"/>
            <a:ext cx="8229600" cy="4525963"/>
          </a:xfrm>
          <a:prstGeom prst="rect">
            <a:avLst/>
          </a:prstGeom>
        </p:spPr>
        <p:txBody>
          <a:bodyPr/>
          <a:lstStyle/>
          <a:p>
            <a:pPr>
              <a:defRPr/>
            </a:pPr>
            <a:r>
              <a:rPr lang="zh-CN" altLang="en-US" b="1" dirty="0" smtClean="0">
                <a:effectLst>
                  <a:outerShdw blurRad="38100" dist="38100" dir="2700000" algn="tl">
                    <a:srgbClr val="000000">
                      <a:alpha val="43137"/>
                    </a:srgbClr>
                  </a:outerShdw>
                </a:effectLst>
              </a:rPr>
              <a:t>创新活动是一个创新者和创新资源有效运行的有机过程，维系这个过程顺畅、高效运行的各项规则、规范、程序和制度等，即是机制。技术创新机制是一个复杂的综合系统。</a:t>
            </a:r>
            <a:endParaRPr lang="en-US" altLang="zh-CN" b="1" dirty="0" smtClean="0">
              <a:effectLst>
                <a:outerShdw blurRad="38100" dist="38100" dir="2700000" algn="tl">
                  <a:srgbClr val="000000">
                    <a:alpha val="43137"/>
                  </a:srgbClr>
                </a:outerShdw>
              </a:effectLst>
            </a:endParaRPr>
          </a:p>
          <a:p>
            <a:pPr>
              <a:defRPr/>
            </a:pPr>
            <a:r>
              <a:rPr lang="zh-CN" altLang="en-US" b="1" dirty="0" smtClean="0">
                <a:effectLst>
                  <a:outerShdw blurRad="38100" dist="38100" dir="2700000" algn="tl">
                    <a:srgbClr val="000000">
                      <a:alpha val="43137"/>
                    </a:srgbClr>
                  </a:outerShdw>
                </a:effectLst>
              </a:rPr>
              <a:t>这个系统由</a:t>
            </a:r>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运行协作机制</a:t>
            </a:r>
            <a:r>
              <a:rPr lang="zh-CN" altLang="en-US" b="1" dirty="0" smtClean="0">
                <a:effectLst>
                  <a:outerShdw blurRad="38100" dist="38100" dir="2700000" algn="tl">
                    <a:srgbClr val="000000">
                      <a:alpha val="43137"/>
                    </a:srgbClr>
                  </a:outerShdw>
                </a:effectLst>
              </a:rPr>
              <a:t>；</a:t>
            </a:r>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评价与激励机制</a:t>
            </a:r>
            <a:r>
              <a:rPr lang="zh-CN" altLang="en-US" b="1" dirty="0" smtClean="0">
                <a:effectLst>
                  <a:outerShdw blurRad="38100" dist="38100" dir="2700000" algn="tl">
                    <a:srgbClr val="000000">
                      <a:alpha val="43137"/>
                    </a:srgbClr>
                  </a:outerShdw>
                </a:effectLst>
              </a:rPr>
              <a:t>；</a:t>
            </a:r>
            <a:r>
              <a:rPr lang="zh-CN" altLang="en-US"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保障机制</a:t>
            </a:r>
            <a:r>
              <a:rPr lang="zh-CN" altLang="en-US" b="1" dirty="0" smtClean="0">
                <a:effectLst>
                  <a:outerShdw blurRad="38100" dist="38100" dir="2700000" algn="tl">
                    <a:srgbClr val="000000">
                      <a:alpha val="43137"/>
                    </a:srgbClr>
                  </a:outerShdw>
                </a:effectLst>
              </a:rPr>
              <a:t>三大方面的基本机制以及众多二级机制相互影响、相互制约而构成。</a:t>
            </a:r>
            <a:endParaRPr lang="en-US" altLang="zh-CN" b="1" dirty="0" smtClean="0">
              <a:effectLst>
                <a:outerShdw blurRad="38100" dist="38100" dir="2700000" algn="tl">
                  <a:srgbClr val="000000">
                    <a:alpha val="43137"/>
                  </a:srgbClr>
                </a:outerShdw>
              </a:effectLst>
            </a:endParaRPr>
          </a:p>
        </p:txBody>
      </p:sp>
      <p:sp>
        <p:nvSpPr>
          <p:cNvPr id="25603"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1C3C4B40-4AA8-4918-B6BD-C13E444D16E9}" type="slidenum">
              <a:rPr lang="zh-CN" altLang="zh-CN" sz="1200"/>
              <a:pPr algn="r"/>
              <a:t>19</a:t>
            </a:fld>
            <a:endParaRPr lang="zh-CN" altLang="zh-CN" sz="1200"/>
          </a:p>
        </p:txBody>
      </p:sp>
      <p:sp>
        <p:nvSpPr>
          <p:cNvPr id="25604"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mtClean="0"/>
              <a:t>制造业的发展方向</a:t>
            </a:r>
          </a:p>
        </p:txBody>
      </p:sp>
      <p:sp>
        <p:nvSpPr>
          <p:cNvPr id="3" name="内容占位符 2"/>
          <p:cNvSpPr>
            <a:spLocks noGrp="1"/>
          </p:cNvSpPr>
          <p:nvPr>
            <p:ph idx="1"/>
          </p:nvPr>
        </p:nvSpPr>
        <p:spPr>
          <a:xfrm>
            <a:off x="457200" y="1600200"/>
            <a:ext cx="8229600" cy="3400425"/>
          </a:xfrm>
        </p:spPr>
        <p:txBody>
          <a:bodyPr vert="horz" wrap="square" lIns="91440" tIns="45720" rIns="91440" bIns="45720" numCol="1" anchor="t" anchorCtr="0" compatLnSpc="1">
            <a:prstTxWarp prst="textNoShape">
              <a:avLst/>
            </a:prstTxWarp>
          </a:bodyPr>
          <a:lstStyle/>
          <a:p>
            <a:pPr>
              <a:defRPr/>
            </a:pPr>
            <a:r>
              <a:rPr lang="zh-CN" altLang="en-US" b="1" smtClean="0"/>
              <a:t>美国</a:t>
            </a:r>
            <a:r>
              <a:rPr lang="en-US" altLang="zh-CN" b="1" smtClean="0"/>
              <a:t>——</a:t>
            </a:r>
            <a:r>
              <a:rPr lang="zh-CN" altLang="en-US" b="1" smtClean="0"/>
              <a:t>大力发展先进制造业，实施先进制造伙伴计划，核心是“人工智能</a:t>
            </a:r>
            <a:r>
              <a:rPr lang="en-US" altLang="zh-CN" b="1" smtClean="0"/>
              <a:t>+</a:t>
            </a:r>
            <a:r>
              <a:rPr lang="zh-CN" altLang="en-US" b="1" smtClean="0"/>
              <a:t>机器人</a:t>
            </a:r>
            <a:r>
              <a:rPr lang="en-US" altLang="zh-CN" b="1" smtClean="0"/>
              <a:t>+</a:t>
            </a:r>
            <a:r>
              <a:rPr lang="zh-CN" altLang="en-US" b="1" smtClean="0"/>
              <a:t>数字化制造。</a:t>
            </a:r>
            <a:endParaRPr lang="en-US" altLang="zh-CN" b="1" smtClean="0"/>
          </a:p>
          <a:p>
            <a:pPr>
              <a:defRPr/>
            </a:pPr>
            <a:r>
              <a:rPr lang="zh-CN" altLang="en-US" b="1" smtClean="0"/>
              <a:t>德国</a:t>
            </a:r>
            <a:r>
              <a:rPr lang="en-US" altLang="zh-CN" b="1" smtClean="0"/>
              <a:t>——</a:t>
            </a:r>
            <a:r>
              <a:rPr lang="zh-CN" altLang="en-US" b="1" smtClean="0"/>
              <a:t>工业</a:t>
            </a:r>
            <a:r>
              <a:rPr lang="en-US" altLang="zh-CN" b="1" smtClean="0"/>
              <a:t>4.0</a:t>
            </a:r>
            <a:r>
              <a:rPr lang="zh-CN" altLang="en-US" b="1" smtClean="0"/>
              <a:t>，保持和赢得德国制造业优势，核心是智能（网络、信息）物理系统</a:t>
            </a:r>
            <a:r>
              <a:rPr lang="en-US" altLang="zh-CN" b="1" smtClean="0"/>
              <a:t>CPS</a:t>
            </a:r>
            <a:r>
              <a:rPr lang="zh-CN" altLang="en-US" b="1" smtClean="0"/>
              <a:t>（</a:t>
            </a:r>
            <a:r>
              <a:rPr lang="en-US" altLang="zh-CN" b="1" smtClean="0"/>
              <a:t>Cyber- Physical Systems</a:t>
            </a:r>
            <a:r>
              <a:rPr lang="zh-CN" altLang="en-US" b="1" smtClean="0"/>
              <a:t>）。</a:t>
            </a:r>
          </a:p>
        </p:txBody>
      </p:sp>
      <p:sp>
        <p:nvSpPr>
          <p:cNvPr id="8195" name="灯片编号占位符 3"/>
          <p:cNvSpPr>
            <a:spLocks noGrp="1"/>
          </p:cNvSpPr>
          <p:nvPr>
            <p:ph type="sldNum" sz="quarter" idx="10"/>
          </p:nvPr>
        </p:nvSpPr>
        <p:spPr>
          <a:noFill/>
        </p:spPr>
        <p:txBody>
          <a:bodyPr/>
          <a:lstStyle/>
          <a:p>
            <a:fld id="{F878B1C6-08C5-4AD2-BB9E-203324A9431E}" type="slidenum">
              <a:rPr lang="zh-CN" altLang="zh-CN" smtClean="0">
                <a:latin typeface="Arial" charset="0"/>
                <a:ea typeface="宋体" charset="-122"/>
              </a:rPr>
              <a:pPr/>
              <a:t>2</a:t>
            </a:fld>
            <a:endParaRPr lang="zh-CN" altLang="zh-CN" smtClean="0">
              <a:latin typeface="Arial" charset="0"/>
              <a:ea typeface="宋体" charset="-122"/>
            </a:endParaRPr>
          </a:p>
        </p:txBody>
      </p:sp>
      <p:sp>
        <p:nvSpPr>
          <p:cNvPr id="8196"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a:p>
            <a:endParaRPr lang="zh-CN" altLang="zh-CN" smtClean="0">
              <a:latin typeface="Arial" charset="0"/>
              <a:ea typeface="宋体" charset="-122"/>
            </a:endParaRPr>
          </a:p>
          <a:p>
            <a:endParaRPr lang="zh-CN" altLang="zh-CN" smtClean="0">
              <a:latin typeface="Arial" charset="0"/>
              <a:ea typeface="宋体" charset="-122"/>
            </a:endParaRPr>
          </a:p>
        </p:txBody>
      </p:sp>
      <p:sp>
        <p:nvSpPr>
          <p:cNvPr id="6" name="横卷形 5"/>
          <p:cNvSpPr>
            <a:spLocks noChangeArrowheads="1"/>
          </p:cNvSpPr>
          <p:nvPr/>
        </p:nvSpPr>
        <p:spPr bwMode="gray">
          <a:xfrm>
            <a:off x="928688" y="5143500"/>
            <a:ext cx="7358062" cy="785813"/>
          </a:xfrm>
          <a:prstGeom prst="horizontalScroll">
            <a:avLst>
              <a:gd name="adj" fmla="val 12500"/>
            </a:avLst>
          </a:prstGeom>
          <a:solidFill>
            <a:srgbClr val="99FFCC"/>
          </a:solidFill>
          <a:ln w="19050">
            <a:solidFill>
              <a:srgbClr val="000099"/>
            </a:solidFill>
            <a:miter lim="800000"/>
            <a:headEnd/>
            <a:tailEnd/>
          </a:ln>
        </p:spPr>
        <p:txBody>
          <a:bodyPr wrap="none" anchor="ctr">
            <a:flatTx/>
          </a:bodyPr>
          <a:lstStyle/>
          <a:p>
            <a:pPr algn="ctr">
              <a:defRPr/>
            </a:pPr>
            <a:r>
              <a:rPr lang="zh-CN" altLang="en-US" sz="3600" b="1" dirty="0">
                <a:solidFill>
                  <a:srgbClr val="000099"/>
                </a:solidFill>
                <a:effectLst>
                  <a:outerShdw blurRad="38100" dist="38100" dir="2700000" algn="tl">
                    <a:srgbClr val="000000">
                      <a:alpha val="43137"/>
                    </a:srgbClr>
                  </a:outerShdw>
                </a:effectLst>
                <a:latin typeface="华文彩云" pitchFamily="2" charset="-122"/>
                <a:ea typeface="华文彩云" pitchFamily="2" charset="-122"/>
              </a:rPr>
              <a:t>绿色</a:t>
            </a:r>
            <a:r>
              <a:rPr lang="zh-CN" altLang="en-US" sz="3600" b="1" dirty="0">
                <a:effectLst>
                  <a:outerShdw blurRad="38100" dist="38100" dir="2700000" algn="tl">
                    <a:srgbClr val="000000">
                      <a:alpha val="43137"/>
                    </a:srgbClr>
                  </a:outerShdw>
                </a:effectLst>
                <a:latin typeface="华文彩云" pitchFamily="2" charset="-122"/>
                <a:ea typeface="华文彩云" pitchFamily="2" charset="-122"/>
              </a:rPr>
              <a:t>  </a:t>
            </a:r>
            <a:r>
              <a:rPr lang="zh-CN" altLang="en-US" sz="3600" b="1" dirty="0">
                <a:solidFill>
                  <a:srgbClr val="990033"/>
                </a:solidFill>
                <a:effectLst>
                  <a:outerShdw blurRad="38100" dist="38100" dir="2700000" algn="tl">
                    <a:srgbClr val="000000">
                      <a:alpha val="43137"/>
                    </a:srgbClr>
                  </a:outerShdw>
                </a:effectLst>
                <a:latin typeface="华文彩云" pitchFamily="2" charset="-122"/>
                <a:ea typeface="华文彩云" pitchFamily="2" charset="-122"/>
              </a:rPr>
              <a:t>智能</a:t>
            </a:r>
            <a:r>
              <a:rPr lang="zh-CN" altLang="en-US" sz="3600" b="1" dirty="0">
                <a:effectLst>
                  <a:outerShdw blurRad="38100" dist="38100" dir="2700000" algn="tl">
                    <a:srgbClr val="000000">
                      <a:alpha val="43137"/>
                    </a:srgbClr>
                  </a:outerShdw>
                </a:effectLst>
                <a:latin typeface="华文彩云" pitchFamily="2" charset="-122"/>
                <a:ea typeface="华文彩云" pitchFamily="2" charset="-122"/>
              </a:rPr>
              <a:t>  </a:t>
            </a:r>
            <a:r>
              <a:rPr lang="zh-CN" altLang="en-US" sz="3600" b="1" dirty="0">
                <a:solidFill>
                  <a:srgbClr val="333399"/>
                </a:solidFill>
                <a:effectLst>
                  <a:outerShdw blurRad="38100" dist="38100" dir="2700000" algn="tl">
                    <a:srgbClr val="000000">
                      <a:alpha val="43137"/>
                    </a:srgbClr>
                  </a:outerShdw>
                </a:effectLst>
                <a:latin typeface="华文彩云" pitchFamily="2" charset="-122"/>
                <a:ea typeface="华文彩云" pitchFamily="2" charset="-122"/>
              </a:rPr>
              <a:t>融合</a:t>
            </a:r>
            <a:r>
              <a:rPr lang="zh-CN" altLang="en-US" sz="3600" b="1" dirty="0">
                <a:effectLst>
                  <a:outerShdw blurRad="38100" dist="38100" dir="2700000" algn="tl">
                    <a:srgbClr val="000000">
                      <a:alpha val="43137"/>
                    </a:srgbClr>
                  </a:outerShdw>
                </a:effectLst>
                <a:latin typeface="华文彩云" pitchFamily="2" charset="-122"/>
                <a:ea typeface="华文彩云" pitchFamily="2" charset="-122"/>
              </a:rPr>
              <a:t>  </a:t>
            </a:r>
            <a:r>
              <a:rPr lang="zh-CN" altLang="en-US" sz="3600" b="1" dirty="0">
                <a:solidFill>
                  <a:srgbClr val="336600"/>
                </a:solidFill>
                <a:effectLst>
                  <a:outerShdw blurRad="38100" dist="38100" dir="2700000" algn="tl">
                    <a:srgbClr val="000000">
                      <a:alpha val="43137"/>
                    </a:srgbClr>
                  </a:outerShdw>
                </a:effectLst>
                <a:latin typeface="华文彩云" pitchFamily="2" charset="-122"/>
                <a:ea typeface="华文彩云" pitchFamily="2" charset="-122"/>
              </a:rPr>
              <a:t>服务 </a:t>
            </a:r>
            <a:r>
              <a:rPr lang="zh-CN" altLang="en-US" sz="3600" b="1" dirty="0">
                <a:effectLst>
                  <a:outerShdw blurRad="38100" dist="38100" dir="2700000" algn="tl">
                    <a:srgbClr val="000000">
                      <a:alpha val="43137"/>
                    </a:srgbClr>
                  </a:outerShdw>
                </a:effectLst>
                <a:latin typeface="华文彩云" pitchFamily="2" charset="-122"/>
                <a:ea typeface="华文彩云" pitchFamily="2" charset="-122"/>
              </a:rPr>
              <a:t> </a:t>
            </a:r>
            <a:r>
              <a:rPr lang="zh-CN" altLang="en-US" sz="3600" b="1" dirty="0">
                <a:solidFill>
                  <a:srgbClr val="663300"/>
                </a:solidFill>
                <a:effectLst>
                  <a:outerShdw blurRad="38100" dist="38100" dir="2700000" algn="tl">
                    <a:srgbClr val="000000">
                      <a:alpha val="43137"/>
                    </a:srgbClr>
                  </a:outerShdw>
                </a:effectLst>
                <a:latin typeface="华文彩云" pitchFamily="2" charset="-122"/>
                <a:ea typeface="华文彩云" pitchFamily="2" charset="-122"/>
              </a:rPr>
              <a:t>超常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1000"/>
                                        <p:tgtEl>
                                          <p:spTgt spid="3">
                                            <p:txEl>
                                              <p:pRg st="1" end="1"/>
                                            </p:txEl>
                                          </p:spTgt>
                                        </p:tgtEl>
                                      </p:cBhvr>
                                    </p:animEffect>
                                  </p:childTnLst>
                                </p:cTn>
                              </p:par>
                            </p:childTnLst>
                          </p:cTn>
                        </p:par>
                        <p:par>
                          <p:cTn id="12" fill="hold">
                            <p:stCondLst>
                              <p:cond delay="2000"/>
                            </p:stCondLst>
                            <p:childTnLst>
                              <p:par>
                                <p:cTn id="13" presetID="3" presetClass="entr" presetSubtype="5"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vertical)">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400DA3A5-FA4C-4ABC-A089-0DD90F9A53B9}" type="slidenum">
              <a:rPr lang="en-US" altLang="zh-CN" sz="1200"/>
              <a:pPr algn="r"/>
              <a:t>20</a:t>
            </a:fld>
            <a:endParaRPr lang="en-US" altLang="zh-CN" sz="1200"/>
          </a:p>
        </p:txBody>
      </p:sp>
      <p:sp>
        <p:nvSpPr>
          <p:cNvPr id="26626" name="页脚占位符 4"/>
          <p:cNvSpPr txBox="1">
            <a:spLocks noGrp="1"/>
          </p:cNvSpPr>
          <p:nvPr/>
        </p:nvSpPr>
        <p:spPr bwMode="auto">
          <a:xfrm>
            <a:off x="-30163" y="6305550"/>
            <a:ext cx="5106988" cy="476250"/>
          </a:xfrm>
          <a:prstGeom prst="rect">
            <a:avLst/>
          </a:prstGeom>
          <a:noFill/>
          <a:ln w="9525">
            <a:noFill/>
            <a:miter lim="800000"/>
            <a:headEnd/>
            <a:tailEnd/>
          </a:ln>
        </p:spPr>
        <p:txBody>
          <a:bodyPr/>
          <a:lstStyle/>
          <a:p>
            <a:pPr algn="ctr"/>
            <a:r>
              <a:rPr lang="en-US" altLang="zh-CN" sz="1200"/>
              <a:t>Zhu Sendi, China Machinery Industry Federation</a:t>
            </a:r>
          </a:p>
        </p:txBody>
      </p:sp>
      <p:sp>
        <p:nvSpPr>
          <p:cNvPr id="1476610" name="Rectangle 2"/>
          <p:cNvSpPr>
            <a:spLocks noGrp="1" noChangeArrowheads="1"/>
          </p:cNvSpPr>
          <p:nvPr>
            <p:ph type="title" idx="4294967295"/>
          </p:nvPr>
        </p:nvSpPr>
        <p:spPr/>
        <p:txBody>
          <a:bodyPr/>
          <a:lstStyle/>
          <a:p>
            <a:pPr eaLnBrk="1" hangingPunct="1">
              <a:defRPr/>
            </a:pPr>
            <a:r>
              <a:rPr lang="zh-CN" altLang="en-US" smtClean="0"/>
              <a:t>先进制造业创新能力提升的途径</a:t>
            </a:r>
          </a:p>
        </p:txBody>
      </p:sp>
      <p:sp>
        <p:nvSpPr>
          <p:cNvPr id="1476613" name="AutoShape 5"/>
          <p:cNvSpPr>
            <a:spLocks noChangeArrowheads="1"/>
          </p:cNvSpPr>
          <p:nvPr/>
        </p:nvSpPr>
        <p:spPr bwMode="auto">
          <a:xfrm>
            <a:off x="684213" y="2349500"/>
            <a:ext cx="1727200" cy="2736850"/>
          </a:xfrm>
          <a:prstGeom prst="chevron">
            <a:avLst>
              <a:gd name="adj" fmla="val 25000"/>
            </a:avLst>
          </a:prstGeom>
          <a:gradFill rotWithShape="1">
            <a:gsLst>
              <a:gs pos="0">
                <a:srgbClr val="CCFF33"/>
              </a:gs>
              <a:gs pos="100000">
                <a:srgbClr val="FFFF66"/>
              </a:gs>
            </a:gsLst>
            <a:lin ang="0" scaled="1"/>
          </a:gradFill>
          <a:ln w="19050">
            <a:solidFill>
              <a:srgbClr val="800000"/>
            </a:solidFill>
            <a:miter lim="800000"/>
            <a:headEnd/>
            <a:tailEnd/>
          </a:ln>
        </p:spPr>
        <p:txBody>
          <a:bodyPr vert="eaVert" wrap="none" anchor="ctr"/>
          <a:lstStyle/>
          <a:p>
            <a:pPr algn="ctr"/>
            <a:r>
              <a:rPr lang="zh-CN" altLang="en-US" sz="2800" b="1"/>
              <a:t>加大投入强度</a:t>
            </a:r>
          </a:p>
        </p:txBody>
      </p:sp>
      <p:sp>
        <p:nvSpPr>
          <p:cNvPr id="1476614" name="AutoShape 6"/>
          <p:cNvSpPr>
            <a:spLocks noChangeArrowheads="1"/>
          </p:cNvSpPr>
          <p:nvPr/>
        </p:nvSpPr>
        <p:spPr bwMode="auto">
          <a:xfrm>
            <a:off x="2195513" y="2349500"/>
            <a:ext cx="1727200" cy="2736850"/>
          </a:xfrm>
          <a:prstGeom prst="chevron">
            <a:avLst>
              <a:gd name="adj" fmla="val 25000"/>
            </a:avLst>
          </a:prstGeom>
          <a:gradFill rotWithShape="1">
            <a:gsLst>
              <a:gs pos="0">
                <a:srgbClr val="FFFF66"/>
              </a:gs>
              <a:gs pos="100000">
                <a:srgbClr val="FFCC66"/>
              </a:gs>
            </a:gsLst>
            <a:lin ang="0" scaled="1"/>
          </a:gradFill>
          <a:ln w="19050">
            <a:solidFill>
              <a:srgbClr val="800000"/>
            </a:solidFill>
            <a:miter lim="800000"/>
            <a:headEnd/>
            <a:tailEnd/>
          </a:ln>
        </p:spPr>
        <p:txBody>
          <a:bodyPr vert="eaVert" wrap="none" anchor="ctr"/>
          <a:lstStyle/>
          <a:p>
            <a:pPr algn="ctr"/>
            <a:r>
              <a:rPr lang="zh-CN" altLang="en-US" sz="2800" b="1"/>
              <a:t>培育创新团队</a:t>
            </a:r>
          </a:p>
        </p:txBody>
      </p:sp>
      <p:sp>
        <p:nvSpPr>
          <p:cNvPr id="1476615" name="AutoShape 7"/>
          <p:cNvSpPr>
            <a:spLocks noChangeArrowheads="1"/>
          </p:cNvSpPr>
          <p:nvPr/>
        </p:nvSpPr>
        <p:spPr bwMode="auto">
          <a:xfrm>
            <a:off x="3708400" y="2349500"/>
            <a:ext cx="1727200" cy="2736850"/>
          </a:xfrm>
          <a:prstGeom prst="chevron">
            <a:avLst>
              <a:gd name="adj" fmla="val 25000"/>
            </a:avLst>
          </a:prstGeom>
          <a:gradFill rotWithShape="1">
            <a:gsLst>
              <a:gs pos="0">
                <a:srgbClr val="FFCC00"/>
              </a:gs>
              <a:gs pos="100000">
                <a:srgbClr val="FF9999"/>
              </a:gs>
            </a:gsLst>
            <a:lin ang="0" scaled="1"/>
          </a:gradFill>
          <a:ln w="19050">
            <a:solidFill>
              <a:srgbClr val="800000"/>
            </a:solidFill>
            <a:miter lim="800000"/>
            <a:headEnd/>
            <a:tailEnd/>
          </a:ln>
        </p:spPr>
        <p:txBody>
          <a:bodyPr vert="eaVert" wrap="none" anchor="ctr"/>
          <a:lstStyle/>
          <a:p>
            <a:pPr algn="ctr"/>
            <a:r>
              <a:rPr lang="zh-CN" altLang="en-US" sz="2800" b="1"/>
              <a:t>笃行创新要义</a:t>
            </a:r>
          </a:p>
        </p:txBody>
      </p:sp>
      <p:sp>
        <p:nvSpPr>
          <p:cNvPr id="1476616" name="AutoShape 8"/>
          <p:cNvSpPr>
            <a:spLocks noChangeArrowheads="1"/>
          </p:cNvSpPr>
          <p:nvPr/>
        </p:nvSpPr>
        <p:spPr bwMode="auto">
          <a:xfrm>
            <a:off x="5221288" y="2349500"/>
            <a:ext cx="1727200" cy="2736850"/>
          </a:xfrm>
          <a:prstGeom prst="chevron">
            <a:avLst>
              <a:gd name="adj" fmla="val 25000"/>
            </a:avLst>
          </a:prstGeom>
          <a:gradFill rotWithShape="1">
            <a:gsLst>
              <a:gs pos="0">
                <a:srgbClr val="FFCC66"/>
              </a:gs>
              <a:gs pos="100000">
                <a:srgbClr val="FF5050"/>
              </a:gs>
            </a:gsLst>
            <a:lin ang="0" scaled="1"/>
          </a:gradFill>
          <a:ln w="19050">
            <a:solidFill>
              <a:srgbClr val="800000"/>
            </a:solidFill>
            <a:miter lim="800000"/>
            <a:headEnd/>
            <a:tailEnd/>
          </a:ln>
        </p:spPr>
        <p:txBody>
          <a:bodyPr vert="eaVert" wrap="none" anchor="ctr"/>
          <a:lstStyle/>
          <a:p>
            <a:pPr algn="ctr"/>
            <a:r>
              <a:rPr lang="zh-CN" altLang="en-US" sz="2800" b="1"/>
              <a:t>拓展创新方式</a:t>
            </a:r>
          </a:p>
        </p:txBody>
      </p:sp>
      <p:sp>
        <p:nvSpPr>
          <p:cNvPr id="1476617" name="AutoShape 9"/>
          <p:cNvSpPr>
            <a:spLocks noChangeArrowheads="1"/>
          </p:cNvSpPr>
          <p:nvPr/>
        </p:nvSpPr>
        <p:spPr bwMode="auto">
          <a:xfrm>
            <a:off x="6732588" y="2349500"/>
            <a:ext cx="1727200" cy="2736850"/>
          </a:xfrm>
          <a:prstGeom prst="chevron">
            <a:avLst>
              <a:gd name="adj" fmla="val 25000"/>
            </a:avLst>
          </a:prstGeom>
          <a:gradFill rotWithShape="1">
            <a:gsLst>
              <a:gs pos="0">
                <a:srgbClr val="FF5050"/>
              </a:gs>
              <a:gs pos="100000">
                <a:srgbClr val="CC0066"/>
              </a:gs>
            </a:gsLst>
            <a:lin ang="0" scaled="1"/>
          </a:gradFill>
          <a:ln w="19050">
            <a:solidFill>
              <a:srgbClr val="800000"/>
            </a:solidFill>
            <a:miter lim="800000"/>
            <a:headEnd/>
            <a:tailEnd/>
          </a:ln>
        </p:spPr>
        <p:txBody>
          <a:bodyPr vert="eaVert" wrap="none" anchor="ctr"/>
          <a:lstStyle/>
          <a:p>
            <a:pPr algn="ctr"/>
            <a:r>
              <a:rPr lang="zh-CN" altLang="en-US" sz="2800" b="1">
                <a:solidFill>
                  <a:srgbClr val="FFFF66"/>
                </a:solidFill>
              </a:rPr>
              <a:t>明确提升方向</a:t>
            </a:r>
          </a:p>
        </p:txBody>
      </p:sp>
      <p:sp>
        <p:nvSpPr>
          <p:cNvPr id="41995" name="Text Box 11"/>
          <p:cNvSpPr txBox="1">
            <a:spLocks noChangeArrowheads="1"/>
          </p:cNvSpPr>
          <p:nvPr/>
        </p:nvSpPr>
        <p:spPr bwMode="auto">
          <a:xfrm>
            <a:off x="6738938" y="1597025"/>
            <a:ext cx="1511300" cy="752475"/>
          </a:xfrm>
          <a:prstGeom prst="rect">
            <a:avLst/>
          </a:prstGeom>
          <a:noFill/>
          <a:ln w="9525">
            <a:noFill/>
            <a:miter lim="800000"/>
            <a:headEnd/>
            <a:tailEnd/>
          </a:ln>
          <a:effectLst/>
        </p:spPr>
        <p:txBody>
          <a:bodyPr>
            <a:spAutoFit/>
          </a:bodyPr>
          <a:lstStyle/>
          <a:p>
            <a:pPr eaLnBrk="0" hangingPunct="0">
              <a:lnSpc>
                <a:spcPts val="2600"/>
              </a:lnSpc>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敏捷灵活厚积薄发</a:t>
            </a:r>
            <a:endParaRPr lang="zh-CN" altLang="en-US" sz="2400"/>
          </a:p>
        </p:txBody>
      </p:sp>
      <p:sp>
        <p:nvSpPr>
          <p:cNvPr id="41996" name="Text Box 12"/>
          <p:cNvSpPr txBox="1">
            <a:spLocks noChangeArrowheads="1"/>
          </p:cNvSpPr>
          <p:nvPr/>
        </p:nvSpPr>
        <p:spPr bwMode="auto">
          <a:xfrm>
            <a:off x="6732588" y="5086350"/>
            <a:ext cx="1517650" cy="752475"/>
          </a:xfrm>
          <a:prstGeom prst="rect">
            <a:avLst/>
          </a:prstGeom>
          <a:noFill/>
          <a:ln w="9525">
            <a:noFill/>
            <a:miter lim="800000"/>
            <a:headEnd/>
            <a:tailEnd/>
          </a:ln>
          <a:effectLst/>
        </p:spPr>
        <p:txBody>
          <a:bodyPr>
            <a:spAutoFit/>
          </a:bodyPr>
          <a:lstStyle/>
          <a:p>
            <a:pPr eaLnBrk="0" hangingPunct="0">
              <a:lnSpc>
                <a:spcPts val="2600"/>
              </a:lnSpc>
              <a:spcBef>
                <a:spcPct val="20000"/>
              </a:spcBef>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高效低耗纳新永续</a:t>
            </a:r>
            <a:endParaRPr lang="zh-CN" altLang="en-US" sz="2400"/>
          </a:p>
        </p:txBody>
      </p:sp>
      <p:sp>
        <p:nvSpPr>
          <p:cNvPr id="41997" name="Text Box 13"/>
          <p:cNvSpPr txBox="1">
            <a:spLocks noChangeArrowheads="1"/>
          </p:cNvSpPr>
          <p:nvPr/>
        </p:nvSpPr>
        <p:spPr bwMode="auto">
          <a:xfrm>
            <a:off x="5221288" y="1557338"/>
            <a:ext cx="1511300" cy="752475"/>
          </a:xfrm>
          <a:prstGeom prst="rect">
            <a:avLst/>
          </a:prstGeom>
          <a:noFill/>
          <a:ln w="9525">
            <a:noFill/>
            <a:miter lim="800000"/>
            <a:headEnd/>
            <a:tailEnd/>
          </a:ln>
          <a:effectLst/>
        </p:spPr>
        <p:txBody>
          <a:bodyPr>
            <a:spAutoFit/>
          </a:bodyPr>
          <a:lstStyle/>
          <a:p>
            <a:pPr>
              <a:lnSpc>
                <a:spcPts val="2600"/>
              </a:lnSpc>
              <a:spcBef>
                <a:spcPct val="50000"/>
              </a:spcBef>
              <a:defRPr/>
            </a:pPr>
            <a:r>
              <a:rPr lang="zh-CN" altLang="zh-CN" sz="2400" b="1">
                <a:solidFill>
                  <a:srgbClr val="C00000"/>
                </a:solidFill>
                <a:effectLst>
                  <a:outerShdw blurRad="38100" dist="38100" dir="2700000" algn="tl">
                    <a:srgbClr val="C0C0C0"/>
                  </a:outerShdw>
                </a:effectLst>
              </a:rPr>
              <a:t>开源创新协同创新</a:t>
            </a:r>
            <a:endParaRPr lang="zh-CN" altLang="en-US" sz="2400" b="1">
              <a:solidFill>
                <a:srgbClr val="C00000"/>
              </a:solidFill>
              <a:effectLst>
                <a:outerShdw blurRad="38100" dist="38100" dir="2700000" algn="tl">
                  <a:srgbClr val="C0C0C0"/>
                </a:outerShdw>
              </a:effectLst>
            </a:endParaRPr>
          </a:p>
        </p:txBody>
      </p:sp>
      <p:sp>
        <p:nvSpPr>
          <p:cNvPr id="41998" name="Text Box 14"/>
          <p:cNvSpPr txBox="1">
            <a:spLocks noChangeArrowheads="1"/>
          </p:cNvSpPr>
          <p:nvPr/>
        </p:nvSpPr>
        <p:spPr bwMode="auto">
          <a:xfrm>
            <a:off x="5221288" y="5067300"/>
            <a:ext cx="1517650" cy="752475"/>
          </a:xfrm>
          <a:prstGeom prst="rect">
            <a:avLst/>
          </a:prstGeom>
          <a:noFill/>
          <a:ln w="9525">
            <a:noFill/>
            <a:miter lim="800000"/>
            <a:headEnd/>
            <a:tailEnd/>
          </a:ln>
          <a:effectLst/>
        </p:spPr>
        <p:txBody>
          <a:bodyPr>
            <a:spAutoFit/>
          </a:bodyPr>
          <a:lstStyle/>
          <a:p>
            <a:pPr>
              <a:lnSpc>
                <a:spcPts val="2600"/>
              </a:lnSpc>
              <a:spcBef>
                <a:spcPct val="50000"/>
              </a:spcBef>
              <a:defRPr/>
            </a:pPr>
            <a:r>
              <a:rPr lang="zh-CN" altLang="zh-CN" sz="2400" b="1">
                <a:solidFill>
                  <a:srgbClr val="C00000"/>
                </a:solidFill>
                <a:effectLst>
                  <a:outerShdw blurRad="38100" dist="38100" dir="2700000" algn="tl">
                    <a:srgbClr val="C0C0C0"/>
                  </a:outerShdw>
                </a:effectLst>
              </a:rPr>
              <a:t>集成创新流程创新</a:t>
            </a:r>
            <a:endParaRPr lang="zh-CN" altLang="en-US" sz="2400" b="1">
              <a:solidFill>
                <a:srgbClr val="C00000"/>
              </a:solidFill>
              <a:effectLst>
                <a:outerShdw blurRad="38100" dist="38100" dir="2700000" algn="tl">
                  <a:srgbClr val="C0C0C0"/>
                </a:outerShdw>
              </a:effectLst>
            </a:endParaRPr>
          </a:p>
        </p:txBody>
      </p:sp>
      <p:sp>
        <p:nvSpPr>
          <p:cNvPr id="41999" name="Text Box 15"/>
          <p:cNvSpPr txBox="1">
            <a:spLocks noChangeArrowheads="1"/>
          </p:cNvSpPr>
          <p:nvPr/>
        </p:nvSpPr>
        <p:spPr bwMode="auto">
          <a:xfrm>
            <a:off x="3922713" y="1597025"/>
            <a:ext cx="1154112" cy="752475"/>
          </a:xfrm>
          <a:prstGeom prst="rect">
            <a:avLst/>
          </a:prstGeom>
          <a:noFill/>
          <a:ln w="9525">
            <a:noFill/>
            <a:miter lim="800000"/>
            <a:headEnd/>
            <a:tailEnd/>
          </a:ln>
          <a:effectLst/>
        </p:spPr>
        <p:txBody>
          <a:bodyPr>
            <a:spAutoFit/>
          </a:bodyPr>
          <a:lstStyle/>
          <a:p>
            <a:pPr eaLnBrk="0" hangingPunct="0">
              <a:lnSpc>
                <a:spcPts val="2600"/>
              </a:lnSpc>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积累</a:t>
            </a:r>
            <a:endParaRPr lang="zh-CN" altLang="en-US" sz="2400" b="1">
              <a:solidFill>
                <a:srgbClr val="C00000"/>
              </a:solidFill>
              <a:effectLst>
                <a:outerShdw blurRad="38100" dist="38100" dir="2700000" algn="tl">
                  <a:srgbClr val="C0C0C0"/>
                </a:outerShdw>
              </a:effectLst>
            </a:endParaRPr>
          </a:p>
          <a:p>
            <a:pPr eaLnBrk="0" hangingPunct="0">
              <a:lnSpc>
                <a:spcPts val="2600"/>
              </a:lnSpc>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延展</a:t>
            </a:r>
            <a:endParaRPr lang="zh-CN" altLang="en-US" sz="2400"/>
          </a:p>
        </p:txBody>
      </p:sp>
      <p:sp>
        <p:nvSpPr>
          <p:cNvPr id="42000" name="Text Box 16"/>
          <p:cNvSpPr txBox="1">
            <a:spLocks noChangeArrowheads="1"/>
          </p:cNvSpPr>
          <p:nvPr/>
        </p:nvSpPr>
        <p:spPr bwMode="auto">
          <a:xfrm>
            <a:off x="3995738" y="5084763"/>
            <a:ext cx="936625" cy="752475"/>
          </a:xfrm>
          <a:prstGeom prst="rect">
            <a:avLst/>
          </a:prstGeom>
          <a:noFill/>
          <a:ln w="9525">
            <a:noFill/>
            <a:miter lim="800000"/>
            <a:headEnd/>
            <a:tailEnd/>
          </a:ln>
          <a:effectLst/>
        </p:spPr>
        <p:txBody>
          <a:bodyPr>
            <a:spAutoFit/>
          </a:bodyPr>
          <a:lstStyle/>
          <a:p>
            <a:pPr>
              <a:lnSpc>
                <a:spcPts val="2600"/>
              </a:lnSpc>
              <a:defRPr/>
            </a:pPr>
            <a:r>
              <a:rPr lang="zh-CN" altLang="zh-CN" sz="2400" b="1">
                <a:solidFill>
                  <a:srgbClr val="C00000"/>
                </a:solidFill>
                <a:effectLst>
                  <a:outerShdw blurRad="38100" dist="38100" dir="2700000" algn="tl">
                    <a:srgbClr val="C0C0C0"/>
                  </a:outerShdw>
                </a:effectLst>
              </a:rPr>
              <a:t>融合</a:t>
            </a:r>
            <a:endParaRPr lang="zh-CN" altLang="en-US" sz="2400" b="1">
              <a:solidFill>
                <a:srgbClr val="C00000"/>
              </a:solidFill>
              <a:effectLst>
                <a:outerShdw blurRad="38100" dist="38100" dir="2700000" algn="tl">
                  <a:srgbClr val="C0C0C0"/>
                </a:outerShdw>
              </a:effectLst>
            </a:endParaRPr>
          </a:p>
          <a:p>
            <a:pPr>
              <a:lnSpc>
                <a:spcPts val="2600"/>
              </a:lnSpc>
              <a:defRPr/>
            </a:pPr>
            <a:r>
              <a:rPr lang="zh-CN" altLang="zh-CN" sz="2400" b="1">
                <a:solidFill>
                  <a:srgbClr val="C00000"/>
                </a:solidFill>
                <a:effectLst>
                  <a:outerShdw blurRad="38100" dist="38100" dir="2700000" algn="tl">
                    <a:srgbClr val="C0C0C0"/>
                  </a:outerShdw>
                </a:effectLst>
              </a:rPr>
              <a:t>演进</a:t>
            </a:r>
            <a:endParaRPr lang="zh-CN" altLang="en-US" sz="2400" b="1">
              <a:solidFill>
                <a:srgbClr val="C00000"/>
              </a:solidFill>
              <a:effectLst>
                <a:outerShdw blurRad="38100" dist="38100" dir="2700000" algn="tl">
                  <a:srgbClr val="C0C0C0"/>
                </a:outerShdw>
              </a:effectLst>
            </a:endParaRPr>
          </a:p>
        </p:txBody>
      </p:sp>
      <p:sp>
        <p:nvSpPr>
          <p:cNvPr id="42001" name="Text Box 17"/>
          <p:cNvSpPr txBox="1">
            <a:spLocks noChangeArrowheads="1"/>
          </p:cNvSpPr>
          <p:nvPr/>
        </p:nvSpPr>
        <p:spPr bwMode="auto">
          <a:xfrm>
            <a:off x="2122488" y="1597025"/>
            <a:ext cx="1657350" cy="752475"/>
          </a:xfrm>
          <a:prstGeom prst="rect">
            <a:avLst/>
          </a:prstGeom>
          <a:noFill/>
          <a:ln w="9525">
            <a:noFill/>
            <a:miter lim="800000"/>
            <a:headEnd/>
            <a:tailEnd/>
          </a:ln>
          <a:effectLst/>
        </p:spPr>
        <p:txBody>
          <a:bodyPr>
            <a:spAutoFit/>
          </a:bodyPr>
          <a:lstStyle/>
          <a:p>
            <a:pPr eaLnBrk="0" hangingPunct="0">
              <a:lnSpc>
                <a:spcPts val="2600"/>
              </a:lnSpc>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企业家</a:t>
            </a:r>
            <a:endParaRPr lang="zh-CN" altLang="en-US" sz="2400" b="1">
              <a:solidFill>
                <a:srgbClr val="C00000"/>
              </a:solidFill>
              <a:effectLst>
                <a:outerShdw blurRad="38100" dist="38100" dir="2700000" algn="tl">
                  <a:srgbClr val="C0C0C0"/>
                </a:outerShdw>
              </a:effectLst>
            </a:endParaRPr>
          </a:p>
          <a:p>
            <a:pPr eaLnBrk="0" hangingPunct="0">
              <a:lnSpc>
                <a:spcPts val="2600"/>
              </a:lnSpc>
              <a:buClr>
                <a:schemeClr val="hlink"/>
              </a:buClr>
              <a:buSzPct val="90000"/>
              <a:buFont typeface="Wingdings" pitchFamily="2" charset="2"/>
              <a:buNone/>
              <a:defRPr/>
            </a:pPr>
            <a:r>
              <a:rPr lang="zh-CN" altLang="zh-CN" sz="2400" b="1">
                <a:solidFill>
                  <a:srgbClr val="C00000"/>
                </a:solidFill>
                <a:effectLst>
                  <a:outerShdw blurRad="38100" dist="38100" dir="2700000" algn="tl">
                    <a:srgbClr val="C0C0C0"/>
                  </a:outerShdw>
                </a:effectLst>
              </a:rPr>
              <a:t>领军人才</a:t>
            </a:r>
            <a:endParaRPr lang="zh-CN" altLang="en-US" sz="2400"/>
          </a:p>
        </p:txBody>
      </p:sp>
      <p:sp>
        <p:nvSpPr>
          <p:cNvPr id="42002" name="Text Box 18"/>
          <p:cNvSpPr txBox="1">
            <a:spLocks noChangeArrowheads="1"/>
          </p:cNvSpPr>
          <p:nvPr/>
        </p:nvSpPr>
        <p:spPr bwMode="auto">
          <a:xfrm>
            <a:off x="2051050" y="5084763"/>
            <a:ext cx="1725613" cy="752475"/>
          </a:xfrm>
          <a:prstGeom prst="rect">
            <a:avLst/>
          </a:prstGeom>
          <a:noFill/>
          <a:ln w="9525">
            <a:noFill/>
            <a:miter lim="800000"/>
            <a:headEnd/>
            <a:tailEnd/>
          </a:ln>
          <a:effectLst/>
        </p:spPr>
        <p:txBody>
          <a:bodyPr>
            <a:spAutoFit/>
          </a:bodyPr>
          <a:lstStyle/>
          <a:p>
            <a:pPr>
              <a:lnSpc>
                <a:spcPts val="2600"/>
              </a:lnSpc>
              <a:spcBef>
                <a:spcPct val="50000"/>
              </a:spcBef>
              <a:defRPr/>
            </a:pPr>
            <a:r>
              <a:rPr lang="zh-CN" altLang="zh-CN" sz="2400" b="1">
                <a:solidFill>
                  <a:srgbClr val="C00000"/>
                </a:solidFill>
                <a:effectLst>
                  <a:outerShdw blurRad="38100" dist="38100" dir="2700000" algn="tl">
                    <a:srgbClr val="C0C0C0"/>
                  </a:outerShdw>
                </a:effectLst>
              </a:rPr>
              <a:t>系统架构师高技能人</a:t>
            </a:r>
            <a:r>
              <a:rPr lang="zh-CN" altLang="en-US" sz="2400" b="1">
                <a:solidFill>
                  <a:srgbClr val="C00000"/>
                </a:solidFill>
                <a:effectLst>
                  <a:outerShdw blurRad="38100" dist="38100" dir="2700000" algn="tl">
                    <a:srgbClr val="C0C0C0"/>
                  </a:outerShdw>
                </a:effectLst>
              </a:rPr>
              <a:t>才</a:t>
            </a:r>
          </a:p>
        </p:txBody>
      </p:sp>
      <p:sp>
        <p:nvSpPr>
          <p:cNvPr id="42003" name="Text Box 19"/>
          <p:cNvSpPr txBox="1">
            <a:spLocks noChangeArrowheads="1"/>
          </p:cNvSpPr>
          <p:nvPr/>
        </p:nvSpPr>
        <p:spPr bwMode="auto">
          <a:xfrm>
            <a:off x="684213" y="1628775"/>
            <a:ext cx="1366837" cy="701675"/>
          </a:xfrm>
          <a:prstGeom prst="rect">
            <a:avLst/>
          </a:prstGeom>
          <a:noFill/>
          <a:ln w="9525">
            <a:noFill/>
            <a:miter lim="800000"/>
            <a:headEnd/>
            <a:tailEnd/>
          </a:ln>
          <a:effectLst/>
        </p:spPr>
        <p:txBody>
          <a:bodyPr>
            <a:spAutoFit/>
          </a:bodyPr>
          <a:lstStyle/>
          <a:p>
            <a:pPr>
              <a:spcBef>
                <a:spcPct val="50000"/>
              </a:spcBef>
              <a:defRPr/>
            </a:pPr>
            <a:r>
              <a:rPr lang="zh-CN" altLang="en-US" sz="2000" b="1">
                <a:effectLst>
                  <a:outerShdw blurRad="38100" dist="38100" dir="2700000" algn="tl">
                    <a:srgbClr val="C0C0C0"/>
                  </a:outerShdw>
                </a:effectLst>
              </a:rPr>
              <a:t>试验条件建设</a:t>
            </a:r>
          </a:p>
        </p:txBody>
      </p:sp>
      <p:sp>
        <p:nvSpPr>
          <p:cNvPr id="42004" name="Text Box 20"/>
          <p:cNvSpPr txBox="1">
            <a:spLocks noChangeArrowheads="1"/>
          </p:cNvSpPr>
          <p:nvPr/>
        </p:nvSpPr>
        <p:spPr bwMode="auto">
          <a:xfrm>
            <a:off x="684213" y="5086350"/>
            <a:ext cx="1366837" cy="1311275"/>
          </a:xfrm>
          <a:prstGeom prst="rect">
            <a:avLst/>
          </a:prstGeom>
          <a:noFill/>
          <a:ln w="9525">
            <a:noFill/>
            <a:miter lim="800000"/>
            <a:headEnd/>
            <a:tailEnd/>
          </a:ln>
          <a:effectLst/>
        </p:spPr>
        <p:txBody>
          <a:bodyPr>
            <a:spAutoFit/>
          </a:bodyPr>
          <a:lstStyle/>
          <a:p>
            <a:pPr>
              <a:spcBef>
                <a:spcPct val="50000"/>
              </a:spcBef>
              <a:defRPr/>
            </a:pPr>
            <a:r>
              <a:rPr lang="zh-CN" altLang="en-US" sz="2000" b="1">
                <a:effectLst>
                  <a:outerShdw blurRad="38100" dist="38100" dir="2700000" algn="tl">
                    <a:srgbClr val="C0C0C0"/>
                  </a:outerShdw>
                </a:effectLst>
              </a:rPr>
              <a:t>提高研发经费占销售收入的比到</a:t>
            </a:r>
            <a:r>
              <a:rPr lang="en-US" altLang="zh-CN" sz="2000" b="1">
                <a:effectLst>
                  <a:outerShdw blurRad="38100" dist="38100" dir="2700000" algn="tl">
                    <a:srgbClr val="C0C0C0"/>
                  </a:outerShdw>
                </a:effectLst>
              </a:rPr>
              <a:t>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1476617"/>
                                        </p:tgtEl>
                                        <p:attrNameLst>
                                          <p:attrName>style.visibility</p:attrName>
                                        </p:attrNameLst>
                                      </p:cBhvr>
                                      <p:to>
                                        <p:strVal val="visible"/>
                                      </p:to>
                                    </p:set>
                                    <p:animEffect transition="in" filter="blinds(vertical)">
                                      <p:cBhvr>
                                        <p:cTn id="7" dur="1000"/>
                                        <p:tgtEl>
                                          <p:spTgt spid="1476617"/>
                                        </p:tgtEl>
                                      </p:cBhvr>
                                    </p:animEffect>
                                  </p:childTnLst>
                                </p:cTn>
                              </p:par>
                            </p:childTnLst>
                          </p:cTn>
                        </p:par>
                        <p:par>
                          <p:cTn id="8" fill="hold">
                            <p:stCondLst>
                              <p:cond delay="1000"/>
                            </p:stCondLst>
                            <p:childTnLst>
                              <p:par>
                                <p:cTn id="9" presetID="3" presetClass="entr" presetSubtype="5" fill="hold" grpId="0" nodeType="afterEffect">
                                  <p:stCondLst>
                                    <p:cond delay="0"/>
                                  </p:stCondLst>
                                  <p:childTnLst>
                                    <p:set>
                                      <p:cBhvr>
                                        <p:cTn id="10" dur="1" fill="hold">
                                          <p:stCondLst>
                                            <p:cond delay="0"/>
                                          </p:stCondLst>
                                        </p:cTn>
                                        <p:tgtEl>
                                          <p:spTgt spid="1476616"/>
                                        </p:tgtEl>
                                        <p:attrNameLst>
                                          <p:attrName>style.visibility</p:attrName>
                                        </p:attrNameLst>
                                      </p:cBhvr>
                                      <p:to>
                                        <p:strVal val="visible"/>
                                      </p:to>
                                    </p:set>
                                    <p:animEffect transition="in" filter="blinds(vertical)">
                                      <p:cBhvr>
                                        <p:cTn id="11" dur="1000"/>
                                        <p:tgtEl>
                                          <p:spTgt spid="1476616"/>
                                        </p:tgtEl>
                                      </p:cBhvr>
                                    </p:animEffect>
                                  </p:childTnLst>
                                </p:cTn>
                              </p:par>
                            </p:childTnLst>
                          </p:cTn>
                        </p:par>
                        <p:par>
                          <p:cTn id="12" fill="hold">
                            <p:stCondLst>
                              <p:cond delay="2000"/>
                            </p:stCondLst>
                            <p:childTnLst>
                              <p:par>
                                <p:cTn id="13" presetID="3" presetClass="entr" presetSubtype="5" fill="hold" grpId="0" nodeType="afterEffect">
                                  <p:stCondLst>
                                    <p:cond delay="0"/>
                                  </p:stCondLst>
                                  <p:childTnLst>
                                    <p:set>
                                      <p:cBhvr>
                                        <p:cTn id="14" dur="1" fill="hold">
                                          <p:stCondLst>
                                            <p:cond delay="0"/>
                                          </p:stCondLst>
                                        </p:cTn>
                                        <p:tgtEl>
                                          <p:spTgt spid="1476615"/>
                                        </p:tgtEl>
                                        <p:attrNameLst>
                                          <p:attrName>style.visibility</p:attrName>
                                        </p:attrNameLst>
                                      </p:cBhvr>
                                      <p:to>
                                        <p:strVal val="visible"/>
                                      </p:to>
                                    </p:set>
                                    <p:animEffect transition="in" filter="blinds(vertical)">
                                      <p:cBhvr>
                                        <p:cTn id="15" dur="1000"/>
                                        <p:tgtEl>
                                          <p:spTgt spid="1476615"/>
                                        </p:tgtEl>
                                      </p:cBhvr>
                                    </p:animEffect>
                                  </p:childTnLst>
                                </p:cTn>
                              </p:par>
                            </p:childTnLst>
                          </p:cTn>
                        </p:par>
                        <p:par>
                          <p:cTn id="16" fill="hold">
                            <p:stCondLst>
                              <p:cond delay="3000"/>
                            </p:stCondLst>
                            <p:childTnLst>
                              <p:par>
                                <p:cTn id="17" presetID="3" presetClass="entr" presetSubtype="5" fill="hold" grpId="0" nodeType="afterEffect">
                                  <p:stCondLst>
                                    <p:cond delay="0"/>
                                  </p:stCondLst>
                                  <p:childTnLst>
                                    <p:set>
                                      <p:cBhvr>
                                        <p:cTn id="18" dur="1" fill="hold">
                                          <p:stCondLst>
                                            <p:cond delay="0"/>
                                          </p:stCondLst>
                                        </p:cTn>
                                        <p:tgtEl>
                                          <p:spTgt spid="1476614"/>
                                        </p:tgtEl>
                                        <p:attrNameLst>
                                          <p:attrName>style.visibility</p:attrName>
                                        </p:attrNameLst>
                                      </p:cBhvr>
                                      <p:to>
                                        <p:strVal val="visible"/>
                                      </p:to>
                                    </p:set>
                                    <p:animEffect transition="in" filter="blinds(vertical)">
                                      <p:cBhvr>
                                        <p:cTn id="19" dur="1000"/>
                                        <p:tgtEl>
                                          <p:spTgt spid="1476614"/>
                                        </p:tgtEl>
                                      </p:cBhvr>
                                    </p:animEffect>
                                  </p:childTnLst>
                                </p:cTn>
                              </p:par>
                            </p:childTnLst>
                          </p:cTn>
                        </p:par>
                        <p:par>
                          <p:cTn id="20" fill="hold">
                            <p:stCondLst>
                              <p:cond delay="4000"/>
                            </p:stCondLst>
                            <p:childTnLst>
                              <p:par>
                                <p:cTn id="21" presetID="3" presetClass="entr" presetSubtype="5" fill="hold" grpId="0" nodeType="afterEffect">
                                  <p:stCondLst>
                                    <p:cond delay="0"/>
                                  </p:stCondLst>
                                  <p:childTnLst>
                                    <p:set>
                                      <p:cBhvr>
                                        <p:cTn id="22" dur="1" fill="hold">
                                          <p:stCondLst>
                                            <p:cond delay="0"/>
                                          </p:stCondLst>
                                        </p:cTn>
                                        <p:tgtEl>
                                          <p:spTgt spid="1476613"/>
                                        </p:tgtEl>
                                        <p:attrNameLst>
                                          <p:attrName>style.visibility</p:attrName>
                                        </p:attrNameLst>
                                      </p:cBhvr>
                                      <p:to>
                                        <p:strVal val="visible"/>
                                      </p:to>
                                    </p:set>
                                    <p:animEffect transition="in" filter="blinds(vertical)">
                                      <p:cBhvr>
                                        <p:cTn id="23" dur="1000"/>
                                        <p:tgtEl>
                                          <p:spTgt spid="1476613"/>
                                        </p:tgtEl>
                                      </p:cBhvr>
                                    </p:animEffect>
                                  </p:childTnLst>
                                </p:cTn>
                              </p:par>
                            </p:childTnLst>
                          </p:cTn>
                        </p:par>
                      </p:childTnLst>
                    </p:cTn>
                  </p:par>
                  <p:par>
                    <p:cTn id="24" fill="hold">
                      <p:stCondLst>
                        <p:cond delay="indefinite"/>
                      </p:stCondLst>
                      <p:childTnLst>
                        <p:par>
                          <p:cTn id="25" fill="hold">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41995"/>
                                        </p:tgtEl>
                                        <p:attrNameLst>
                                          <p:attrName>style.visibility</p:attrName>
                                        </p:attrNameLst>
                                      </p:cBhvr>
                                      <p:to>
                                        <p:strVal val="visible"/>
                                      </p:to>
                                    </p:set>
                                    <p:animEffect transition="in" filter="plus(in)">
                                      <p:cBhvr>
                                        <p:cTn id="28" dur="2000"/>
                                        <p:tgtEl>
                                          <p:spTgt spid="41995"/>
                                        </p:tgtEl>
                                      </p:cBhvr>
                                    </p:animEffect>
                                  </p:childTnLst>
                                </p:cTn>
                              </p:par>
                            </p:childTnLst>
                          </p:cTn>
                        </p:par>
                        <p:par>
                          <p:cTn id="29" fill="hold">
                            <p:stCondLst>
                              <p:cond delay="2000"/>
                            </p:stCondLst>
                            <p:childTnLst>
                              <p:par>
                                <p:cTn id="30" presetID="13" presetClass="entr" presetSubtype="16" fill="hold" nodeType="afterEffect">
                                  <p:stCondLst>
                                    <p:cond delay="0"/>
                                  </p:stCondLst>
                                  <p:childTnLst>
                                    <p:set>
                                      <p:cBhvr>
                                        <p:cTn id="31" dur="1" fill="hold">
                                          <p:stCondLst>
                                            <p:cond delay="0"/>
                                          </p:stCondLst>
                                        </p:cTn>
                                        <p:tgtEl>
                                          <p:spTgt spid="41996">
                                            <p:txEl>
                                              <p:pRg st="0" end="0"/>
                                            </p:txEl>
                                          </p:spTgt>
                                        </p:tgtEl>
                                        <p:attrNameLst>
                                          <p:attrName>style.visibility</p:attrName>
                                        </p:attrNameLst>
                                      </p:cBhvr>
                                      <p:to>
                                        <p:strVal val="visible"/>
                                      </p:to>
                                    </p:set>
                                    <p:animEffect transition="in" filter="plus(in)">
                                      <p:cBhvr>
                                        <p:cTn id="32" dur="2000"/>
                                        <p:tgtEl>
                                          <p:spTgt spid="4199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1997"/>
                                        </p:tgtEl>
                                        <p:attrNameLst>
                                          <p:attrName>style.visibility</p:attrName>
                                        </p:attrNameLst>
                                      </p:cBhvr>
                                      <p:to>
                                        <p:strVal val="visible"/>
                                      </p:to>
                                    </p:set>
                                    <p:animEffect transition="in" filter="checkerboard(across)">
                                      <p:cBhvr>
                                        <p:cTn id="37" dur="500"/>
                                        <p:tgtEl>
                                          <p:spTgt spid="41997"/>
                                        </p:tgtEl>
                                      </p:cBhvr>
                                    </p:animEffect>
                                  </p:childTnLst>
                                </p:cTn>
                              </p:par>
                            </p:childTnLst>
                          </p:cTn>
                        </p:par>
                        <p:par>
                          <p:cTn id="38" fill="hold">
                            <p:stCondLst>
                              <p:cond delay="500"/>
                            </p:stCondLst>
                            <p:childTnLst>
                              <p:par>
                                <p:cTn id="39" presetID="5" presetClass="entr" presetSubtype="10" fill="hold" grpId="0" nodeType="afterEffect">
                                  <p:stCondLst>
                                    <p:cond delay="0"/>
                                  </p:stCondLst>
                                  <p:childTnLst>
                                    <p:set>
                                      <p:cBhvr>
                                        <p:cTn id="40" dur="1" fill="hold">
                                          <p:stCondLst>
                                            <p:cond delay="0"/>
                                          </p:stCondLst>
                                        </p:cTn>
                                        <p:tgtEl>
                                          <p:spTgt spid="41998"/>
                                        </p:tgtEl>
                                        <p:attrNameLst>
                                          <p:attrName>style.visibility</p:attrName>
                                        </p:attrNameLst>
                                      </p:cBhvr>
                                      <p:to>
                                        <p:strVal val="visible"/>
                                      </p:to>
                                    </p:set>
                                    <p:animEffect transition="in" filter="checkerboard(across)">
                                      <p:cBhvr>
                                        <p:cTn id="41" dur="500"/>
                                        <p:tgtEl>
                                          <p:spTgt spid="41998"/>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nodeType="clickEffect">
                                  <p:stCondLst>
                                    <p:cond delay="0"/>
                                  </p:stCondLst>
                                  <p:childTnLst>
                                    <p:set>
                                      <p:cBhvr>
                                        <p:cTn id="45" dur="1" fill="hold">
                                          <p:stCondLst>
                                            <p:cond delay="0"/>
                                          </p:stCondLst>
                                        </p:cTn>
                                        <p:tgtEl>
                                          <p:spTgt spid="41999">
                                            <p:txEl>
                                              <p:pRg st="0" end="0"/>
                                            </p:txEl>
                                          </p:spTgt>
                                        </p:tgtEl>
                                        <p:attrNameLst>
                                          <p:attrName>style.visibility</p:attrName>
                                        </p:attrNameLst>
                                      </p:cBhvr>
                                      <p:to>
                                        <p:strVal val="visible"/>
                                      </p:to>
                                    </p:set>
                                    <p:animEffect transition="in" filter="diamond(in)">
                                      <p:cBhvr>
                                        <p:cTn id="46" dur="1000"/>
                                        <p:tgtEl>
                                          <p:spTgt spid="41999">
                                            <p:txEl>
                                              <p:pRg st="0" end="0"/>
                                            </p:txEl>
                                          </p:spTgt>
                                        </p:tgtEl>
                                      </p:cBhvr>
                                    </p:animEffect>
                                  </p:childTnLst>
                                </p:cTn>
                              </p:par>
                            </p:childTnLst>
                          </p:cTn>
                        </p:par>
                        <p:par>
                          <p:cTn id="47" fill="hold">
                            <p:stCondLst>
                              <p:cond delay="1000"/>
                            </p:stCondLst>
                            <p:childTnLst>
                              <p:par>
                                <p:cTn id="48" presetID="8" presetClass="entr" presetSubtype="16" fill="hold" nodeType="afterEffect">
                                  <p:stCondLst>
                                    <p:cond delay="0"/>
                                  </p:stCondLst>
                                  <p:childTnLst>
                                    <p:set>
                                      <p:cBhvr>
                                        <p:cTn id="49" dur="1" fill="hold">
                                          <p:stCondLst>
                                            <p:cond delay="0"/>
                                          </p:stCondLst>
                                        </p:cTn>
                                        <p:tgtEl>
                                          <p:spTgt spid="41999">
                                            <p:txEl>
                                              <p:pRg st="1" end="1"/>
                                            </p:txEl>
                                          </p:spTgt>
                                        </p:tgtEl>
                                        <p:attrNameLst>
                                          <p:attrName>style.visibility</p:attrName>
                                        </p:attrNameLst>
                                      </p:cBhvr>
                                      <p:to>
                                        <p:strVal val="visible"/>
                                      </p:to>
                                    </p:set>
                                    <p:animEffect transition="in" filter="diamond(in)">
                                      <p:cBhvr>
                                        <p:cTn id="50" dur="1000"/>
                                        <p:tgtEl>
                                          <p:spTgt spid="41999">
                                            <p:txEl>
                                              <p:pRg st="1" end="1"/>
                                            </p:txEl>
                                          </p:spTgt>
                                        </p:tgtEl>
                                      </p:cBhvr>
                                    </p:animEffect>
                                  </p:childTnLst>
                                </p:cTn>
                              </p:par>
                            </p:childTnLst>
                          </p:cTn>
                        </p:par>
                        <p:par>
                          <p:cTn id="51" fill="hold">
                            <p:stCondLst>
                              <p:cond delay="2000"/>
                            </p:stCondLst>
                            <p:childTnLst>
                              <p:par>
                                <p:cTn id="52" presetID="8" presetClass="entr" presetSubtype="16" fill="hold" nodeType="afterEffect">
                                  <p:stCondLst>
                                    <p:cond delay="0"/>
                                  </p:stCondLst>
                                  <p:childTnLst>
                                    <p:set>
                                      <p:cBhvr>
                                        <p:cTn id="53" dur="1" fill="hold">
                                          <p:stCondLst>
                                            <p:cond delay="0"/>
                                          </p:stCondLst>
                                        </p:cTn>
                                        <p:tgtEl>
                                          <p:spTgt spid="42000">
                                            <p:txEl>
                                              <p:pRg st="0" end="0"/>
                                            </p:txEl>
                                          </p:spTgt>
                                        </p:tgtEl>
                                        <p:attrNameLst>
                                          <p:attrName>style.visibility</p:attrName>
                                        </p:attrNameLst>
                                      </p:cBhvr>
                                      <p:to>
                                        <p:strVal val="visible"/>
                                      </p:to>
                                    </p:set>
                                    <p:animEffect transition="in" filter="diamond(in)">
                                      <p:cBhvr>
                                        <p:cTn id="54" dur="1000"/>
                                        <p:tgtEl>
                                          <p:spTgt spid="42000">
                                            <p:txEl>
                                              <p:pRg st="0" end="0"/>
                                            </p:txEl>
                                          </p:spTgt>
                                        </p:tgtEl>
                                      </p:cBhvr>
                                    </p:animEffect>
                                  </p:childTnLst>
                                </p:cTn>
                              </p:par>
                            </p:childTnLst>
                          </p:cTn>
                        </p:par>
                        <p:par>
                          <p:cTn id="55" fill="hold">
                            <p:stCondLst>
                              <p:cond delay="3000"/>
                            </p:stCondLst>
                            <p:childTnLst>
                              <p:par>
                                <p:cTn id="56" presetID="8" presetClass="entr" presetSubtype="16" fill="hold" nodeType="afterEffect">
                                  <p:stCondLst>
                                    <p:cond delay="0"/>
                                  </p:stCondLst>
                                  <p:childTnLst>
                                    <p:set>
                                      <p:cBhvr>
                                        <p:cTn id="57" dur="1" fill="hold">
                                          <p:stCondLst>
                                            <p:cond delay="0"/>
                                          </p:stCondLst>
                                        </p:cTn>
                                        <p:tgtEl>
                                          <p:spTgt spid="42000">
                                            <p:txEl>
                                              <p:pRg st="1" end="1"/>
                                            </p:txEl>
                                          </p:spTgt>
                                        </p:tgtEl>
                                        <p:attrNameLst>
                                          <p:attrName>style.visibility</p:attrName>
                                        </p:attrNameLst>
                                      </p:cBhvr>
                                      <p:to>
                                        <p:strVal val="visible"/>
                                      </p:to>
                                    </p:set>
                                    <p:animEffect transition="in" filter="diamond(in)">
                                      <p:cBhvr>
                                        <p:cTn id="58" dur="1000"/>
                                        <p:tgtEl>
                                          <p:spTgt spid="42000">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2001"/>
                                        </p:tgtEl>
                                        <p:attrNameLst>
                                          <p:attrName>style.visibility</p:attrName>
                                        </p:attrNameLst>
                                      </p:cBhvr>
                                      <p:to>
                                        <p:strVal val="visible"/>
                                      </p:to>
                                    </p:set>
                                    <p:animEffect transition="in" filter="blinds(horizontal)">
                                      <p:cBhvr>
                                        <p:cTn id="63" dur="500"/>
                                        <p:tgtEl>
                                          <p:spTgt spid="42001"/>
                                        </p:tgtEl>
                                      </p:cBhvr>
                                    </p:animEffect>
                                  </p:childTnLst>
                                </p:cTn>
                              </p:par>
                            </p:childTnLst>
                          </p:cTn>
                        </p:par>
                        <p:par>
                          <p:cTn id="64" fill="hold">
                            <p:stCondLst>
                              <p:cond delay="500"/>
                            </p:stCondLst>
                            <p:childTnLst>
                              <p:par>
                                <p:cTn id="65" presetID="3" presetClass="entr" presetSubtype="10" fill="hold" grpId="0" nodeType="afterEffect">
                                  <p:stCondLst>
                                    <p:cond delay="0"/>
                                  </p:stCondLst>
                                  <p:childTnLst>
                                    <p:set>
                                      <p:cBhvr>
                                        <p:cTn id="66" dur="1" fill="hold">
                                          <p:stCondLst>
                                            <p:cond delay="0"/>
                                          </p:stCondLst>
                                        </p:cTn>
                                        <p:tgtEl>
                                          <p:spTgt spid="42002"/>
                                        </p:tgtEl>
                                        <p:attrNameLst>
                                          <p:attrName>style.visibility</p:attrName>
                                        </p:attrNameLst>
                                      </p:cBhvr>
                                      <p:to>
                                        <p:strVal val="visible"/>
                                      </p:to>
                                    </p:set>
                                    <p:animEffect transition="in" filter="blinds(horizontal)">
                                      <p:cBhvr>
                                        <p:cTn id="67" dur="500"/>
                                        <p:tgtEl>
                                          <p:spTgt spid="42002"/>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42003"/>
                                        </p:tgtEl>
                                        <p:attrNameLst>
                                          <p:attrName>style.visibility</p:attrName>
                                        </p:attrNameLst>
                                      </p:cBhvr>
                                      <p:to>
                                        <p:strVal val="visible"/>
                                      </p:to>
                                    </p:set>
                                    <p:animEffect transition="in" filter="strips(downLeft)">
                                      <p:cBhvr>
                                        <p:cTn id="72" dur="500"/>
                                        <p:tgtEl>
                                          <p:spTgt spid="42003"/>
                                        </p:tgtEl>
                                      </p:cBhvr>
                                    </p:animEffect>
                                  </p:childTnLst>
                                </p:cTn>
                              </p:par>
                            </p:childTnLst>
                          </p:cTn>
                        </p:par>
                        <p:par>
                          <p:cTn id="73" fill="hold">
                            <p:stCondLst>
                              <p:cond delay="500"/>
                            </p:stCondLst>
                            <p:childTnLst>
                              <p:par>
                                <p:cTn id="74" presetID="18" presetClass="entr" presetSubtype="3" fill="hold" grpId="0" nodeType="afterEffect">
                                  <p:stCondLst>
                                    <p:cond delay="0"/>
                                  </p:stCondLst>
                                  <p:childTnLst>
                                    <p:set>
                                      <p:cBhvr>
                                        <p:cTn id="75" dur="1" fill="hold">
                                          <p:stCondLst>
                                            <p:cond delay="0"/>
                                          </p:stCondLst>
                                        </p:cTn>
                                        <p:tgtEl>
                                          <p:spTgt spid="42004"/>
                                        </p:tgtEl>
                                        <p:attrNameLst>
                                          <p:attrName>style.visibility</p:attrName>
                                        </p:attrNameLst>
                                      </p:cBhvr>
                                      <p:to>
                                        <p:strVal val="visible"/>
                                      </p:to>
                                    </p:set>
                                    <p:animEffect transition="in" filter="strips(upRight)">
                                      <p:cBhvr>
                                        <p:cTn id="76" dur="500"/>
                                        <p:tgtEl>
                                          <p:spTgt spid="42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6613" grpId="0" animBg="1"/>
      <p:bldP spid="1476614" grpId="0" animBg="1"/>
      <p:bldP spid="1476615" grpId="0" animBg="1"/>
      <p:bldP spid="1476616" grpId="0" animBg="1"/>
      <p:bldP spid="1476617" grpId="0" animBg="1"/>
      <p:bldP spid="41995" grpId="0"/>
      <p:bldP spid="41997" grpId="0"/>
      <p:bldP spid="41998" grpId="0"/>
      <p:bldP spid="42001" grpId="0"/>
      <p:bldP spid="42002" grpId="0"/>
      <p:bldP spid="42003" grpId="0"/>
      <p:bldP spid="4200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6"/>
          <p:cNvSpPr txBox="1">
            <a:spLocks noGrp="1" noChangeArrowheads="1"/>
          </p:cNvSpPr>
          <p:nvPr/>
        </p:nvSpPr>
        <p:spPr bwMode="auto">
          <a:xfrm>
            <a:off x="8094663" y="6305550"/>
            <a:ext cx="739775" cy="438150"/>
          </a:xfrm>
          <a:prstGeom prst="rect">
            <a:avLst/>
          </a:prstGeom>
          <a:noFill/>
          <a:ln w="9525">
            <a:noFill/>
            <a:miter lim="800000"/>
            <a:headEnd/>
            <a:tailEnd/>
          </a:ln>
        </p:spPr>
        <p:txBody>
          <a:bodyPr/>
          <a:lstStyle/>
          <a:p>
            <a:pPr algn="r"/>
            <a:fld id="{EBA213A9-E822-43AA-9C0F-488068711CEB}" type="slidenum">
              <a:rPr lang="zh-CN" altLang="zh-CN" sz="1200"/>
              <a:pPr algn="r"/>
              <a:t>21</a:t>
            </a:fld>
            <a:endParaRPr lang="zh-CN" altLang="zh-CN" sz="1200"/>
          </a:p>
        </p:txBody>
      </p:sp>
      <p:sp>
        <p:nvSpPr>
          <p:cNvPr id="91139" name="Rectangle 2"/>
          <p:cNvSpPr>
            <a:spLocks noGrp="1" noChangeArrowheads="1"/>
          </p:cNvSpPr>
          <p:nvPr>
            <p:ph type="title" idx="4294967295"/>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latin typeface="+mj-ea"/>
              </a:rPr>
              <a:t>信息时代制造企业</a:t>
            </a:r>
            <a:r>
              <a:rPr lang="zh-CN" altLang="en-US" dirty="0" smtClean="0">
                <a:effectLst>
                  <a:outerShdw blurRad="38100" dist="38100" dir="2700000" algn="tl">
                    <a:srgbClr val="000000">
                      <a:alpha val="43137"/>
                    </a:srgbClr>
                  </a:outerShdw>
                </a:effectLst>
                <a:latin typeface="+mj-ea"/>
              </a:rPr>
              <a:t>的</a:t>
            </a:r>
            <a:r>
              <a:rPr lang="zh-CN" altLang="zh-CN" dirty="0" smtClean="0">
                <a:effectLst>
                  <a:outerShdw blurRad="38100" dist="38100" dir="2700000" algn="tl">
                    <a:srgbClr val="000000">
                      <a:alpha val="43137"/>
                    </a:srgbClr>
                  </a:outerShdw>
                </a:effectLst>
                <a:latin typeface="+mj-ea"/>
              </a:rPr>
              <a:t>基本类型</a:t>
            </a:r>
            <a:endParaRPr lang="zh-CN" altLang="en-US" dirty="0" smtClean="0">
              <a:effectLst>
                <a:outerShdw blurRad="38100" dist="38100" dir="2700000" algn="tl">
                  <a:srgbClr val="000000">
                    <a:alpha val="43137"/>
                  </a:srgbClr>
                </a:outerShdw>
              </a:effectLst>
              <a:latin typeface="+mj-ea"/>
            </a:endParaRPr>
          </a:p>
        </p:txBody>
      </p:sp>
      <p:sp>
        <p:nvSpPr>
          <p:cNvPr id="23555" name="Rectangle 3"/>
          <p:cNvSpPr>
            <a:spLocks noGrp="1" noChangeArrowheads="1"/>
          </p:cNvSpPr>
          <p:nvPr>
            <p:ph type="body" idx="4294967295"/>
          </p:nvPr>
        </p:nvSpPr>
        <p:spPr bwMode="auto">
          <a:xfrm>
            <a:off x="457200" y="1484313"/>
            <a:ext cx="8229600" cy="4587875"/>
          </a:xfrm>
          <a:prstGeom prst="rect">
            <a:avLst/>
          </a:prstGeom>
          <a:ln>
            <a:miter lim="800000"/>
            <a:headEnd/>
            <a:tailEnd/>
          </a:ln>
        </p:spPr>
        <p:txBody>
          <a:bodyPr/>
          <a:lstStyle/>
          <a:p>
            <a:pPr>
              <a:defRPr/>
            </a:pPr>
            <a:r>
              <a:rPr lang="zh-CN" altLang="zh-CN" sz="2800" b="1" smtClean="0"/>
              <a:t>信息时代</a:t>
            </a:r>
            <a:r>
              <a:rPr lang="zh-CN" altLang="en-US" sz="2800" b="1" smtClean="0"/>
              <a:t>随着</a:t>
            </a:r>
            <a:r>
              <a:rPr lang="zh-CN" altLang="zh-CN" sz="2800" b="1" smtClean="0"/>
              <a:t>制造模式和业态的改</a:t>
            </a:r>
            <a:r>
              <a:rPr lang="zh-CN" altLang="en-US" sz="2800" b="1" smtClean="0"/>
              <a:t>变，制造企业形成几种基本类型：</a:t>
            </a:r>
            <a:endParaRPr lang="en-US" altLang="zh-CN" sz="2800" b="1" smtClean="0"/>
          </a:p>
          <a:p>
            <a:pPr>
              <a:defRPr/>
            </a:pPr>
            <a:endParaRPr lang="en-US" altLang="zh-CN" sz="2800" b="1" smtClean="0"/>
          </a:p>
        </p:txBody>
      </p:sp>
      <p:sp>
        <p:nvSpPr>
          <p:cNvPr id="27652"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pic>
        <p:nvPicPr>
          <p:cNvPr id="27653" name="图片 5"/>
          <p:cNvPicPr>
            <a:picLocks noChangeAspect="1" noChangeArrowheads="1"/>
          </p:cNvPicPr>
          <p:nvPr/>
        </p:nvPicPr>
        <p:blipFill>
          <a:blip r:embed="rId2"/>
          <a:srcRect/>
          <a:stretch>
            <a:fillRect/>
          </a:stretch>
        </p:blipFill>
        <p:spPr bwMode="auto">
          <a:xfrm>
            <a:off x="1890713" y="2420938"/>
            <a:ext cx="5273675" cy="3467100"/>
          </a:xfrm>
          <a:prstGeom prst="rect">
            <a:avLst/>
          </a:prstGeom>
          <a:noFill/>
          <a:ln w="9525">
            <a:noFill/>
            <a:miter lim="800000"/>
            <a:headEnd/>
            <a:tailEnd/>
          </a:ln>
        </p:spPr>
      </p:pic>
      <p:pic>
        <p:nvPicPr>
          <p:cNvPr id="3" name="图片 2"/>
          <p:cNvPicPr>
            <a:picLocks noChangeAspect="1"/>
          </p:cNvPicPr>
          <p:nvPr/>
        </p:nvPicPr>
        <p:blipFill>
          <a:blip r:embed="rId3"/>
          <a:srcRect l="9689" r="11435"/>
          <a:stretch>
            <a:fillRect/>
          </a:stretch>
        </p:blipFill>
        <p:spPr bwMode="auto">
          <a:xfrm>
            <a:off x="1404938" y="3417888"/>
            <a:ext cx="406400" cy="385762"/>
          </a:xfrm>
          <a:prstGeom prst="rect">
            <a:avLst/>
          </a:prstGeom>
          <a:noFill/>
          <a:ln w="9525">
            <a:noFill/>
            <a:miter lim="800000"/>
            <a:headEnd/>
            <a:tailEnd/>
          </a:ln>
        </p:spPr>
      </p:pic>
      <p:pic>
        <p:nvPicPr>
          <p:cNvPr id="4" name="图片 3"/>
          <p:cNvPicPr>
            <a:picLocks noChangeAspect="1"/>
          </p:cNvPicPr>
          <p:nvPr/>
        </p:nvPicPr>
        <p:blipFill>
          <a:blip r:embed="rId4"/>
          <a:srcRect l="14198" r="16489"/>
          <a:stretch>
            <a:fillRect/>
          </a:stretch>
        </p:blipFill>
        <p:spPr bwMode="auto">
          <a:xfrm>
            <a:off x="1404938" y="2708275"/>
            <a:ext cx="434975" cy="523875"/>
          </a:xfrm>
          <a:prstGeom prst="rect">
            <a:avLst/>
          </a:prstGeom>
          <a:noFill/>
          <a:ln w="9525">
            <a:noFill/>
            <a:miter lim="800000"/>
            <a:headEnd/>
            <a:tailEnd/>
          </a:ln>
        </p:spPr>
      </p:pic>
      <p:pic>
        <p:nvPicPr>
          <p:cNvPr id="7" name="图片 6"/>
          <p:cNvPicPr>
            <a:picLocks noChangeAspect="1"/>
          </p:cNvPicPr>
          <p:nvPr/>
        </p:nvPicPr>
        <p:blipFill>
          <a:blip r:embed="rId5"/>
          <a:srcRect t="30815" b="34593"/>
          <a:stretch>
            <a:fillRect/>
          </a:stretch>
        </p:blipFill>
        <p:spPr bwMode="auto">
          <a:xfrm>
            <a:off x="3733800" y="5229225"/>
            <a:ext cx="1468438" cy="406400"/>
          </a:xfrm>
          <a:prstGeom prst="rect">
            <a:avLst/>
          </a:prstGeom>
          <a:noFill/>
          <a:ln w="9525">
            <a:noFill/>
            <a:miter lim="800000"/>
            <a:headEnd/>
            <a:tailEnd/>
          </a:ln>
        </p:spPr>
      </p:pic>
      <p:pic>
        <p:nvPicPr>
          <p:cNvPr id="5" name="图片 4"/>
          <p:cNvPicPr>
            <a:picLocks noChangeAspect="1"/>
          </p:cNvPicPr>
          <p:nvPr/>
        </p:nvPicPr>
        <p:blipFill>
          <a:blip r:embed="rId6"/>
          <a:srcRect l="5000" t="34424" r="5000" b="34959"/>
          <a:stretch>
            <a:fillRect/>
          </a:stretch>
        </p:blipFill>
        <p:spPr bwMode="auto">
          <a:xfrm>
            <a:off x="738188" y="3943350"/>
            <a:ext cx="1890712" cy="422275"/>
          </a:xfrm>
          <a:prstGeom prst="rect">
            <a:avLst/>
          </a:prstGeom>
          <a:noFill/>
          <a:ln w="9525">
            <a:noFill/>
            <a:miter lim="800000"/>
            <a:headEnd/>
            <a:tailEnd/>
          </a:ln>
        </p:spPr>
      </p:pic>
      <p:grpSp>
        <p:nvGrpSpPr>
          <p:cNvPr id="2" name="组合 11"/>
          <p:cNvGrpSpPr>
            <a:grpSpLocks/>
          </p:cNvGrpSpPr>
          <p:nvPr/>
        </p:nvGrpSpPr>
        <p:grpSpPr bwMode="auto">
          <a:xfrm>
            <a:off x="1547813" y="2565400"/>
            <a:ext cx="6575425" cy="804863"/>
            <a:chOff x="1618405" y="2447032"/>
            <a:chExt cx="6576037" cy="923032"/>
          </a:xfrm>
        </p:grpSpPr>
        <p:sp>
          <p:nvSpPr>
            <p:cNvPr id="27671" name="圆角矩形 12"/>
            <p:cNvSpPr>
              <a:spLocks noChangeArrowheads="1"/>
            </p:cNvSpPr>
            <p:nvPr/>
          </p:nvSpPr>
          <p:spPr bwMode="gray">
            <a:xfrm>
              <a:off x="5930627" y="2447032"/>
              <a:ext cx="2263815" cy="922635"/>
            </a:xfrm>
            <a:prstGeom prst="roundRect">
              <a:avLst>
                <a:gd name="adj" fmla="val 0"/>
              </a:avLst>
            </a:prstGeom>
            <a:solidFill>
              <a:srgbClr val="FF9999"/>
            </a:solidFill>
            <a:ln w="28575">
              <a:noFill/>
              <a:miter lim="800000"/>
              <a:headEnd/>
              <a:tailEnd/>
            </a:ln>
          </p:spPr>
          <p:txBody>
            <a:bodyPr wrap="none" anchor="ctr"/>
            <a:lstStyle/>
            <a:p>
              <a:pPr algn="ctr"/>
              <a:r>
                <a:rPr lang="zh-CN" altLang="zh-CN" sz="2000" b="1">
                  <a:latin typeface="黑体" pitchFamily="2" charset="-122"/>
                  <a:ea typeface="黑体" pitchFamily="2" charset="-122"/>
                </a:rPr>
                <a:t>综合型制造企业</a:t>
              </a:r>
              <a:endParaRPr lang="en-US" altLang="zh-CN" sz="2000" b="1">
                <a:latin typeface="黑体" pitchFamily="2" charset="-122"/>
                <a:ea typeface="黑体" pitchFamily="2" charset="-122"/>
              </a:endParaRPr>
            </a:p>
          </p:txBody>
        </p:sp>
        <p:sp>
          <p:nvSpPr>
            <p:cNvPr id="27672" name="圆角矩形 13"/>
            <p:cNvSpPr>
              <a:spLocks noChangeArrowheads="1"/>
            </p:cNvSpPr>
            <p:nvPr/>
          </p:nvSpPr>
          <p:spPr bwMode="gray">
            <a:xfrm>
              <a:off x="1632511" y="2447032"/>
              <a:ext cx="4294802" cy="923032"/>
            </a:xfrm>
            <a:prstGeom prst="roundRect">
              <a:avLst>
                <a:gd name="adj" fmla="val 0"/>
              </a:avLst>
            </a:prstGeom>
            <a:solidFill>
              <a:srgbClr val="FF9999">
                <a:alpha val="79999"/>
              </a:srgbClr>
            </a:solidFill>
            <a:ln w="19050">
              <a:solidFill>
                <a:schemeClr val="bg1"/>
              </a:solidFill>
              <a:miter lim="800000"/>
              <a:headEnd/>
              <a:tailEnd/>
            </a:ln>
          </p:spPr>
          <p:txBody>
            <a:bodyPr wrap="none" anchor="ctr"/>
            <a:lstStyle/>
            <a:p>
              <a:pPr algn="ctr"/>
              <a:r>
                <a:rPr lang="zh-CN" altLang="zh-CN" sz="2000" b="1">
                  <a:latin typeface="黑体" pitchFamily="2" charset="-122"/>
                  <a:ea typeface="黑体" pitchFamily="2" charset="-122"/>
                </a:rPr>
                <a:t>综合、多方位的技术创新能力</a:t>
              </a:r>
              <a:endParaRPr lang="en-US" altLang="zh-CN" sz="2000" b="1">
                <a:latin typeface="黑体" pitchFamily="2" charset="-122"/>
                <a:ea typeface="黑体" pitchFamily="2" charset="-122"/>
              </a:endParaRPr>
            </a:p>
          </p:txBody>
        </p:sp>
        <p:cxnSp>
          <p:nvCxnSpPr>
            <p:cNvPr id="15" name="直接连接符 14"/>
            <p:cNvCxnSpPr/>
            <p:nvPr/>
          </p:nvCxnSpPr>
          <p:spPr bwMode="auto">
            <a:xfrm>
              <a:off x="1618405" y="3357319"/>
              <a:ext cx="4294587" cy="0"/>
            </a:xfrm>
            <a:prstGeom prst="line">
              <a:avLst/>
            </a:prstGeom>
            <a:solidFill>
              <a:schemeClr val="accent2"/>
            </a:solidFill>
            <a:ln w="38100" cap="flat" cmpd="sng" algn="ctr">
              <a:solidFill>
                <a:schemeClr val="bg1">
                  <a:lumMod val="50000"/>
                </a:schemeClr>
              </a:solidFill>
              <a:prstDash val="sysDot"/>
              <a:round/>
              <a:headEnd type="none" w="med" len="med"/>
              <a:tailEnd type="none" w="med" len="med"/>
            </a:ln>
            <a:effectLst/>
          </p:spPr>
        </p:cxnSp>
      </p:grpSp>
      <p:grpSp>
        <p:nvGrpSpPr>
          <p:cNvPr id="8" name="组合 15"/>
          <p:cNvGrpSpPr>
            <a:grpSpLocks/>
          </p:cNvGrpSpPr>
          <p:nvPr/>
        </p:nvGrpSpPr>
        <p:grpSpPr bwMode="auto">
          <a:xfrm>
            <a:off x="793750" y="3416300"/>
            <a:ext cx="6602413" cy="804863"/>
            <a:chOff x="276920" y="3356992"/>
            <a:chExt cx="6602234" cy="948779"/>
          </a:xfrm>
        </p:grpSpPr>
        <p:sp>
          <p:nvSpPr>
            <p:cNvPr id="17" name="圆角矩形 16"/>
            <p:cNvSpPr/>
            <p:nvPr/>
          </p:nvSpPr>
          <p:spPr bwMode="gray">
            <a:xfrm>
              <a:off x="276920" y="3356992"/>
              <a:ext cx="2263714" cy="948779"/>
            </a:xfrm>
            <a:prstGeom prst="roundRect">
              <a:avLst>
                <a:gd name="adj" fmla="val 0"/>
              </a:avLst>
            </a:prstGeom>
            <a:solidFill>
              <a:srgbClr val="FFFF00"/>
            </a:solidFill>
            <a:ln w="19050">
              <a:solidFill>
                <a:schemeClr val="bg1">
                  <a:lumMod val="85000"/>
                </a:schemeClr>
              </a:solidFill>
              <a:miter lim="800000"/>
              <a:headEnd/>
              <a:tailEnd/>
            </a:ln>
            <a:effectLst/>
          </p:spPr>
          <p:txBody>
            <a:bodyPr wrap="none" anchor="ctr">
              <a:flatTx/>
            </a:bodyPr>
            <a:lstStyle/>
            <a:p>
              <a:pPr algn="ctr">
                <a:defRPr/>
              </a:pPr>
              <a:r>
                <a:rPr lang="zh-CN" altLang="en-US" sz="2000" b="1" dirty="0">
                  <a:latin typeface="黑体" pitchFamily="49" charset="-122"/>
                  <a:ea typeface="黑体" pitchFamily="49" charset="-122"/>
                </a:rPr>
                <a:t>集成</a:t>
              </a:r>
              <a:r>
                <a:rPr lang="zh-CN" altLang="zh-CN" sz="2000" b="1" dirty="0">
                  <a:latin typeface="黑体" pitchFamily="49" charset="-122"/>
                  <a:ea typeface="黑体" pitchFamily="49" charset="-122"/>
                </a:rPr>
                <a:t>型制造企业</a:t>
              </a:r>
              <a:endParaRPr lang="en-US" altLang="zh-CN" sz="2000" b="1" dirty="0">
                <a:latin typeface="黑体" pitchFamily="49" charset="-122"/>
                <a:ea typeface="黑体" pitchFamily="49" charset="-122"/>
              </a:endParaRPr>
            </a:p>
          </p:txBody>
        </p:sp>
        <p:sp>
          <p:nvSpPr>
            <p:cNvPr id="27669" name="圆角矩形 17"/>
            <p:cNvSpPr>
              <a:spLocks noChangeArrowheads="1"/>
            </p:cNvSpPr>
            <p:nvPr/>
          </p:nvSpPr>
          <p:spPr bwMode="gray">
            <a:xfrm>
              <a:off x="2584352" y="3370064"/>
              <a:ext cx="4294802" cy="923032"/>
            </a:xfrm>
            <a:prstGeom prst="roundRect">
              <a:avLst>
                <a:gd name="adj" fmla="val 0"/>
              </a:avLst>
            </a:prstGeom>
            <a:solidFill>
              <a:srgbClr val="FFFF00">
                <a:alpha val="79999"/>
              </a:srgbClr>
            </a:solidFill>
            <a:ln w="19050">
              <a:noFill/>
              <a:miter lim="800000"/>
              <a:headEnd/>
              <a:tailEnd/>
            </a:ln>
          </p:spPr>
          <p:txBody>
            <a:bodyPr wrap="none" anchor="ctr"/>
            <a:lstStyle/>
            <a:p>
              <a:pPr algn="ctr"/>
              <a:r>
                <a:rPr lang="zh-CN" altLang="zh-CN" sz="2000" b="1">
                  <a:latin typeface="黑体" pitchFamily="2" charset="-122"/>
                  <a:ea typeface="黑体" pitchFamily="2" charset="-122"/>
                </a:rPr>
                <a:t>集成、整合资源的能力</a:t>
              </a:r>
              <a:endParaRPr lang="zh-CN" altLang="en-US" sz="2000" b="1">
                <a:latin typeface="黑体" pitchFamily="2" charset="-122"/>
                <a:ea typeface="黑体" pitchFamily="2" charset="-122"/>
              </a:endParaRPr>
            </a:p>
          </p:txBody>
        </p:sp>
        <p:cxnSp>
          <p:nvCxnSpPr>
            <p:cNvPr id="19" name="直接连接符 18"/>
            <p:cNvCxnSpPr/>
            <p:nvPr/>
          </p:nvCxnSpPr>
          <p:spPr bwMode="auto">
            <a:xfrm>
              <a:off x="2569208" y="4273957"/>
              <a:ext cx="4294072" cy="0"/>
            </a:xfrm>
            <a:prstGeom prst="line">
              <a:avLst/>
            </a:prstGeom>
            <a:solidFill>
              <a:schemeClr val="accent2"/>
            </a:solidFill>
            <a:ln w="38100" cap="flat" cmpd="sng" algn="ctr">
              <a:solidFill>
                <a:schemeClr val="bg1">
                  <a:lumMod val="50000"/>
                </a:schemeClr>
              </a:solidFill>
              <a:prstDash val="sysDot"/>
              <a:round/>
              <a:headEnd type="none" w="med" len="med"/>
              <a:tailEnd type="none" w="med" len="med"/>
            </a:ln>
            <a:effectLst/>
          </p:spPr>
        </p:cxnSp>
      </p:grpSp>
      <p:grpSp>
        <p:nvGrpSpPr>
          <p:cNvPr id="9" name="组合 19"/>
          <p:cNvGrpSpPr>
            <a:grpSpLocks/>
          </p:cNvGrpSpPr>
          <p:nvPr/>
        </p:nvGrpSpPr>
        <p:grpSpPr bwMode="auto">
          <a:xfrm>
            <a:off x="1546225" y="4240213"/>
            <a:ext cx="6577013" cy="773112"/>
            <a:chOff x="1654597" y="4154120"/>
            <a:chExt cx="6577111" cy="923032"/>
          </a:xfrm>
        </p:grpSpPr>
        <p:sp>
          <p:nvSpPr>
            <p:cNvPr id="27665" name="圆角矩形 20"/>
            <p:cNvSpPr>
              <a:spLocks noChangeArrowheads="1"/>
            </p:cNvSpPr>
            <p:nvPr/>
          </p:nvSpPr>
          <p:spPr bwMode="gray">
            <a:xfrm>
              <a:off x="5967893" y="4154120"/>
              <a:ext cx="2263815" cy="922635"/>
            </a:xfrm>
            <a:prstGeom prst="roundRect">
              <a:avLst>
                <a:gd name="adj" fmla="val 0"/>
              </a:avLst>
            </a:prstGeom>
            <a:solidFill>
              <a:srgbClr val="0099FF"/>
            </a:solidFill>
            <a:ln w="19050">
              <a:noFill/>
              <a:miter lim="800000"/>
              <a:headEnd/>
              <a:tailEnd/>
            </a:ln>
          </p:spPr>
          <p:txBody>
            <a:bodyPr wrap="none" anchor="ctr"/>
            <a:lstStyle/>
            <a:p>
              <a:pPr algn="ctr"/>
              <a:r>
                <a:rPr lang="zh-CN" altLang="en-US" sz="2000" b="1">
                  <a:solidFill>
                    <a:schemeClr val="bg1"/>
                  </a:solidFill>
                  <a:latin typeface="黑体" pitchFamily="2" charset="-122"/>
                  <a:ea typeface="黑体" pitchFamily="2" charset="-122"/>
                </a:rPr>
                <a:t>代工</a:t>
              </a:r>
              <a:r>
                <a:rPr lang="zh-CN" altLang="zh-CN" sz="2000" b="1">
                  <a:solidFill>
                    <a:schemeClr val="bg1"/>
                  </a:solidFill>
                  <a:latin typeface="黑体" pitchFamily="2" charset="-122"/>
                  <a:ea typeface="黑体" pitchFamily="2" charset="-122"/>
                </a:rPr>
                <a:t>型制造企业</a:t>
              </a:r>
              <a:endParaRPr lang="en-US" altLang="zh-CN" sz="2000" b="1">
                <a:solidFill>
                  <a:schemeClr val="bg1"/>
                </a:solidFill>
                <a:latin typeface="黑体" pitchFamily="2" charset="-122"/>
                <a:ea typeface="黑体" pitchFamily="2" charset="-122"/>
              </a:endParaRPr>
            </a:p>
          </p:txBody>
        </p:sp>
        <p:sp>
          <p:nvSpPr>
            <p:cNvPr id="22" name="圆角矩形 21"/>
            <p:cNvSpPr/>
            <p:nvPr/>
          </p:nvSpPr>
          <p:spPr bwMode="gray">
            <a:xfrm>
              <a:off x="1664122" y="4154120"/>
              <a:ext cx="4294252" cy="923032"/>
            </a:xfrm>
            <a:prstGeom prst="roundRect">
              <a:avLst>
                <a:gd name="adj" fmla="val 0"/>
              </a:avLst>
            </a:prstGeom>
            <a:solidFill>
              <a:srgbClr val="0099FF">
                <a:alpha val="80000"/>
              </a:srgbClr>
            </a:solidFill>
            <a:ln w="19050">
              <a:solidFill>
                <a:schemeClr val="bg1">
                  <a:lumMod val="95000"/>
                </a:schemeClr>
              </a:solidFill>
              <a:miter lim="800000"/>
              <a:headEnd/>
              <a:tailEnd/>
            </a:ln>
            <a:effectLst/>
          </p:spPr>
          <p:txBody>
            <a:bodyPr wrap="none" anchor="ctr">
              <a:flatTx/>
            </a:bodyPr>
            <a:lstStyle/>
            <a:p>
              <a:pPr>
                <a:defRPr/>
              </a:pPr>
              <a:r>
                <a:rPr lang="zh-CN" altLang="zh-CN" sz="2000" b="1" dirty="0">
                  <a:solidFill>
                    <a:schemeClr val="bg1"/>
                  </a:solidFill>
                  <a:latin typeface="黑体" pitchFamily="49" charset="-122"/>
                  <a:ea typeface="黑体" pitchFamily="49" charset="-122"/>
                </a:rPr>
                <a:t>提升制造水平和快速响应市场的能力</a:t>
              </a:r>
              <a:endParaRPr lang="zh-CN" altLang="en-US" sz="2000" b="1" dirty="0">
                <a:solidFill>
                  <a:schemeClr val="bg1"/>
                </a:solidFill>
                <a:latin typeface="黑体" pitchFamily="49" charset="-122"/>
                <a:ea typeface="黑体" pitchFamily="49" charset="-122"/>
              </a:endParaRPr>
            </a:p>
          </p:txBody>
        </p:sp>
        <p:cxnSp>
          <p:nvCxnSpPr>
            <p:cNvPr id="23" name="直接连接符 22"/>
            <p:cNvCxnSpPr/>
            <p:nvPr/>
          </p:nvCxnSpPr>
          <p:spPr bwMode="auto">
            <a:xfrm>
              <a:off x="1654597" y="5056304"/>
              <a:ext cx="4294252" cy="0"/>
            </a:xfrm>
            <a:prstGeom prst="line">
              <a:avLst/>
            </a:prstGeom>
            <a:solidFill>
              <a:schemeClr val="accent2"/>
            </a:solidFill>
            <a:ln w="38100" cap="flat" cmpd="sng" algn="ctr">
              <a:solidFill>
                <a:schemeClr val="bg1">
                  <a:lumMod val="50000"/>
                </a:schemeClr>
              </a:solidFill>
              <a:prstDash val="sysDot"/>
              <a:round/>
              <a:headEnd type="none" w="med" len="med"/>
              <a:tailEnd type="none" w="med" len="med"/>
            </a:ln>
            <a:effectLst/>
          </p:spPr>
        </p:cxnSp>
      </p:grpSp>
      <p:grpSp>
        <p:nvGrpSpPr>
          <p:cNvPr id="10" name="组合 23"/>
          <p:cNvGrpSpPr>
            <a:grpSpLocks/>
          </p:cNvGrpSpPr>
          <p:nvPr/>
        </p:nvGrpSpPr>
        <p:grpSpPr bwMode="auto">
          <a:xfrm>
            <a:off x="793750" y="5049838"/>
            <a:ext cx="6567488" cy="755650"/>
            <a:chOff x="1604814" y="5229201"/>
            <a:chExt cx="6567586" cy="923032"/>
          </a:xfrm>
        </p:grpSpPr>
        <p:sp>
          <p:nvSpPr>
            <p:cNvPr id="27662" name="圆角矩形 24"/>
            <p:cNvSpPr>
              <a:spLocks noChangeArrowheads="1"/>
            </p:cNvSpPr>
            <p:nvPr/>
          </p:nvSpPr>
          <p:spPr bwMode="gray">
            <a:xfrm>
              <a:off x="1604814" y="5238725"/>
              <a:ext cx="2263815" cy="911696"/>
            </a:xfrm>
            <a:prstGeom prst="roundRect">
              <a:avLst>
                <a:gd name="adj" fmla="val 0"/>
              </a:avLst>
            </a:prstGeom>
            <a:solidFill>
              <a:srgbClr val="C00000"/>
            </a:solidFill>
            <a:ln w="19050">
              <a:noFill/>
              <a:miter lim="800000"/>
              <a:headEnd/>
              <a:tailEnd/>
            </a:ln>
          </p:spPr>
          <p:txBody>
            <a:bodyPr wrap="none" anchor="ctr"/>
            <a:lstStyle/>
            <a:p>
              <a:r>
                <a:rPr lang="zh-CN" altLang="zh-CN" sz="2000" b="1">
                  <a:solidFill>
                    <a:schemeClr val="bg1"/>
                  </a:solidFill>
                  <a:latin typeface="黑体" pitchFamily="2" charset="-122"/>
                  <a:ea typeface="黑体" pitchFamily="2" charset="-122"/>
                </a:rPr>
                <a:t>“专业化”企业</a:t>
              </a:r>
              <a:endParaRPr lang="en-US" altLang="zh-CN" sz="2000" b="1">
                <a:solidFill>
                  <a:schemeClr val="bg1"/>
                </a:solidFill>
                <a:latin typeface="黑体" pitchFamily="2" charset="-122"/>
                <a:ea typeface="黑体" pitchFamily="2" charset="-122"/>
              </a:endParaRPr>
            </a:p>
          </p:txBody>
        </p:sp>
        <p:sp>
          <p:nvSpPr>
            <p:cNvPr id="27663" name="圆角矩形 25"/>
            <p:cNvSpPr>
              <a:spLocks noChangeArrowheads="1"/>
            </p:cNvSpPr>
            <p:nvPr/>
          </p:nvSpPr>
          <p:spPr bwMode="gray">
            <a:xfrm>
              <a:off x="3877598" y="5229201"/>
              <a:ext cx="4294802" cy="923032"/>
            </a:xfrm>
            <a:prstGeom prst="roundRect">
              <a:avLst>
                <a:gd name="adj" fmla="val 0"/>
              </a:avLst>
            </a:prstGeom>
            <a:solidFill>
              <a:srgbClr val="C00000">
                <a:alpha val="79999"/>
              </a:srgbClr>
            </a:solidFill>
            <a:ln w="19050">
              <a:solidFill>
                <a:schemeClr val="bg1"/>
              </a:solidFill>
              <a:miter lim="800000"/>
              <a:headEnd/>
              <a:tailEnd/>
            </a:ln>
          </p:spPr>
          <p:txBody>
            <a:bodyPr wrap="none" anchor="ctr"/>
            <a:lstStyle/>
            <a:p>
              <a:r>
                <a:rPr lang="zh-CN" altLang="zh-CN" sz="2000" b="1">
                  <a:solidFill>
                    <a:schemeClr val="bg1"/>
                  </a:solidFill>
                  <a:latin typeface="黑体" pitchFamily="2" charset="-122"/>
                  <a:ea typeface="黑体" pitchFamily="2" charset="-122"/>
                </a:rPr>
                <a:t>所从事领域的高水准服务和应变能力</a:t>
              </a:r>
              <a:endParaRPr lang="en-US" altLang="zh-CN" sz="2000" b="1">
                <a:solidFill>
                  <a:schemeClr val="bg1"/>
                </a:solidFill>
                <a:latin typeface="黑体" pitchFamily="2" charset="-122"/>
                <a:ea typeface="黑体" pitchFamily="2" charset="-122"/>
              </a:endParaRPr>
            </a:p>
          </p:txBody>
        </p:sp>
        <p:cxnSp>
          <p:nvCxnSpPr>
            <p:cNvPr id="27" name="直接连接符 26"/>
            <p:cNvCxnSpPr/>
            <p:nvPr/>
          </p:nvCxnSpPr>
          <p:spPr bwMode="auto">
            <a:xfrm>
              <a:off x="3878148" y="6132842"/>
              <a:ext cx="4294252" cy="0"/>
            </a:xfrm>
            <a:prstGeom prst="line">
              <a:avLst/>
            </a:prstGeom>
            <a:solidFill>
              <a:schemeClr val="accent2"/>
            </a:solidFill>
            <a:ln w="38100" cap="flat" cmpd="sng" algn="ctr">
              <a:solidFill>
                <a:schemeClr val="bg1">
                  <a:lumMod val="50000"/>
                </a:schemeClr>
              </a:solidFill>
              <a:prstDash val="sysDot"/>
              <a:round/>
              <a:headEnd type="none" w="med" len="med"/>
              <a:tailEnd type="none" w="med" len="med"/>
            </a:ln>
            <a:effectLst/>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750" fill="hold"/>
                                        <p:tgtEl>
                                          <p:spTgt spid="2"/>
                                        </p:tgtEl>
                                        <p:attrNameLst>
                                          <p:attrName>ppt_w</p:attrName>
                                        </p:attrNameLst>
                                      </p:cBhvr>
                                      <p:tavLst>
                                        <p:tav tm="0">
                                          <p:val>
                                            <p:fltVal val="0"/>
                                          </p:val>
                                        </p:tav>
                                        <p:tav tm="100000">
                                          <p:val>
                                            <p:strVal val="#ppt_w"/>
                                          </p:val>
                                        </p:tav>
                                      </p:tavLst>
                                    </p:anim>
                                    <p:anim calcmode="lin" valueType="num">
                                      <p:cBhvr>
                                        <p:cTn id="26" dur="750" fill="hold"/>
                                        <p:tgtEl>
                                          <p:spTgt spid="2"/>
                                        </p:tgtEl>
                                        <p:attrNameLst>
                                          <p:attrName>ppt_h</p:attrName>
                                        </p:attrNameLst>
                                      </p:cBhvr>
                                      <p:tavLst>
                                        <p:tav tm="0">
                                          <p:val>
                                            <p:fltVal val="0"/>
                                          </p:val>
                                        </p:tav>
                                        <p:tav tm="100000">
                                          <p:val>
                                            <p:strVal val="#ppt_h"/>
                                          </p:val>
                                        </p:tav>
                                      </p:tavLst>
                                    </p:anim>
                                    <p:animEffect transition="in" filter="fade">
                                      <p:cBhvr>
                                        <p:cTn id="27" dur="75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Horizontal)">
                                      <p:cBhvr>
                                        <p:cTn id="32" dur="75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75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mtClean="0"/>
              <a:t>先进制造业提升创新能力的着力点</a:t>
            </a:r>
          </a:p>
        </p:txBody>
      </p:sp>
      <p:sp>
        <p:nvSpPr>
          <p:cNvPr id="3" name="内容占位符 2"/>
          <p:cNvSpPr>
            <a:spLocks noGrp="1"/>
          </p:cNvSpPr>
          <p:nvPr>
            <p:ph idx="1"/>
          </p:nvPr>
        </p:nvSpPr>
        <p:spPr bwMode="auto">
          <a:ln>
            <a:miter lim="800000"/>
            <a:headEnd/>
            <a:tailEnd/>
          </a:ln>
        </p:spPr>
        <p:txBody>
          <a:bodyPr vert="horz" wrap="square" lIns="91440" tIns="45720" rIns="91440" bIns="45720" numCol="1" anchor="t" anchorCtr="0" compatLnSpc="1">
            <a:prstTxWarp prst="textNoShape">
              <a:avLst/>
            </a:prstTxWarp>
          </a:bodyPr>
          <a:lstStyle/>
          <a:p>
            <a:pPr>
              <a:lnSpc>
                <a:spcPct val="130000"/>
              </a:lnSpc>
              <a:defRPr/>
            </a:pPr>
            <a:r>
              <a:rPr lang="zh-CN" altLang="en-US" b="1" smtClean="0"/>
              <a:t>做好制度设计和安排</a:t>
            </a:r>
          </a:p>
          <a:p>
            <a:pPr>
              <a:lnSpc>
                <a:spcPct val="130000"/>
              </a:lnSpc>
              <a:defRPr/>
            </a:pPr>
            <a:r>
              <a:rPr lang="zh-CN" altLang="en-US" b="1" smtClean="0"/>
              <a:t>营造有利于创新的环境，培养创新人才</a:t>
            </a:r>
          </a:p>
          <a:p>
            <a:pPr hangingPunct="1">
              <a:lnSpc>
                <a:spcPct val="130000"/>
              </a:lnSpc>
              <a:defRPr/>
            </a:pPr>
            <a:r>
              <a:rPr lang="zh-CN" altLang="en-US" b="1" smtClean="0"/>
              <a:t>促进三个链条（产业链、创新链、资金链）的结合和互动</a:t>
            </a:r>
          </a:p>
          <a:p>
            <a:pPr hangingPunct="1">
              <a:lnSpc>
                <a:spcPct val="130000"/>
              </a:lnSpc>
              <a:defRPr/>
            </a:pPr>
            <a:r>
              <a:rPr lang="zh-CN" altLang="en-US" b="1" smtClean="0"/>
              <a:t>完善科技转化机制、加强科技</a:t>
            </a:r>
            <a:r>
              <a:rPr lang="en-US" altLang="zh-CN" b="1" smtClean="0"/>
              <a:t>-</a:t>
            </a:r>
            <a:r>
              <a:rPr lang="zh-CN" altLang="en-US" b="1" smtClean="0"/>
              <a:t>产业的桥梁和通道建设</a:t>
            </a:r>
          </a:p>
        </p:txBody>
      </p:sp>
      <p:sp>
        <p:nvSpPr>
          <p:cNvPr id="28675" name="灯片编号占位符 3"/>
          <p:cNvSpPr>
            <a:spLocks noGrp="1"/>
          </p:cNvSpPr>
          <p:nvPr>
            <p:ph type="sldNum" sz="quarter" idx="10"/>
          </p:nvPr>
        </p:nvSpPr>
        <p:spPr>
          <a:noFill/>
        </p:spPr>
        <p:txBody>
          <a:bodyPr/>
          <a:lstStyle/>
          <a:p>
            <a:fld id="{261FB315-52B1-4C29-82AD-8A8314EAC777}" type="slidenum">
              <a:rPr lang="zh-CN" altLang="zh-CN" smtClean="0">
                <a:latin typeface="Arial" charset="0"/>
                <a:ea typeface="宋体" charset="-122"/>
              </a:rPr>
              <a:pPr/>
              <a:t>22</a:t>
            </a:fld>
            <a:endParaRPr lang="zh-CN" altLang="zh-CN" smtClean="0">
              <a:latin typeface="Arial" charset="0"/>
              <a:ea typeface="宋体" charset="-122"/>
            </a:endParaRPr>
          </a:p>
        </p:txBody>
      </p:sp>
      <p:sp>
        <p:nvSpPr>
          <p:cNvPr id="28676"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1000"/>
                                        <p:tgtEl>
                                          <p:spTgt spid="3">
                                            <p:txEl>
                                              <p:pRg st="0" end="0"/>
                                            </p:txEl>
                                          </p:spTgt>
                                        </p:tgtEl>
                                      </p:cBhvr>
                                    </p:animEffect>
                                  </p:childTnLst>
                                </p:cTn>
                              </p:par>
                            </p:childTnLst>
                          </p:cTn>
                        </p:par>
                        <p:par>
                          <p:cTn id="8" fill="hold">
                            <p:stCondLst>
                              <p:cond delay="1000"/>
                            </p:stCondLst>
                            <p:childTnLst>
                              <p:par>
                                <p:cTn id="9" presetID="13" presetClass="entr" presetSubtype="16"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plus(in)">
                                      <p:cBhvr>
                                        <p:cTn id="11" dur="1000"/>
                                        <p:tgtEl>
                                          <p:spTgt spid="3">
                                            <p:txEl>
                                              <p:pRg st="1" end="1"/>
                                            </p:txEl>
                                          </p:spTgt>
                                        </p:tgtEl>
                                      </p:cBhvr>
                                    </p:animEffect>
                                  </p:childTnLst>
                                </p:cTn>
                              </p:par>
                            </p:childTnLst>
                          </p:cTn>
                        </p:par>
                        <p:par>
                          <p:cTn id="12" fill="hold">
                            <p:stCondLst>
                              <p:cond delay="2000"/>
                            </p:stCondLst>
                            <p:childTnLst>
                              <p:par>
                                <p:cTn id="13" presetID="13" presetClass="entr" presetSubtype="16"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plus(in)">
                                      <p:cBhvr>
                                        <p:cTn id="15" dur="1000"/>
                                        <p:tgtEl>
                                          <p:spTgt spid="3">
                                            <p:txEl>
                                              <p:pRg st="2" end="2"/>
                                            </p:txEl>
                                          </p:spTgt>
                                        </p:tgtEl>
                                      </p:cBhvr>
                                    </p:animEffect>
                                  </p:childTnLst>
                                </p:cTn>
                              </p:par>
                            </p:childTnLst>
                          </p:cTn>
                        </p:par>
                        <p:par>
                          <p:cTn id="16" fill="hold">
                            <p:stCondLst>
                              <p:cond delay="3000"/>
                            </p:stCondLst>
                            <p:childTnLst>
                              <p:par>
                                <p:cTn id="17" presetID="13" presetClass="entr" presetSubtype="16"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plus(in)">
                                      <p:cBhvr>
                                        <p:cTn id="19"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57200" y="214313"/>
            <a:ext cx="7437438" cy="1143000"/>
          </a:xfrm>
        </p:spPr>
        <p:txBody>
          <a:bodyPr/>
          <a:lstStyle/>
          <a:p>
            <a:pPr>
              <a:defRPr/>
            </a:pPr>
            <a:r>
              <a:rPr lang="zh-CN" altLang="en-US" dirty="0" smtClean="0">
                <a:solidFill>
                  <a:srgbClr val="C00000"/>
                </a:solidFill>
                <a:effectLst>
                  <a:outerShdw blurRad="38100" dist="38100" dir="2700000" algn="tl">
                    <a:srgbClr val="000000">
                      <a:alpha val="43137"/>
                    </a:srgbClr>
                  </a:outerShdw>
                </a:effectLst>
                <a:latin typeface="+mj-ea"/>
              </a:rPr>
              <a:t>弗劳恩霍夫协会</a:t>
            </a:r>
            <a:r>
              <a:rPr lang="en-US" altLang="zh-CN" dirty="0" smtClean="0">
                <a:solidFill>
                  <a:srgbClr val="C00000"/>
                </a:solidFill>
                <a:effectLst>
                  <a:outerShdw blurRad="38100" dist="38100" dir="2700000" algn="tl">
                    <a:srgbClr val="000000">
                      <a:alpha val="43137"/>
                    </a:srgbClr>
                  </a:outerShdw>
                </a:effectLst>
                <a:latin typeface="+mj-ea"/>
              </a:rPr>
              <a:t/>
            </a:r>
            <a:br>
              <a:rPr lang="en-US" altLang="zh-CN" dirty="0" smtClean="0">
                <a:solidFill>
                  <a:srgbClr val="C00000"/>
                </a:solidFill>
                <a:effectLst>
                  <a:outerShdw blurRad="38100" dist="38100" dir="2700000" algn="tl">
                    <a:srgbClr val="000000">
                      <a:alpha val="43137"/>
                    </a:srgbClr>
                  </a:outerShdw>
                </a:effectLst>
                <a:latin typeface="+mj-ea"/>
              </a:rPr>
            </a:br>
            <a:r>
              <a:rPr lang="zh-CN" altLang="en-US" dirty="0" smtClean="0">
                <a:solidFill>
                  <a:srgbClr val="C00000"/>
                </a:solidFill>
                <a:effectLst>
                  <a:outerShdw blurRad="38100" dist="38100" dir="2700000" algn="tl">
                    <a:srgbClr val="000000">
                      <a:alpha val="43137"/>
                    </a:srgbClr>
                  </a:outerShdw>
                </a:effectLst>
                <a:latin typeface="+mj-ea"/>
              </a:rPr>
              <a:t>在德国创新体系中的定位</a:t>
            </a:r>
            <a:endParaRPr lang="zh-CN" altLang="en-US" dirty="0"/>
          </a:p>
        </p:txBody>
      </p:sp>
      <p:sp>
        <p:nvSpPr>
          <p:cNvPr id="29698"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54329BCC-F161-43B0-80F4-1F80A110F979}" type="slidenum">
              <a:rPr lang="zh-CN" altLang="zh-CN" sz="1200"/>
              <a:pPr algn="r"/>
              <a:t>23</a:t>
            </a:fld>
            <a:endParaRPr lang="zh-CN" altLang="zh-CN" sz="1200"/>
          </a:p>
        </p:txBody>
      </p:sp>
      <p:sp>
        <p:nvSpPr>
          <p:cNvPr id="29699"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pic>
        <p:nvPicPr>
          <p:cNvPr id="29700" name="图片 5"/>
          <p:cNvPicPr>
            <a:picLocks noChangeAspect="1"/>
          </p:cNvPicPr>
          <p:nvPr/>
        </p:nvPicPr>
        <p:blipFill>
          <a:blip r:embed="rId2"/>
          <a:srcRect/>
          <a:stretch>
            <a:fillRect/>
          </a:stretch>
        </p:blipFill>
        <p:spPr bwMode="auto">
          <a:xfrm>
            <a:off x="447675" y="1417638"/>
            <a:ext cx="8199438" cy="3254375"/>
          </a:xfrm>
          <a:prstGeom prst="rect">
            <a:avLst/>
          </a:prstGeom>
          <a:noFill/>
          <a:ln w="9525">
            <a:noFill/>
            <a:miter lim="800000"/>
            <a:headEnd/>
            <a:tailEnd/>
          </a:ln>
        </p:spPr>
      </p:pic>
      <p:sp>
        <p:nvSpPr>
          <p:cNvPr id="29701" name="矩形 6"/>
          <p:cNvSpPr>
            <a:spLocks noChangeArrowheads="1"/>
          </p:cNvSpPr>
          <p:nvPr/>
        </p:nvSpPr>
        <p:spPr bwMode="auto">
          <a:xfrm>
            <a:off x="1357313" y="1487488"/>
            <a:ext cx="6040437" cy="400050"/>
          </a:xfrm>
          <a:prstGeom prst="rect">
            <a:avLst/>
          </a:prstGeom>
          <a:noFill/>
          <a:ln w="9525">
            <a:noFill/>
            <a:miter lim="800000"/>
            <a:headEnd/>
            <a:tailEnd/>
          </a:ln>
        </p:spPr>
        <p:txBody>
          <a:bodyPr wrap="none">
            <a:spAutoFit/>
          </a:bodyPr>
          <a:lstStyle/>
          <a:p>
            <a:r>
              <a:rPr lang="zh-CN" altLang="en-US" sz="2000" b="1">
                <a:latin typeface="宋体" charset="-122"/>
              </a:rPr>
              <a:t>将社会挑战作为未来市场</a:t>
            </a:r>
            <a:r>
              <a:rPr lang="en-US" altLang="zh-CN" sz="2000" b="1"/>
              <a:t>– </a:t>
            </a:r>
            <a:r>
              <a:rPr lang="zh-CN" altLang="en-US" sz="2000" b="1">
                <a:latin typeface="宋体" charset="-122"/>
              </a:rPr>
              <a:t>为应对全球竞争做好准备</a:t>
            </a:r>
            <a:endParaRPr lang="zh-CN" altLang="en-US" sz="2000" b="1"/>
          </a:p>
        </p:txBody>
      </p:sp>
      <p:sp>
        <p:nvSpPr>
          <p:cNvPr id="29702" name="矩形 7"/>
          <p:cNvSpPr>
            <a:spLocks noChangeArrowheads="1"/>
          </p:cNvSpPr>
          <p:nvPr/>
        </p:nvSpPr>
        <p:spPr bwMode="auto">
          <a:xfrm>
            <a:off x="3397250" y="4251325"/>
            <a:ext cx="2249488" cy="400050"/>
          </a:xfrm>
          <a:prstGeom prst="rect">
            <a:avLst/>
          </a:prstGeom>
          <a:noFill/>
          <a:ln w="9525">
            <a:noFill/>
            <a:miter lim="800000"/>
            <a:headEnd/>
            <a:tailEnd/>
          </a:ln>
        </p:spPr>
        <p:txBody>
          <a:bodyPr wrap="none">
            <a:spAutoFit/>
          </a:bodyPr>
          <a:lstStyle/>
          <a:p>
            <a:r>
              <a:rPr lang="zh-CN" altLang="en-US" sz="2000" b="1">
                <a:solidFill>
                  <a:schemeClr val="bg1"/>
                </a:solidFill>
                <a:latin typeface="宋体" charset="-122"/>
              </a:rPr>
              <a:t>与社会的密切交流</a:t>
            </a:r>
            <a:endParaRPr lang="zh-CN" altLang="en-US" sz="2000" b="1">
              <a:solidFill>
                <a:schemeClr val="bg1"/>
              </a:solidFill>
            </a:endParaRPr>
          </a:p>
        </p:txBody>
      </p:sp>
      <p:sp>
        <p:nvSpPr>
          <p:cNvPr id="29703" name="矩形 8"/>
          <p:cNvSpPr>
            <a:spLocks noChangeArrowheads="1"/>
          </p:cNvSpPr>
          <p:nvPr/>
        </p:nvSpPr>
        <p:spPr bwMode="auto">
          <a:xfrm>
            <a:off x="714375" y="4860925"/>
            <a:ext cx="2143125" cy="1169988"/>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1400">
                <a:solidFill>
                  <a:srgbClr val="002060"/>
                </a:solidFill>
                <a:latin typeface="黑体" pitchFamily="2" charset="-122"/>
                <a:ea typeface="黑体" pitchFamily="2" charset="-122"/>
              </a:rPr>
              <a:t>与大学紧密合作，每个研究所长都是大学教授</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与马普紧密合作</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与国际顶尖机构合作</a:t>
            </a:r>
            <a:endParaRPr lang="zh-CN" altLang="en-US" sz="1400">
              <a:solidFill>
                <a:srgbClr val="002060"/>
              </a:solidFill>
            </a:endParaRPr>
          </a:p>
        </p:txBody>
      </p:sp>
      <p:cxnSp>
        <p:nvCxnSpPr>
          <p:cNvPr id="10" name="直接连接符 9"/>
          <p:cNvCxnSpPr/>
          <p:nvPr/>
        </p:nvCxnSpPr>
        <p:spPr>
          <a:xfrm>
            <a:off x="3070225" y="4651375"/>
            <a:ext cx="0" cy="1643063"/>
          </a:xfrm>
          <a:prstGeom prst="line">
            <a:avLst/>
          </a:prstGeom>
          <a:ln w="38100">
            <a:solidFill>
              <a:srgbClr val="179D7C"/>
            </a:solidFill>
          </a:ln>
        </p:spPr>
        <p:style>
          <a:lnRef idx="1">
            <a:schemeClr val="accent1"/>
          </a:lnRef>
          <a:fillRef idx="0">
            <a:schemeClr val="accent1"/>
          </a:fillRef>
          <a:effectRef idx="0">
            <a:schemeClr val="accent1"/>
          </a:effectRef>
          <a:fontRef idx="minor">
            <a:schemeClr val="tx1"/>
          </a:fontRef>
        </p:style>
      </p:cxnSp>
      <p:sp>
        <p:nvSpPr>
          <p:cNvPr id="11" name="左右箭头 10"/>
          <p:cNvSpPr/>
          <p:nvPr/>
        </p:nvSpPr>
        <p:spPr>
          <a:xfrm>
            <a:off x="2813050" y="5345113"/>
            <a:ext cx="514350" cy="327025"/>
          </a:xfrm>
          <a:prstGeom prst="leftRightArrow">
            <a:avLst/>
          </a:prstGeom>
          <a:solidFill>
            <a:srgbClr val="EB6B09"/>
          </a:solidFill>
          <a:ln>
            <a:solidFill>
              <a:srgbClr val="EB6B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706" name="矩形 11"/>
          <p:cNvSpPr>
            <a:spLocks noChangeArrowheads="1"/>
          </p:cNvSpPr>
          <p:nvPr/>
        </p:nvSpPr>
        <p:spPr bwMode="auto">
          <a:xfrm>
            <a:off x="3214688" y="4714875"/>
            <a:ext cx="2316162" cy="1630363"/>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1400">
                <a:solidFill>
                  <a:srgbClr val="002060"/>
                </a:solidFill>
                <a:latin typeface="黑体" pitchFamily="2" charset="-122"/>
                <a:ea typeface="黑体" pitchFamily="2" charset="-122"/>
              </a:rPr>
              <a:t>为企业提供专业研发服务</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需求导向的科研与高科技水平的结合</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研究所的自主性与简单的机构总体规则相结合</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合作</a:t>
            </a:r>
            <a:endParaRPr lang="zh-CN" altLang="en-US" sz="1400">
              <a:solidFill>
                <a:srgbClr val="002060"/>
              </a:solidFill>
            </a:endParaRPr>
          </a:p>
        </p:txBody>
      </p:sp>
      <p:cxnSp>
        <p:nvCxnSpPr>
          <p:cNvPr id="13" name="直接连接符 12"/>
          <p:cNvCxnSpPr/>
          <p:nvPr/>
        </p:nvCxnSpPr>
        <p:spPr>
          <a:xfrm>
            <a:off x="5757863" y="4651375"/>
            <a:ext cx="0" cy="1643063"/>
          </a:xfrm>
          <a:prstGeom prst="line">
            <a:avLst/>
          </a:prstGeom>
          <a:ln w="38100">
            <a:solidFill>
              <a:srgbClr val="179D7C"/>
            </a:solidFill>
          </a:ln>
        </p:spPr>
        <p:style>
          <a:lnRef idx="1">
            <a:schemeClr val="accent1"/>
          </a:lnRef>
          <a:fillRef idx="0">
            <a:schemeClr val="accent1"/>
          </a:fillRef>
          <a:effectRef idx="0">
            <a:schemeClr val="accent1"/>
          </a:effectRef>
          <a:fontRef idx="minor">
            <a:schemeClr val="tx1"/>
          </a:fontRef>
        </p:style>
      </p:cxnSp>
      <p:sp>
        <p:nvSpPr>
          <p:cNvPr id="14" name="左右箭头 13"/>
          <p:cNvSpPr/>
          <p:nvPr/>
        </p:nvSpPr>
        <p:spPr>
          <a:xfrm>
            <a:off x="5500688" y="5305425"/>
            <a:ext cx="514350" cy="327025"/>
          </a:xfrm>
          <a:prstGeom prst="leftRightArrow">
            <a:avLst/>
          </a:prstGeom>
          <a:solidFill>
            <a:srgbClr val="EB6B09"/>
          </a:solidFill>
          <a:ln>
            <a:solidFill>
              <a:srgbClr val="EB6B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 name="直接连接符 14"/>
          <p:cNvCxnSpPr/>
          <p:nvPr/>
        </p:nvCxnSpPr>
        <p:spPr>
          <a:xfrm>
            <a:off x="536575" y="6294438"/>
            <a:ext cx="7964488" cy="11112"/>
          </a:xfrm>
          <a:prstGeom prst="line">
            <a:avLst/>
          </a:prstGeom>
          <a:ln w="57150">
            <a:solidFill>
              <a:srgbClr val="179D7C"/>
            </a:solidFill>
          </a:ln>
        </p:spPr>
        <p:style>
          <a:lnRef idx="1">
            <a:schemeClr val="accent1"/>
          </a:lnRef>
          <a:fillRef idx="0">
            <a:schemeClr val="accent1"/>
          </a:fillRef>
          <a:effectRef idx="0">
            <a:schemeClr val="accent1"/>
          </a:effectRef>
          <a:fontRef idx="minor">
            <a:schemeClr val="tx1"/>
          </a:fontRef>
        </p:style>
      </p:cxnSp>
      <p:sp>
        <p:nvSpPr>
          <p:cNvPr id="29710" name="矩形 15"/>
          <p:cNvSpPr>
            <a:spLocks noChangeArrowheads="1"/>
          </p:cNvSpPr>
          <p:nvPr/>
        </p:nvSpPr>
        <p:spPr bwMode="auto">
          <a:xfrm>
            <a:off x="6042025" y="4759325"/>
            <a:ext cx="2316163" cy="1384300"/>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1400">
                <a:solidFill>
                  <a:srgbClr val="002060"/>
                </a:solidFill>
                <a:latin typeface="黑体" pitchFamily="2" charset="-122"/>
                <a:ea typeface="黑体" pitchFamily="2" charset="-122"/>
              </a:rPr>
              <a:t>为中小企业开展研发服务</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为高技术以及低研发密度的企业开展研发服务</a:t>
            </a:r>
            <a:endParaRPr lang="en-US" altLang="zh-CN" sz="1400">
              <a:solidFill>
                <a:srgbClr val="002060"/>
              </a:solidFill>
              <a:latin typeface="黑体" pitchFamily="2" charset="-122"/>
              <a:ea typeface="黑体" pitchFamily="2" charset="-122"/>
            </a:endParaRPr>
          </a:p>
          <a:p>
            <a:pPr marL="285750" indent="-285750">
              <a:buFont typeface="Wingdings" pitchFamily="2" charset="2"/>
              <a:buChar char="n"/>
            </a:pPr>
            <a:r>
              <a:rPr lang="zh-CN" altLang="en-US" sz="1400">
                <a:solidFill>
                  <a:srgbClr val="002060"/>
                </a:solidFill>
                <a:latin typeface="黑体" pitchFamily="2" charset="-122"/>
                <a:ea typeface="黑体" pitchFamily="2" charset="-122"/>
              </a:rPr>
              <a:t>通过研究所顾问委员会保持与企业的密切联系</a:t>
            </a:r>
            <a:endParaRPr lang="zh-CN" altLang="en-US" sz="1400">
              <a:solidFill>
                <a:srgbClr val="002060"/>
              </a:solidFill>
            </a:endParaRPr>
          </a:p>
        </p:txBody>
      </p:sp>
      <p:sp>
        <p:nvSpPr>
          <p:cNvPr id="29711" name="矩形 19"/>
          <p:cNvSpPr>
            <a:spLocks noChangeArrowheads="1"/>
          </p:cNvSpPr>
          <p:nvPr/>
        </p:nvSpPr>
        <p:spPr bwMode="auto">
          <a:xfrm>
            <a:off x="457200" y="3105150"/>
            <a:ext cx="2459038" cy="338138"/>
          </a:xfrm>
          <a:prstGeom prst="rect">
            <a:avLst/>
          </a:prstGeom>
          <a:noFill/>
          <a:ln w="9525">
            <a:noFill/>
            <a:miter lim="800000"/>
            <a:headEnd/>
            <a:tailEnd/>
          </a:ln>
        </p:spPr>
        <p:txBody>
          <a:bodyPr wrap="none">
            <a:spAutoFit/>
          </a:bodyPr>
          <a:lstStyle/>
          <a:p>
            <a:r>
              <a:rPr lang="zh-CN" altLang="en-US" b="1">
                <a:latin typeface="宋体" charset="-122"/>
              </a:rPr>
              <a:t>大学开展出色的科学研究</a:t>
            </a:r>
            <a:endParaRPr lang="zh-CN" altLang="en-US" b="1"/>
          </a:p>
        </p:txBody>
      </p:sp>
      <p:sp>
        <p:nvSpPr>
          <p:cNvPr id="29712" name="矩形 20"/>
          <p:cNvSpPr>
            <a:spLocks noChangeArrowheads="1"/>
          </p:cNvSpPr>
          <p:nvPr/>
        </p:nvSpPr>
        <p:spPr bwMode="auto">
          <a:xfrm>
            <a:off x="2706688" y="3492500"/>
            <a:ext cx="3079750" cy="338138"/>
          </a:xfrm>
          <a:prstGeom prst="rect">
            <a:avLst/>
          </a:prstGeom>
          <a:noFill/>
          <a:ln w="9525">
            <a:noFill/>
            <a:miter lim="800000"/>
            <a:headEnd/>
            <a:tailEnd/>
          </a:ln>
        </p:spPr>
        <p:txBody>
          <a:bodyPr wrap="none">
            <a:spAutoFit/>
          </a:bodyPr>
          <a:lstStyle/>
          <a:p>
            <a:r>
              <a:rPr lang="zh-CN" altLang="en-US" b="1">
                <a:latin typeface="宋体" charset="-122"/>
              </a:rPr>
              <a:t>科研机构通过技术研发建立桥梁</a:t>
            </a:r>
            <a:endParaRPr lang="zh-CN" altLang="en-US" b="1"/>
          </a:p>
        </p:txBody>
      </p:sp>
      <p:sp>
        <p:nvSpPr>
          <p:cNvPr id="29713" name="矩形 21"/>
          <p:cNvSpPr>
            <a:spLocks noChangeArrowheads="1"/>
          </p:cNvSpPr>
          <p:nvPr/>
        </p:nvSpPr>
        <p:spPr bwMode="auto">
          <a:xfrm>
            <a:off x="5827713" y="3025775"/>
            <a:ext cx="2459037" cy="338138"/>
          </a:xfrm>
          <a:prstGeom prst="rect">
            <a:avLst/>
          </a:prstGeom>
          <a:noFill/>
          <a:ln w="9525">
            <a:noFill/>
            <a:miter lim="800000"/>
            <a:headEnd/>
            <a:tailEnd/>
          </a:ln>
        </p:spPr>
        <p:txBody>
          <a:bodyPr wrap="none">
            <a:spAutoFit/>
          </a:bodyPr>
          <a:lstStyle/>
          <a:p>
            <a:r>
              <a:rPr lang="zh-CN" altLang="en-US" b="1">
                <a:latin typeface="宋体" charset="-122"/>
              </a:rPr>
              <a:t>创新性的企业生产新产品</a:t>
            </a:r>
            <a:endParaRPr lang="zh-CN" altLang="en-US" b="1"/>
          </a:p>
        </p:txBody>
      </p:sp>
      <p:sp>
        <p:nvSpPr>
          <p:cNvPr id="29714" name="矩形 22"/>
          <p:cNvSpPr>
            <a:spLocks noChangeArrowheads="1"/>
          </p:cNvSpPr>
          <p:nvPr/>
        </p:nvSpPr>
        <p:spPr bwMode="auto">
          <a:xfrm>
            <a:off x="2384425" y="2354263"/>
            <a:ext cx="1012825" cy="339725"/>
          </a:xfrm>
          <a:prstGeom prst="rect">
            <a:avLst/>
          </a:prstGeom>
          <a:noFill/>
          <a:ln w="9525">
            <a:noFill/>
            <a:miter lim="800000"/>
            <a:headEnd/>
            <a:tailEnd/>
          </a:ln>
        </p:spPr>
        <p:txBody>
          <a:bodyPr wrap="none">
            <a:spAutoFit/>
          </a:bodyPr>
          <a:lstStyle/>
          <a:p>
            <a:r>
              <a:rPr lang="zh-CN" altLang="en-US" b="1">
                <a:latin typeface="宋体" charset="-122"/>
              </a:rPr>
              <a:t>研究环节</a:t>
            </a:r>
            <a:endParaRPr lang="zh-CN" altLang="en-US" b="1"/>
          </a:p>
        </p:txBody>
      </p:sp>
      <p:sp>
        <p:nvSpPr>
          <p:cNvPr id="29715" name="矩形 23"/>
          <p:cNvSpPr>
            <a:spLocks noChangeArrowheads="1"/>
          </p:cNvSpPr>
          <p:nvPr/>
        </p:nvSpPr>
        <p:spPr bwMode="auto">
          <a:xfrm>
            <a:off x="5240338" y="2397125"/>
            <a:ext cx="1012825" cy="338138"/>
          </a:xfrm>
          <a:prstGeom prst="rect">
            <a:avLst/>
          </a:prstGeom>
          <a:noFill/>
          <a:ln w="9525">
            <a:noFill/>
            <a:miter lim="800000"/>
            <a:headEnd/>
            <a:tailEnd/>
          </a:ln>
        </p:spPr>
        <p:txBody>
          <a:bodyPr wrap="none">
            <a:spAutoFit/>
          </a:bodyPr>
          <a:lstStyle/>
          <a:p>
            <a:r>
              <a:rPr lang="zh-CN" altLang="en-US" b="1">
                <a:latin typeface="宋体" charset="-122"/>
              </a:rPr>
              <a:t>创新环节</a:t>
            </a:r>
            <a:endParaRPr lang="zh-CN" altLang="en-US" b="1"/>
          </a:p>
        </p:txBody>
      </p:sp>
      <p:sp>
        <p:nvSpPr>
          <p:cNvPr id="29716" name="TextBox 24"/>
          <p:cNvSpPr txBox="1">
            <a:spLocks noChangeArrowheads="1"/>
          </p:cNvSpPr>
          <p:nvPr/>
        </p:nvSpPr>
        <p:spPr bwMode="auto">
          <a:xfrm>
            <a:off x="3794125" y="2773363"/>
            <a:ext cx="1349375" cy="584200"/>
          </a:xfrm>
          <a:prstGeom prst="rect">
            <a:avLst/>
          </a:prstGeom>
          <a:noFill/>
          <a:ln w="9525">
            <a:noFill/>
            <a:miter lim="800000"/>
            <a:headEnd/>
            <a:tailEnd/>
          </a:ln>
        </p:spPr>
        <p:txBody>
          <a:bodyPr>
            <a:spAutoFit/>
          </a:bodyPr>
          <a:lstStyle/>
          <a:p>
            <a:pPr algn="ctr"/>
            <a:r>
              <a:rPr lang="zh-CN" altLang="en-US" b="1"/>
              <a:t>弗劳恩霍夫协会</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p:txBody>
          <a:bodyPr/>
          <a:lstStyle/>
          <a:p>
            <a:pPr>
              <a:defRPr/>
            </a:pPr>
            <a:r>
              <a:rPr lang="zh-CN" altLang="en-US" dirty="0" smtClean="0"/>
              <a:t>瑞士的教育体系</a:t>
            </a:r>
            <a:endParaRPr lang="zh-CN" altLang="en-US" dirty="0"/>
          </a:p>
        </p:txBody>
      </p:sp>
      <p:sp>
        <p:nvSpPr>
          <p:cNvPr id="30722"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63CD089D-8A13-4CF6-865E-54D93FCDA1FB}" type="slidenum">
              <a:rPr lang="zh-CN" altLang="zh-CN" sz="1200"/>
              <a:pPr algn="r"/>
              <a:t>24</a:t>
            </a:fld>
            <a:endParaRPr lang="zh-CN" altLang="zh-CN" sz="1200"/>
          </a:p>
        </p:txBody>
      </p:sp>
      <p:sp>
        <p:nvSpPr>
          <p:cNvPr id="30723"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
        <p:nvSpPr>
          <p:cNvPr id="6" name="矩形 5"/>
          <p:cNvSpPr/>
          <p:nvPr/>
        </p:nvSpPr>
        <p:spPr>
          <a:xfrm>
            <a:off x="1285875" y="5441950"/>
            <a:ext cx="6786563" cy="500063"/>
          </a:xfrm>
          <a:prstGeom prst="rect">
            <a:avLst/>
          </a:prstGeom>
          <a:gradFill flip="none" rotWithShape="1">
            <a:gsLst>
              <a:gs pos="0">
                <a:srgbClr val="8488C4"/>
              </a:gs>
              <a:gs pos="53000">
                <a:srgbClr val="D4DEFF"/>
              </a:gs>
              <a:gs pos="83000">
                <a:srgbClr val="D4DEFF"/>
              </a:gs>
              <a:gs pos="100000">
                <a:srgbClr val="96AB94"/>
              </a:gs>
            </a:gsLst>
            <a:lin ang="5400000" scaled="1"/>
            <a:tileRect/>
          </a:gra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b="1" dirty="0"/>
              <a:t>小学和初中教育</a:t>
            </a:r>
          </a:p>
        </p:txBody>
      </p:sp>
      <p:sp>
        <p:nvSpPr>
          <p:cNvPr id="7" name="矩形 6"/>
          <p:cNvSpPr/>
          <p:nvPr/>
        </p:nvSpPr>
        <p:spPr>
          <a:xfrm>
            <a:off x="1285875" y="4584700"/>
            <a:ext cx="3500438" cy="714375"/>
          </a:xfrm>
          <a:prstGeom prst="rect">
            <a:avLst/>
          </a:prstGeom>
          <a:gradFill flip="none" rotWithShape="1">
            <a:gsLst>
              <a:gs pos="0">
                <a:srgbClr val="5E9EFF"/>
              </a:gs>
              <a:gs pos="39999">
                <a:srgbClr val="85C2FF"/>
              </a:gs>
              <a:gs pos="70000">
                <a:srgbClr val="C4D6EB"/>
              </a:gs>
              <a:gs pos="100000">
                <a:srgbClr val="FFEBFA"/>
              </a:gs>
            </a:gsLst>
            <a:lin ang="5400000" scaled="1"/>
            <a:tileRect/>
          </a:gra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b="1" dirty="0"/>
              <a:t>成长资格（学历）教育</a:t>
            </a:r>
            <a:endParaRPr lang="en-US" altLang="zh-CN" b="1" dirty="0"/>
          </a:p>
          <a:p>
            <a:pPr algn="ctr">
              <a:defRPr/>
            </a:pPr>
            <a:r>
              <a:rPr lang="zh-CN" altLang="en-US" b="1" dirty="0"/>
              <a:t>高中</a:t>
            </a:r>
          </a:p>
        </p:txBody>
      </p:sp>
      <p:sp>
        <p:nvSpPr>
          <p:cNvPr id="8" name="矩形 7"/>
          <p:cNvSpPr/>
          <p:nvPr/>
        </p:nvSpPr>
        <p:spPr>
          <a:xfrm>
            <a:off x="5000625" y="4584700"/>
            <a:ext cx="3000375" cy="714375"/>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1"/>
            <a:tileRect/>
          </a:gra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b="1" dirty="0"/>
              <a:t>职业</a:t>
            </a:r>
            <a:r>
              <a:rPr lang="en-US" altLang="zh-CN" b="1" dirty="0"/>
              <a:t>/</a:t>
            </a:r>
            <a:r>
              <a:rPr lang="zh-CN" altLang="en-US" b="1" dirty="0"/>
              <a:t>专门的</a:t>
            </a:r>
            <a:endParaRPr lang="en-US" altLang="zh-CN" b="1" dirty="0"/>
          </a:p>
          <a:p>
            <a:pPr algn="ctr">
              <a:defRPr/>
            </a:pPr>
            <a:r>
              <a:rPr lang="zh-CN" altLang="en-US" b="1" dirty="0"/>
              <a:t>成长资格（学历）教育</a:t>
            </a:r>
            <a:endParaRPr lang="en-US" altLang="zh-CN" b="1" dirty="0"/>
          </a:p>
          <a:p>
            <a:pPr algn="ctr">
              <a:defRPr/>
            </a:pPr>
            <a:r>
              <a:rPr lang="zh-CN" altLang="en-US" b="1" dirty="0"/>
              <a:t>学徒</a:t>
            </a:r>
          </a:p>
        </p:txBody>
      </p:sp>
      <p:sp>
        <p:nvSpPr>
          <p:cNvPr id="9" name="矩形 8"/>
          <p:cNvSpPr/>
          <p:nvPr/>
        </p:nvSpPr>
        <p:spPr>
          <a:xfrm>
            <a:off x="1285875" y="2655888"/>
            <a:ext cx="2714625" cy="1714500"/>
          </a:xfrm>
          <a:prstGeom prst="rect">
            <a:avLst/>
          </a:prstGeom>
          <a:solidFill>
            <a:srgbClr val="FFFF00"/>
          </a:solidFill>
          <a:ln>
            <a:solidFill>
              <a:srgbClr val="66FF99"/>
            </a:solidFill>
          </a:ln>
        </p:spPr>
        <p:style>
          <a:lnRef idx="3">
            <a:schemeClr val="lt1"/>
          </a:lnRef>
          <a:fillRef idx="1">
            <a:schemeClr val="accent3"/>
          </a:fillRef>
          <a:effectRef idx="1">
            <a:schemeClr val="accent3"/>
          </a:effectRef>
          <a:fontRef idx="minor">
            <a:schemeClr val="lt1"/>
          </a:fontRef>
        </p:style>
        <p:txBody>
          <a:bodyPr anchor="ctr"/>
          <a:lstStyle/>
          <a:p>
            <a:pPr algn="ctr">
              <a:defRPr/>
            </a:pPr>
            <a:endParaRPr lang="zh-CN" altLang="en-US"/>
          </a:p>
        </p:txBody>
      </p:sp>
      <p:sp>
        <p:nvSpPr>
          <p:cNvPr id="10" name="矩形 9"/>
          <p:cNvSpPr/>
          <p:nvPr/>
        </p:nvSpPr>
        <p:spPr>
          <a:xfrm>
            <a:off x="4429125" y="2655888"/>
            <a:ext cx="3571875" cy="1714500"/>
          </a:xfrm>
          <a:prstGeom prst="rect">
            <a:avLst/>
          </a:prstGeom>
          <a:solidFill>
            <a:srgbClr val="66FFFF"/>
          </a:solidFill>
          <a:ln>
            <a:solidFill>
              <a:srgbClr val="00B050"/>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p>
        </p:txBody>
      </p:sp>
      <p:sp>
        <p:nvSpPr>
          <p:cNvPr id="11" name="矩形 10"/>
          <p:cNvSpPr/>
          <p:nvPr/>
        </p:nvSpPr>
        <p:spPr>
          <a:xfrm>
            <a:off x="1285875" y="1584325"/>
            <a:ext cx="2071688" cy="857250"/>
          </a:xfrm>
          <a:prstGeom prst="rect">
            <a:avLst/>
          </a:prstGeom>
          <a:solidFill>
            <a:srgbClr val="FFC000"/>
          </a:solidFill>
          <a:ln>
            <a:solidFill>
              <a:srgbClr val="C00000"/>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zh-CN" altLang="en-US" b="1" dirty="0"/>
              <a:t>博士学位</a:t>
            </a:r>
          </a:p>
        </p:txBody>
      </p:sp>
      <p:sp>
        <p:nvSpPr>
          <p:cNvPr id="12" name="矩形 11"/>
          <p:cNvSpPr/>
          <p:nvPr/>
        </p:nvSpPr>
        <p:spPr>
          <a:xfrm>
            <a:off x="3571875" y="1584325"/>
            <a:ext cx="4429125" cy="857250"/>
          </a:xfrm>
          <a:prstGeom prst="rect">
            <a:avLst/>
          </a:prstGeom>
          <a:solidFill>
            <a:srgbClr val="66FF99"/>
          </a:solidFill>
        </p:spPr>
        <p:style>
          <a:lnRef idx="2">
            <a:schemeClr val="accent4"/>
          </a:lnRef>
          <a:fillRef idx="1">
            <a:schemeClr val="lt1"/>
          </a:fillRef>
          <a:effectRef idx="0">
            <a:schemeClr val="accent4"/>
          </a:effectRef>
          <a:fontRef idx="minor">
            <a:schemeClr val="dk1"/>
          </a:fontRef>
        </p:style>
        <p:txBody>
          <a:bodyPr anchor="ctr"/>
          <a:lstStyle/>
          <a:p>
            <a:pPr algn="ctr">
              <a:defRPr/>
            </a:pPr>
            <a:r>
              <a:rPr lang="zh-CN" altLang="en-US" sz="1400" b="1" dirty="0"/>
              <a:t>继续教育</a:t>
            </a:r>
            <a:endParaRPr lang="en-US" altLang="zh-CN" sz="1400" b="1" dirty="0"/>
          </a:p>
          <a:p>
            <a:pPr algn="ctr">
              <a:defRPr/>
            </a:pPr>
            <a:r>
              <a:rPr lang="zh-CN" altLang="en-US" sz="1400" b="1" dirty="0"/>
              <a:t>高级研究硕士</a:t>
            </a:r>
            <a:r>
              <a:rPr lang="en-US" altLang="zh-CN" sz="1400" b="1" dirty="0"/>
              <a:t>(60ECTS)</a:t>
            </a:r>
          </a:p>
          <a:p>
            <a:pPr algn="ctr">
              <a:defRPr/>
            </a:pPr>
            <a:r>
              <a:rPr lang="zh-CN" altLang="en-US" sz="1400" b="1" dirty="0"/>
              <a:t>高级研究学位</a:t>
            </a:r>
            <a:r>
              <a:rPr lang="en-US" altLang="zh-CN" sz="1400" b="1" dirty="0"/>
              <a:t>(30ECTS)</a:t>
            </a:r>
          </a:p>
          <a:p>
            <a:pPr algn="ctr">
              <a:defRPr/>
            </a:pPr>
            <a:r>
              <a:rPr lang="zh-CN" altLang="en-US" sz="1400" b="1" dirty="0"/>
              <a:t>高级研究证书</a:t>
            </a:r>
            <a:r>
              <a:rPr lang="en-US" altLang="zh-CN" sz="1400" b="1" dirty="0"/>
              <a:t>(10ECTS)</a:t>
            </a:r>
            <a:endParaRPr lang="zh-CN" altLang="en-US" sz="1400" b="1" dirty="0"/>
          </a:p>
        </p:txBody>
      </p:sp>
      <p:sp>
        <p:nvSpPr>
          <p:cNvPr id="13" name="矩形 12"/>
          <p:cNvSpPr/>
          <p:nvPr/>
        </p:nvSpPr>
        <p:spPr>
          <a:xfrm>
            <a:off x="4786313" y="3298825"/>
            <a:ext cx="1285875" cy="642938"/>
          </a:xfrm>
          <a:prstGeom prst="rect">
            <a:avLst/>
          </a:prstGeom>
          <a:ln>
            <a:solidFill>
              <a:srgbClr val="92D050"/>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zh-CN" altLang="en-US" sz="1400" b="1" dirty="0"/>
              <a:t>学位</a:t>
            </a:r>
            <a:endParaRPr lang="en-US" altLang="zh-CN" sz="1400" b="1" dirty="0"/>
          </a:p>
          <a:p>
            <a:pPr algn="ctr">
              <a:defRPr/>
            </a:pPr>
            <a:r>
              <a:rPr lang="en-US" altLang="zh-CN" sz="1400" b="1" dirty="0"/>
              <a:t>(3-4</a:t>
            </a:r>
            <a:r>
              <a:rPr lang="zh-CN" altLang="en-US" sz="1400" b="1" dirty="0"/>
              <a:t>年</a:t>
            </a:r>
            <a:r>
              <a:rPr lang="en-US" altLang="zh-CN" sz="1400" b="1" dirty="0"/>
              <a:t>)</a:t>
            </a:r>
            <a:endParaRPr lang="zh-CN" altLang="en-US" sz="1400" b="1" dirty="0"/>
          </a:p>
        </p:txBody>
      </p:sp>
      <p:sp>
        <p:nvSpPr>
          <p:cNvPr id="14" name="矩形 13"/>
          <p:cNvSpPr/>
          <p:nvPr/>
        </p:nvSpPr>
        <p:spPr>
          <a:xfrm>
            <a:off x="6357938" y="2798763"/>
            <a:ext cx="1428750" cy="428625"/>
          </a:xfrm>
          <a:prstGeom prst="rect">
            <a:avLst/>
          </a:prstGeom>
          <a:ln>
            <a:solidFill>
              <a:srgbClr val="92D050"/>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zh-CN" altLang="en-US" sz="1400" b="1" dirty="0"/>
              <a:t>硕士</a:t>
            </a:r>
            <a:endParaRPr lang="en-US" altLang="zh-CN" sz="1400" b="1" dirty="0"/>
          </a:p>
          <a:p>
            <a:pPr algn="ctr">
              <a:defRPr/>
            </a:pPr>
            <a:r>
              <a:rPr lang="en-US" altLang="zh-CN" sz="1400" b="1" dirty="0"/>
              <a:t>(90-120ECTS)</a:t>
            </a:r>
            <a:endParaRPr lang="zh-CN" altLang="en-US" sz="1400" b="1" dirty="0"/>
          </a:p>
        </p:txBody>
      </p:sp>
      <p:sp>
        <p:nvSpPr>
          <p:cNvPr id="15" name="矩形 14"/>
          <p:cNvSpPr/>
          <p:nvPr/>
        </p:nvSpPr>
        <p:spPr>
          <a:xfrm>
            <a:off x="6357938" y="3298825"/>
            <a:ext cx="1428750" cy="642938"/>
          </a:xfrm>
          <a:prstGeom prst="rect">
            <a:avLst/>
          </a:prstGeom>
          <a:ln>
            <a:solidFill>
              <a:srgbClr val="92D050"/>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zh-CN" altLang="en-US" sz="1400" b="1" dirty="0"/>
              <a:t>学士</a:t>
            </a:r>
            <a:endParaRPr lang="en-US" altLang="zh-CN" sz="1400" b="1" dirty="0"/>
          </a:p>
          <a:p>
            <a:pPr algn="ctr">
              <a:defRPr/>
            </a:pPr>
            <a:r>
              <a:rPr lang="en-US" altLang="zh-CN" sz="1400" b="1" dirty="0"/>
              <a:t>(180ECTS)</a:t>
            </a:r>
            <a:endParaRPr lang="zh-CN" altLang="en-US" sz="1400" b="1" dirty="0"/>
          </a:p>
        </p:txBody>
      </p:sp>
      <p:sp>
        <p:nvSpPr>
          <p:cNvPr id="16" name="矩形 15"/>
          <p:cNvSpPr/>
          <p:nvPr/>
        </p:nvSpPr>
        <p:spPr>
          <a:xfrm>
            <a:off x="2571750" y="2798763"/>
            <a:ext cx="1285875" cy="500062"/>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zh-CN" altLang="en-US" sz="1400" b="1" dirty="0"/>
              <a:t>硕士</a:t>
            </a:r>
            <a:endParaRPr lang="en-US" altLang="zh-CN" sz="1400" b="1" dirty="0"/>
          </a:p>
          <a:p>
            <a:pPr algn="ctr">
              <a:defRPr/>
            </a:pPr>
            <a:r>
              <a:rPr lang="en-US" altLang="zh-CN" sz="1400" b="1" dirty="0"/>
              <a:t>(90-120ECTS)</a:t>
            </a:r>
            <a:endParaRPr lang="zh-CN" altLang="en-US" sz="1400" b="1" dirty="0"/>
          </a:p>
        </p:txBody>
      </p:sp>
      <p:sp>
        <p:nvSpPr>
          <p:cNvPr id="17" name="矩形 16"/>
          <p:cNvSpPr/>
          <p:nvPr/>
        </p:nvSpPr>
        <p:spPr>
          <a:xfrm>
            <a:off x="2571750" y="3370263"/>
            <a:ext cx="1285875" cy="5715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zh-CN" altLang="en-US" sz="1400" b="1" dirty="0"/>
              <a:t>学士</a:t>
            </a:r>
            <a:endParaRPr lang="en-US" altLang="zh-CN" sz="1400" b="1" dirty="0"/>
          </a:p>
          <a:p>
            <a:pPr algn="ctr">
              <a:defRPr/>
            </a:pPr>
            <a:r>
              <a:rPr lang="en-US" altLang="zh-CN" sz="1400" b="1" dirty="0"/>
              <a:t>(180ECTS)</a:t>
            </a:r>
            <a:endParaRPr lang="zh-CN" altLang="en-US" sz="1400" b="1" dirty="0"/>
          </a:p>
        </p:txBody>
      </p:sp>
      <p:sp>
        <p:nvSpPr>
          <p:cNvPr id="18" name="矩形 17"/>
          <p:cNvSpPr/>
          <p:nvPr/>
        </p:nvSpPr>
        <p:spPr>
          <a:xfrm>
            <a:off x="1643063" y="2798763"/>
            <a:ext cx="857250" cy="114300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zh-CN" altLang="en-US" sz="1400" b="1" dirty="0"/>
              <a:t>学位</a:t>
            </a:r>
            <a:endParaRPr lang="en-US" altLang="zh-CN" sz="1400" b="1" dirty="0"/>
          </a:p>
          <a:p>
            <a:pPr algn="ctr">
              <a:defRPr/>
            </a:pPr>
            <a:r>
              <a:rPr lang="zh-CN" altLang="en-US" sz="1400" b="1" dirty="0"/>
              <a:t>毕业</a:t>
            </a:r>
            <a:endParaRPr lang="en-US" altLang="zh-CN" sz="1400" b="1" dirty="0"/>
          </a:p>
          <a:p>
            <a:pPr algn="ctr">
              <a:defRPr/>
            </a:pPr>
            <a:r>
              <a:rPr lang="en-US" altLang="zh-CN" sz="1400" b="1" dirty="0"/>
              <a:t>(4.5-5</a:t>
            </a:r>
            <a:r>
              <a:rPr lang="zh-CN" altLang="en-US" sz="1400" b="1" dirty="0"/>
              <a:t>年</a:t>
            </a:r>
            <a:r>
              <a:rPr lang="en-US" altLang="zh-CN" sz="1400" b="1" dirty="0"/>
              <a:t>)</a:t>
            </a:r>
            <a:endParaRPr lang="zh-CN" altLang="en-US" sz="1400" b="1" dirty="0"/>
          </a:p>
        </p:txBody>
      </p:sp>
      <p:sp>
        <p:nvSpPr>
          <p:cNvPr id="19" name="上箭头 18"/>
          <p:cNvSpPr/>
          <p:nvPr/>
        </p:nvSpPr>
        <p:spPr>
          <a:xfrm>
            <a:off x="2071688" y="2441575"/>
            <a:ext cx="142875" cy="214313"/>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上箭头 19"/>
          <p:cNvSpPr/>
          <p:nvPr/>
        </p:nvSpPr>
        <p:spPr>
          <a:xfrm>
            <a:off x="3714750" y="2441575"/>
            <a:ext cx="142875" cy="214313"/>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上箭头 20"/>
          <p:cNvSpPr/>
          <p:nvPr/>
        </p:nvSpPr>
        <p:spPr>
          <a:xfrm>
            <a:off x="6143625" y="2441575"/>
            <a:ext cx="142875" cy="214313"/>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上箭头 21"/>
          <p:cNvSpPr/>
          <p:nvPr/>
        </p:nvSpPr>
        <p:spPr>
          <a:xfrm>
            <a:off x="2571750" y="4370388"/>
            <a:ext cx="142875" cy="214312"/>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上箭头 22"/>
          <p:cNvSpPr/>
          <p:nvPr/>
        </p:nvSpPr>
        <p:spPr>
          <a:xfrm>
            <a:off x="7072313" y="4370388"/>
            <a:ext cx="142875" cy="214312"/>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上箭头 23"/>
          <p:cNvSpPr/>
          <p:nvPr/>
        </p:nvSpPr>
        <p:spPr>
          <a:xfrm>
            <a:off x="4572000" y="4370388"/>
            <a:ext cx="142875" cy="214312"/>
          </a:xfrm>
          <a:prstGeom prst="up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5" name="肘形连接符 24"/>
          <p:cNvCxnSpPr/>
          <p:nvPr/>
        </p:nvCxnSpPr>
        <p:spPr>
          <a:xfrm rot="10800000" flipV="1">
            <a:off x="4000500" y="3084513"/>
            <a:ext cx="428625" cy="539750"/>
          </a:xfrm>
          <a:prstGeom prst="bentConnector3">
            <a:avLst>
              <a:gd name="adj1" fmla="val 50000"/>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744" name="TextBox 25"/>
          <p:cNvSpPr txBox="1">
            <a:spLocks noChangeArrowheads="1"/>
          </p:cNvSpPr>
          <p:nvPr/>
        </p:nvSpPr>
        <p:spPr bwMode="auto">
          <a:xfrm>
            <a:off x="500063" y="2457450"/>
            <a:ext cx="428625" cy="369888"/>
          </a:xfrm>
          <a:prstGeom prst="rect">
            <a:avLst/>
          </a:prstGeom>
          <a:noFill/>
          <a:ln w="9525">
            <a:noFill/>
            <a:miter lim="800000"/>
            <a:headEnd/>
            <a:tailEnd/>
          </a:ln>
        </p:spPr>
        <p:txBody>
          <a:bodyPr>
            <a:spAutoFit/>
          </a:bodyPr>
          <a:lstStyle/>
          <a:p>
            <a:r>
              <a:rPr lang="en-US" altLang="zh-CN"/>
              <a:t>25</a:t>
            </a:r>
            <a:endParaRPr lang="zh-CN" altLang="en-US"/>
          </a:p>
        </p:txBody>
      </p:sp>
      <p:sp>
        <p:nvSpPr>
          <p:cNvPr id="30745" name="TextBox 26"/>
          <p:cNvSpPr txBox="1">
            <a:spLocks noChangeArrowheads="1"/>
          </p:cNvSpPr>
          <p:nvPr/>
        </p:nvSpPr>
        <p:spPr bwMode="auto">
          <a:xfrm>
            <a:off x="500063" y="4314825"/>
            <a:ext cx="428625" cy="369888"/>
          </a:xfrm>
          <a:prstGeom prst="rect">
            <a:avLst/>
          </a:prstGeom>
          <a:noFill/>
          <a:ln w="9525">
            <a:noFill/>
            <a:miter lim="800000"/>
            <a:headEnd/>
            <a:tailEnd/>
          </a:ln>
        </p:spPr>
        <p:txBody>
          <a:bodyPr>
            <a:spAutoFit/>
          </a:bodyPr>
          <a:lstStyle/>
          <a:p>
            <a:r>
              <a:rPr lang="en-US" altLang="zh-CN"/>
              <a:t>19</a:t>
            </a:r>
            <a:endParaRPr lang="zh-CN" altLang="en-US"/>
          </a:p>
        </p:txBody>
      </p:sp>
      <p:sp>
        <p:nvSpPr>
          <p:cNvPr id="30746" name="TextBox 27"/>
          <p:cNvSpPr txBox="1">
            <a:spLocks noChangeArrowheads="1"/>
          </p:cNvSpPr>
          <p:nvPr/>
        </p:nvSpPr>
        <p:spPr bwMode="auto">
          <a:xfrm>
            <a:off x="500063" y="5186363"/>
            <a:ext cx="428625" cy="369887"/>
          </a:xfrm>
          <a:prstGeom prst="rect">
            <a:avLst/>
          </a:prstGeom>
          <a:noFill/>
          <a:ln w="9525">
            <a:noFill/>
            <a:miter lim="800000"/>
            <a:headEnd/>
            <a:tailEnd/>
          </a:ln>
        </p:spPr>
        <p:txBody>
          <a:bodyPr>
            <a:spAutoFit/>
          </a:bodyPr>
          <a:lstStyle/>
          <a:p>
            <a:r>
              <a:rPr lang="en-US" altLang="zh-CN"/>
              <a:t>16</a:t>
            </a:r>
            <a:endParaRPr lang="zh-CN" altLang="en-US"/>
          </a:p>
        </p:txBody>
      </p:sp>
      <p:sp>
        <p:nvSpPr>
          <p:cNvPr id="30747" name="TextBox 28"/>
          <p:cNvSpPr txBox="1">
            <a:spLocks noChangeArrowheads="1"/>
          </p:cNvSpPr>
          <p:nvPr/>
        </p:nvSpPr>
        <p:spPr bwMode="auto">
          <a:xfrm>
            <a:off x="571500" y="5772150"/>
            <a:ext cx="428625" cy="369888"/>
          </a:xfrm>
          <a:prstGeom prst="rect">
            <a:avLst/>
          </a:prstGeom>
          <a:noFill/>
          <a:ln w="9525">
            <a:noFill/>
            <a:miter lim="800000"/>
            <a:headEnd/>
            <a:tailEnd/>
          </a:ln>
        </p:spPr>
        <p:txBody>
          <a:bodyPr>
            <a:spAutoFit/>
          </a:bodyPr>
          <a:lstStyle/>
          <a:p>
            <a:r>
              <a:rPr lang="en-US" altLang="zh-CN"/>
              <a:t>7</a:t>
            </a:r>
            <a:endParaRPr lang="zh-CN" altLang="en-US"/>
          </a:p>
        </p:txBody>
      </p:sp>
      <p:sp>
        <p:nvSpPr>
          <p:cNvPr id="30748" name="TextBox 29"/>
          <p:cNvSpPr txBox="1">
            <a:spLocks noChangeArrowheads="1"/>
          </p:cNvSpPr>
          <p:nvPr/>
        </p:nvSpPr>
        <p:spPr bwMode="auto">
          <a:xfrm>
            <a:off x="1500188" y="4084638"/>
            <a:ext cx="2428875" cy="276225"/>
          </a:xfrm>
          <a:prstGeom prst="rect">
            <a:avLst/>
          </a:prstGeom>
          <a:noFill/>
          <a:ln w="9525">
            <a:noFill/>
            <a:miter lim="800000"/>
            <a:headEnd/>
            <a:tailEnd/>
          </a:ln>
        </p:spPr>
        <p:txBody>
          <a:bodyPr>
            <a:spAutoFit/>
          </a:bodyPr>
          <a:lstStyle/>
          <a:p>
            <a:r>
              <a:rPr lang="zh-CN" altLang="en-US" sz="1200" b="1"/>
              <a:t>苏黎世联邦理工大学等公立大学</a:t>
            </a:r>
          </a:p>
        </p:txBody>
      </p:sp>
      <p:sp>
        <p:nvSpPr>
          <p:cNvPr id="30749" name="TextBox 30"/>
          <p:cNvSpPr txBox="1">
            <a:spLocks noChangeArrowheads="1"/>
          </p:cNvSpPr>
          <p:nvPr/>
        </p:nvSpPr>
        <p:spPr bwMode="auto">
          <a:xfrm>
            <a:off x="1643063" y="6000750"/>
            <a:ext cx="6357937" cy="307975"/>
          </a:xfrm>
          <a:prstGeom prst="rect">
            <a:avLst/>
          </a:prstGeom>
          <a:noFill/>
          <a:ln w="9525">
            <a:noFill/>
            <a:miter lim="800000"/>
            <a:headEnd/>
            <a:tailEnd/>
          </a:ln>
        </p:spPr>
        <p:txBody>
          <a:bodyPr>
            <a:spAutoFit/>
          </a:bodyPr>
          <a:lstStyle/>
          <a:p>
            <a:r>
              <a:rPr lang="zh-CN" altLang="en-US" sz="1400"/>
              <a:t>注：</a:t>
            </a:r>
            <a:r>
              <a:rPr lang="en-US" altLang="zh-CN" sz="1400"/>
              <a:t>ECTS=European Credit Transfer System</a:t>
            </a:r>
            <a:r>
              <a:rPr lang="zh-CN" altLang="en-US" sz="1400"/>
              <a:t>（欧洲转学信用系统</a:t>
            </a:r>
            <a:r>
              <a:rPr lang="en-US" altLang="zh-CN" sz="1400"/>
              <a:t>——</a:t>
            </a:r>
            <a:r>
              <a:rPr lang="zh-CN" altLang="en-US" sz="1400"/>
              <a:t>学分）</a:t>
            </a:r>
          </a:p>
        </p:txBody>
      </p:sp>
      <p:cxnSp>
        <p:nvCxnSpPr>
          <p:cNvPr id="32" name="直接箭头连接符 31"/>
          <p:cNvCxnSpPr>
            <a:endCxn id="30755" idx="3"/>
          </p:cNvCxnSpPr>
          <p:nvPr/>
        </p:nvCxnSpPr>
        <p:spPr>
          <a:xfrm rot="5400000" flipH="1" flipV="1">
            <a:off x="-1309687" y="3835400"/>
            <a:ext cx="4618038"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0800000">
            <a:off x="857250" y="4513263"/>
            <a:ext cx="142875"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0800000">
            <a:off x="857250" y="5370513"/>
            <a:ext cx="142875"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0800000">
            <a:off x="857250" y="5942013"/>
            <a:ext cx="142875"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0800000">
            <a:off x="857250" y="2655888"/>
            <a:ext cx="142875"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0755" name="TextBox 36"/>
          <p:cNvSpPr txBox="1">
            <a:spLocks noChangeArrowheads="1"/>
          </p:cNvSpPr>
          <p:nvPr/>
        </p:nvSpPr>
        <p:spPr bwMode="auto">
          <a:xfrm>
            <a:off x="357188" y="1357313"/>
            <a:ext cx="642937" cy="338137"/>
          </a:xfrm>
          <a:prstGeom prst="rect">
            <a:avLst/>
          </a:prstGeom>
          <a:noFill/>
          <a:ln w="9525">
            <a:noFill/>
            <a:miter lim="800000"/>
            <a:headEnd/>
            <a:tailEnd/>
          </a:ln>
        </p:spPr>
        <p:txBody>
          <a:bodyPr>
            <a:spAutoFit/>
          </a:bodyPr>
          <a:lstStyle/>
          <a:p>
            <a:r>
              <a:rPr lang="zh-CN" altLang="en-US" b="1"/>
              <a:t>年龄</a:t>
            </a:r>
          </a:p>
        </p:txBody>
      </p:sp>
      <p:sp>
        <p:nvSpPr>
          <p:cNvPr id="30756" name="TextBox 38"/>
          <p:cNvSpPr txBox="1">
            <a:spLocks noChangeArrowheads="1"/>
          </p:cNvSpPr>
          <p:nvPr/>
        </p:nvSpPr>
        <p:spPr bwMode="auto">
          <a:xfrm>
            <a:off x="4786313" y="4084638"/>
            <a:ext cx="3000375" cy="276225"/>
          </a:xfrm>
          <a:prstGeom prst="rect">
            <a:avLst/>
          </a:prstGeom>
          <a:noFill/>
          <a:ln w="9525">
            <a:noFill/>
            <a:miter lim="800000"/>
            <a:headEnd/>
            <a:tailEnd/>
          </a:ln>
        </p:spPr>
        <p:txBody>
          <a:bodyPr>
            <a:spAutoFit/>
          </a:bodyPr>
          <a:lstStyle/>
          <a:p>
            <a:r>
              <a:rPr lang="zh-CN" altLang="en-US" sz="1200" b="1"/>
              <a:t>应用科学大学</a:t>
            </a:r>
            <a:r>
              <a:rPr lang="en-US" altLang="zh-CN" sz="1200" b="1"/>
              <a:t>                 </a:t>
            </a:r>
            <a:r>
              <a:rPr lang="zh-CN" altLang="en-US" sz="1200" b="1"/>
              <a:t>教师教育大学</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17488"/>
            <a:ext cx="7437438" cy="1143000"/>
          </a:xfrm>
        </p:spPr>
        <p:txBody>
          <a:bodyPr/>
          <a:lstStyle/>
          <a:p>
            <a:pPr>
              <a:defRPr/>
            </a:pPr>
            <a:r>
              <a:rPr lang="zh-CN" altLang="en-US" smtClean="0"/>
              <a:t>国家和产业层面</a:t>
            </a:r>
            <a:br>
              <a:rPr lang="zh-CN" altLang="en-US" smtClean="0"/>
            </a:br>
            <a:r>
              <a:rPr lang="zh-CN" altLang="en-US" smtClean="0"/>
              <a:t>加强创新能力建设的建议</a:t>
            </a:r>
          </a:p>
        </p:txBody>
      </p:sp>
      <p:sp>
        <p:nvSpPr>
          <p:cNvPr id="66563" name="Rectangle 3"/>
          <p:cNvSpPr>
            <a:spLocks noGrp="1" noChangeArrowheads="1"/>
          </p:cNvSpPr>
          <p:nvPr>
            <p:ph type="body" idx="1"/>
          </p:nvPr>
        </p:nvSpPr>
        <p:spPr bwMode="auto">
          <a:ln>
            <a:miter lim="800000"/>
            <a:headEnd/>
            <a:tailEnd/>
          </a:ln>
        </p:spPr>
        <p:txBody>
          <a:bodyPr vert="horz" wrap="square" lIns="91440" tIns="45720" rIns="91440" bIns="45720" numCol="1" anchor="t" anchorCtr="0" compatLnSpc="1">
            <a:prstTxWarp prst="textNoShape">
              <a:avLst/>
            </a:prstTxWarp>
          </a:bodyPr>
          <a:lstStyle/>
          <a:p>
            <a:pPr>
              <a:defRPr/>
            </a:pPr>
            <a:r>
              <a:rPr lang="zh-CN" altLang="en-US" b="1" smtClean="0"/>
              <a:t>建设国家制造业创新中心和创新网络。</a:t>
            </a:r>
          </a:p>
          <a:p>
            <a:pPr>
              <a:lnSpc>
                <a:spcPct val="150000"/>
              </a:lnSpc>
              <a:defRPr/>
            </a:pPr>
            <a:r>
              <a:rPr lang="zh-CN" altLang="en-US" b="1" smtClean="0"/>
              <a:t>建设全国制造业工程数据中心。</a:t>
            </a:r>
          </a:p>
          <a:p>
            <a:pPr hangingPunct="1">
              <a:lnSpc>
                <a:spcPct val="150000"/>
              </a:lnSpc>
              <a:defRPr/>
            </a:pPr>
            <a:r>
              <a:rPr lang="zh-CN" altLang="en-US" b="1" smtClean="0"/>
              <a:t>改革教育制度，加强工程教育和职业教育。</a:t>
            </a:r>
          </a:p>
          <a:p>
            <a:pPr>
              <a:lnSpc>
                <a:spcPct val="150000"/>
              </a:lnSpc>
              <a:defRPr/>
            </a:pPr>
            <a:r>
              <a:rPr lang="zh-CN" altLang="en-US" b="1" smtClean="0"/>
              <a:t>依据不同产业的实际，采取不同途径强化产业共性技术研究。</a:t>
            </a:r>
          </a:p>
        </p:txBody>
      </p:sp>
      <p:sp>
        <p:nvSpPr>
          <p:cNvPr id="31747"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p:txBody>
      </p:sp>
      <p:sp>
        <p:nvSpPr>
          <p:cNvPr id="31748"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A5BD9CFD-25F8-4EEA-8C66-AAFF8E712AB9}" type="slidenum">
              <a:rPr lang="zh-CN" altLang="zh-CN" sz="1200"/>
              <a:pPr algn="r"/>
              <a:t>25</a:t>
            </a:fld>
            <a:endParaRPr lang="zh-CN" altLang="zh-CN" sz="1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blinds(horizontal)">
                                      <p:cBhvr>
                                        <p:cTn id="7" dur="500"/>
                                        <p:tgtEl>
                                          <p:spTgt spid="66563">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6563">
                                            <p:txEl>
                                              <p:pRg st="1" end="1"/>
                                            </p:txEl>
                                          </p:spTgt>
                                        </p:tgtEl>
                                        <p:attrNameLst>
                                          <p:attrName>style.visibility</p:attrName>
                                        </p:attrNameLst>
                                      </p:cBhvr>
                                      <p:to>
                                        <p:strVal val="visible"/>
                                      </p:to>
                                    </p:set>
                                    <p:animEffect transition="in" filter="blinds(horizontal)">
                                      <p:cBhvr>
                                        <p:cTn id="11" dur="500"/>
                                        <p:tgtEl>
                                          <p:spTgt spid="66563">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6563">
                                            <p:txEl>
                                              <p:pRg st="2" end="2"/>
                                            </p:txEl>
                                          </p:spTgt>
                                        </p:tgtEl>
                                        <p:attrNameLst>
                                          <p:attrName>style.visibility</p:attrName>
                                        </p:attrNameLst>
                                      </p:cBhvr>
                                      <p:to>
                                        <p:strVal val="visible"/>
                                      </p:to>
                                    </p:set>
                                    <p:animEffect transition="in" filter="blinds(horizontal)">
                                      <p:cBhvr>
                                        <p:cTn id="15" dur="500"/>
                                        <p:tgtEl>
                                          <p:spTgt spid="6656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6563">
                                            <p:txEl>
                                              <p:pRg st="3" end="3"/>
                                            </p:txEl>
                                          </p:spTgt>
                                        </p:tgtEl>
                                        <p:attrNameLst>
                                          <p:attrName>style.visibility</p:attrName>
                                        </p:attrNameLst>
                                      </p:cBhvr>
                                      <p:to>
                                        <p:strVal val="visible"/>
                                      </p:to>
                                    </p:set>
                                    <p:animEffect transition="in" filter="blinds(horizontal)">
                                      <p:cBhvr>
                                        <p:cTn id="19" dur="500"/>
                                        <p:tgtEl>
                                          <p:spTgt spid="665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body" idx="1"/>
          </p:nvPr>
        </p:nvSpPr>
        <p:spPr bwMode="auto">
          <a:xfrm>
            <a:off x="2478088" y="2514600"/>
            <a:ext cx="4398962" cy="182880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6000" b="1" smtClean="0">
                <a:solidFill>
                  <a:srgbClr val="FFFF00"/>
                </a:solidFill>
                <a:effectLst/>
                <a:ea typeface="华文彩云"/>
                <a:cs typeface="华文彩云"/>
              </a:rPr>
              <a:t>  谢  谢  ！</a:t>
            </a:r>
          </a:p>
        </p:txBody>
      </p:sp>
      <p:sp>
        <p:nvSpPr>
          <p:cNvPr id="32770" name="页脚占位符 4"/>
          <p:cNvSpPr txBox="1">
            <a:spLocks noGrp="1"/>
          </p:cNvSpPr>
          <p:nvPr/>
        </p:nvSpPr>
        <p:spPr bwMode="auto">
          <a:xfrm>
            <a:off x="107950" y="6305550"/>
            <a:ext cx="4321175"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
        <p:nvSpPr>
          <p:cNvPr id="4" name="TextBox 3"/>
          <p:cNvSpPr txBox="1"/>
          <p:nvPr/>
        </p:nvSpPr>
        <p:spPr>
          <a:xfrm>
            <a:off x="7572375" y="728663"/>
            <a:ext cx="1400175" cy="369887"/>
          </a:xfrm>
          <a:prstGeom prst="rect">
            <a:avLst/>
          </a:prstGeom>
          <a:noFill/>
        </p:spPr>
        <p:txBody>
          <a:bodyPr>
            <a:spAutoFit/>
          </a:bodyPr>
          <a:lstStyle/>
          <a:p>
            <a:pPr>
              <a:defRPr/>
            </a:pPr>
            <a:r>
              <a:rPr lang="zh-CN" altLang="en-US" sz="900" b="1" dirty="0">
                <a:effectLst>
                  <a:outerShdw blurRad="38100" dist="38100" dir="2700000" algn="tl">
                    <a:srgbClr val="000000">
                      <a:alpha val="43137"/>
                    </a:srgbClr>
                  </a:outerShdw>
                </a:effectLst>
                <a:latin typeface="黑体" pitchFamily="49" charset="-122"/>
                <a:ea typeface="黑体" pitchFamily="49" charset="-122"/>
              </a:rPr>
              <a:t>中国机械工业联合会</a:t>
            </a:r>
            <a:endParaRPr lang="en-US" altLang="zh-CN" sz="900" b="1" dirty="0">
              <a:effectLst>
                <a:outerShdw blurRad="38100" dist="38100" dir="2700000" algn="tl">
                  <a:srgbClr val="000000">
                    <a:alpha val="43137"/>
                  </a:srgbClr>
                </a:outerShdw>
              </a:effectLst>
              <a:latin typeface="黑体" pitchFamily="49" charset="-122"/>
              <a:ea typeface="黑体" pitchFamily="49" charset="-122"/>
            </a:endParaRPr>
          </a:p>
          <a:p>
            <a:pPr>
              <a:defRPr/>
            </a:pPr>
            <a:r>
              <a:rPr lang="zh-CN" altLang="en-US" sz="900" b="1" dirty="0">
                <a:effectLst>
                  <a:outerShdw blurRad="38100" dist="38100" dir="2700000" algn="tl">
                    <a:srgbClr val="000000">
                      <a:alpha val="43137"/>
                    </a:srgbClr>
                  </a:outerShdw>
                </a:effectLst>
                <a:latin typeface="黑体" pitchFamily="49" charset="-122"/>
                <a:ea typeface="黑体" pitchFamily="49" charset="-122"/>
              </a:rPr>
              <a:t>     专家委员会</a:t>
            </a:r>
          </a:p>
        </p:txBody>
      </p:sp>
    </p:spTree>
  </p:cSld>
  <p:clrMapOvr>
    <a:overrideClrMapping bg1="dk2" tx1="lt1" bg2="dk1" tx2="lt2" accent1="accent1" accent2="accent2" accent3="accent3" accent4="accent4" accent5="accent5" accent6="accent6" hlink="hlink" folHlink="folHlink"/>
  </p:clrMapOvr>
  <p:transition spd="med">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灯片编号占位符 3"/>
          <p:cNvSpPr>
            <a:spLocks noGrp="1"/>
          </p:cNvSpPr>
          <p:nvPr>
            <p:ph type="sldNum" sz="quarter" idx="10"/>
          </p:nvPr>
        </p:nvSpPr>
        <p:spPr>
          <a:noFill/>
        </p:spPr>
        <p:txBody>
          <a:bodyPr/>
          <a:lstStyle/>
          <a:p>
            <a:fld id="{3C817D31-C8B7-4641-9D14-1829147945B7}" type="slidenum">
              <a:rPr lang="en-US" altLang="zh-CN" smtClean="0">
                <a:latin typeface="Arial" charset="0"/>
                <a:ea typeface="宋体" charset="-122"/>
              </a:rPr>
              <a:pPr/>
              <a:t>3</a:t>
            </a:fld>
            <a:endParaRPr lang="en-US" altLang="zh-CN" smtClean="0">
              <a:latin typeface="Arial" charset="0"/>
              <a:ea typeface="宋体" charset="-122"/>
            </a:endParaRPr>
          </a:p>
        </p:txBody>
      </p:sp>
      <p:sp>
        <p:nvSpPr>
          <p:cNvPr id="9218" name="页脚占位符 4"/>
          <p:cNvSpPr>
            <a:spLocks noGrp="1"/>
          </p:cNvSpPr>
          <p:nvPr>
            <p:ph type="ftr" sz="quarter" idx="11"/>
          </p:nvPr>
        </p:nvSpPr>
        <p:spPr>
          <a:noFill/>
        </p:spPr>
        <p:txBody>
          <a:bodyPr/>
          <a:lstStyle/>
          <a:p>
            <a:r>
              <a:rPr lang="en-US" altLang="zh-CN" smtClean="0">
                <a:latin typeface="Arial" charset="0"/>
                <a:ea typeface="宋体" charset="-122"/>
              </a:rPr>
              <a:t>Zhu Sendi, China Machinery Industry Federation</a:t>
            </a:r>
          </a:p>
          <a:p>
            <a:endParaRPr lang="en-US" altLang="zh-CN" smtClean="0">
              <a:latin typeface="Arial" charset="0"/>
              <a:ea typeface="宋体" charset="-122"/>
            </a:endParaRPr>
          </a:p>
          <a:p>
            <a:endParaRPr lang="en-US" altLang="zh-CN" smtClean="0">
              <a:latin typeface="Arial" charset="0"/>
              <a:ea typeface="宋体" charset="-122"/>
            </a:endParaRPr>
          </a:p>
        </p:txBody>
      </p:sp>
      <p:sp>
        <p:nvSpPr>
          <p:cNvPr id="1437698" name="Rectangle 2"/>
          <p:cNvSpPr>
            <a:spLocks noGrp="1" noChangeArrowheads="1"/>
          </p:cNvSpPr>
          <p:nvPr>
            <p:ph type="title"/>
          </p:nvPr>
        </p:nvSpPr>
        <p:spPr/>
        <p:txBody>
          <a:bodyPr/>
          <a:lstStyle/>
          <a:p>
            <a:pPr eaLnBrk="1" hangingPunct="1">
              <a:defRPr/>
            </a:pPr>
            <a:r>
              <a:rPr lang="zh-CN" altLang="en-US" smtClean="0"/>
              <a:t>德国工业</a:t>
            </a:r>
            <a:r>
              <a:rPr lang="en-US" altLang="zh-CN" smtClean="0"/>
              <a:t>4.0</a:t>
            </a:r>
          </a:p>
        </p:txBody>
      </p:sp>
      <p:sp>
        <p:nvSpPr>
          <p:cNvPr id="9220" name="Rectangle 4"/>
          <p:cNvSpPr>
            <a:spLocks noChangeArrowheads="1"/>
          </p:cNvSpPr>
          <p:nvPr/>
        </p:nvSpPr>
        <p:spPr bwMode="auto">
          <a:xfrm>
            <a:off x="1179513" y="4919663"/>
            <a:ext cx="7197725" cy="1008062"/>
          </a:xfrm>
          <a:prstGeom prst="rect">
            <a:avLst/>
          </a:prstGeom>
          <a:gradFill rotWithShape="1">
            <a:gsLst>
              <a:gs pos="0">
                <a:srgbClr val="99FFCC"/>
              </a:gs>
              <a:gs pos="100000">
                <a:srgbClr val="CCFF33">
                  <a:alpha val="78998"/>
                </a:srgbClr>
              </a:gs>
            </a:gsLst>
            <a:lin ang="0" scaled="1"/>
          </a:gradFill>
          <a:ln w="19050">
            <a:noFill/>
            <a:miter lim="800000"/>
            <a:headEnd/>
            <a:tailEnd/>
          </a:ln>
        </p:spPr>
        <p:txBody>
          <a:bodyPr wrap="none" anchor="ctr"/>
          <a:lstStyle/>
          <a:p>
            <a:endParaRPr lang="zh-CN" altLang="en-US"/>
          </a:p>
        </p:txBody>
      </p:sp>
      <p:sp>
        <p:nvSpPr>
          <p:cNvPr id="9221" name="Rectangle 5"/>
          <p:cNvSpPr>
            <a:spLocks noChangeArrowheads="1"/>
          </p:cNvSpPr>
          <p:nvPr/>
        </p:nvSpPr>
        <p:spPr bwMode="auto">
          <a:xfrm>
            <a:off x="2981325" y="3911600"/>
            <a:ext cx="5399088" cy="1008063"/>
          </a:xfrm>
          <a:prstGeom prst="rect">
            <a:avLst/>
          </a:prstGeom>
          <a:gradFill rotWithShape="1">
            <a:gsLst>
              <a:gs pos="0">
                <a:schemeClr val="bg2"/>
              </a:gs>
              <a:gs pos="100000">
                <a:srgbClr val="9999FF"/>
              </a:gs>
            </a:gsLst>
            <a:lin ang="0" scaled="1"/>
          </a:gradFill>
          <a:ln w="19050">
            <a:noFill/>
            <a:miter lim="800000"/>
            <a:headEnd/>
            <a:tailEnd/>
          </a:ln>
        </p:spPr>
        <p:txBody>
          <a:bodyPr wrap="none" anchor="ctr"/>
          <a:lstStyle/>
          <a:p>
            <a:endParaRPr lang="zh-CN" altLang="en-US"/>
          </a:p>
        </p:txBody>
      </p:sp>
      <p:sp>
        <p:nvSpPr>
          <p:cNvPr id="9222" name="Rectangle 6"/>
          <p:cNvSpPr>
            <a:spLocks noChangeArrowheads="1"/>
          </p:cNvSpPr>
          <p:nvPr/>
        </p:nvSpPr>
        <p:spPr bwMode="auto">
          <a:xfrm>
            <a:off x="4781550" y="2903538"/>
            <a:ext cx="3598863" cy="1008062"/>
          </a:xfrm>
          <a:prstGeom prst="rect">
            <a:avLst/>
          </a:prstGeom>
          <a:gradFill rotWithShape="1">
            <a:gsLst>
              <a:gs pos="0">
                <a:schemeClr val="accent2"/>
              </a:gs>
              <a:gs pos="100000">
                <a:srgbClr val="CCFF33"/>
              </a:gs>
            </a:gsLst>
            <a:lin ang="0" scaled="1"/>
          </a:gradFill>
          <a:ln w="19050">
            <a:noFill/>
            <a:miter lim="800000"/>
            <a:headEnd/>
            <a:tailEnd/>
          </a:ln>
        </p:spPr>
        <p:txBody>
          <a:bodyPr wrap="none" anchor="ctr"/>
          <a:lstStyle/>
          <a:p>
            <a:endParaRPr lang="zh-CN" altLang="en-US"/>
          </a:p>
        </p:txBody>
      </p:sp>
      <p:sp>
        <p:nvSpPr>
          <p:cNvPr id="9223" name="Rectangle 7"/>
          <p:cNvSpPr>
            <a:spLocks noChangeArrowheads="1"/>
          </p:cNvSpPr>
          <p:nvPr/>
        </p:nvSpPr>
        <p:spPr bwMode="auto">
          <a:xfrm>
            <a:off x="6580188" y="1895475"/>
            <a:ext cx="1800225" cy="1008063"/>
          </a:xfrm>
          <a:prstGeom prst="rect">
            <a:avLst/>
          </a:prstGeom>
          <a:gradFill rotWithShape="1">
            <a:gsLst>
              <a:gs pos="0">
                <a:schemeClr val="bg2"/>
              </a:gs>
              <a:gs pos="100000">
                <a:srgbClr val="9999FF"/>
              </a:gs>
            </a:gsLst>
            <a:lin ang="0" scaled="1"/>
          </a:gradFill>
          <a:ln w="19050">
            <a:noFill/>
            <a:miter lim="800000"/>
            <a:headEnd/>
            <a:tailEnd/>
          </a:ln>
        </p:spPr>
        <p:txBody>
          <a:bodyPr wrap="none" anchor="ctr"/>
          <a:lstStyle/>
          <a:p>
            <a:endParaRPr lang="zh-CN" altLang="en-US"/>
          </a:p>
        </p:txBody>
      </p:sp>
      <p:sp>
        <p:nvSpPr>
          <p:cNvPr id="9224" name="Line 8"/>
          <p:cNvSpPr>
            <a:spLocks noChangeShapeType="1"/>
          </p:cNvSpPr>
          <p:nvPr/>
        </p:nvSpPr>
        <p:spPr bwMode="auto">
          <a:xfrm>
            <a:off x="1187450" y="4919663"/>
            <a:ext cx="0" cy="1008062"/>
          </a:xfrm>
          <a:prstGeom prst="line">
            <a:avLst/>
          </a:prstGeom>
          <a:noFill/>
          <a:ln w="19050">
            <a:solidFill>
              <a:srgbClr val="800000"/>
            </a:solidFill>
            <a:round/>
            <a:headEnd/>
            <a:tailEnd type="triangle" w="med" len="med"/>
          </a:ln>
        </p:spPr>
        <p:txBody>
          <a:bodyPr/>
          <a:lstStyle/>
          <a:p>
            <a:endParaRPr lang="zh-CN" altLang="en-US"/>
          </a:p>
        </p:txBody>
      </p:sp>
      <p:sp>
        <p:nvSpPr>
          <p:cNvPr id="9225" name="Line 9"/>
          <p:cNvSpPr>
            <a:spLocks noChangeShapeType="1"/>
          </p:cNvSpPr>
          <p:nvPr/>
        </p:nvSpPr>
        <p:spPr bwMode="auto">
          <a:xfrm>
            <a:off x="2981325" y="3911600"/>
            <a:ext cx="0" cy="2016125"/>
          </a:xfrm>
          <a:prstGeom prst="line">
            <a:avLst/>
          </a:prstGeom>
          <a:noFill/>
          <a:ln w="19050">
            <a:solidFill>
              <a:srgbClr val="800000"/>
            </a:solidFill>
            <a:round/>
            <a:headEnd/>
            <a:tailEnd type="triangle" w="med" len="med"/>
          </a:ln>
        </p:spPr>
        <p:txBody>
          <a:bodyPr/>
          <a:lstStyle/>
          <a:p>
            <a:endParaRPr lang="zh-CN" altLang="en-US"/>
          </a:p>
        </p:txBody>
      </p:sp>
      <p:sp>
        <p:nvSpPr>
          <p:cNvPr id="9226" name="Line 10"/>
          <p:cNvSpPr>
            <a:spLocks noChangeShapeType="1"/>
          </p:cNvSpPr>
          <p:nvPr/>
        </p:nvSpPr>
        <p:spPr bwMode="auto">
          <a:xfrm>
            <a:off x="4781550" y="2903538"/>
            <a:ext cx="0" cy="3024187"/>
          </a:xfrm>
          <a:prstGeom prst="line">
            <a:avLst/>
          </a:prstGeom>
          <a:noFill/>
          <a:ln w="19050">
            <a:solidFill>
              <a:srgbClr val="800000"/>
            </a:solidFill>
            <a:round/>
            <a:headEnd/>
            <a:tailEnd type="triangle" w="med" len="med"/>
          </a:ln>
        </p:spPr>
        <p:txBody>
          <a:bodyPr/>
          <a:lstStyle/>
          <a:p>
            <a:endParaRPr lang="zh-CN" altLang="en-US"/>
          </a:p>
        </p:txBody>
      </p:sp>
      <p:sp>
        <p:nvSpPr>
          <p:cNvPr id="9227" name="Line 11"/>
          <p:cNvSpPr>
            <a:spLocks noChangeShapeType="1"/>
          </p:cNvSpPr>
          <p:nvPr/>
        </p:nvSpPr>
        <p:spPr bwMode="auto">
          <a:xfrm>
            <a:off x="6580188" y="1895475"/>
            <a:ext cx="0" cy="4032250"/>
          </a:xfrm>
          <a:prstGeom prst="line">
            <a:avLst/>
          </a:prstGeom>
          <a:noFill/>
          <a:ln w="19050">
            <a:solidFill>
              <a:srgbClr val="800000"/>
            </a:solidFill>
            <a:round/>
            <a:headEnd/>
            <a:tailEnd type="triangle" w="med" len="med"/>
          </a:ln>
        </p:spPr>
        <p:txBody>
          <a:bodyPr/>
          <a:lstStyle/>
          <a:p>
            <a:endParaRPr lang="zh-CN" altLang="en-US"/>
          </a:p>
        </p:txBody>
      </p:sp>
      <p:sp>
        <p:nvSpPr>
          <p:cNvPr id="9228" name="Text Box 12"/>
          <p:cNvSpPr txBox="1">
            <a:spLocks noChangeArrowheads="1"/>
          </p:cNvSpPr>
          <p:nvPr/>
        </p:nvSpPr>
        <p:spPr bwMode="auto">
          <a:xfrm>
            <a:off x="1179513" y="4992688"/>
            <a:ext cx="1801812" cy="868362"/>
          </a:xfrm>
          <a:prstGeom prst="rect">
            <a:avLst/>
          </a:prstGeom>
          <a:noFill/>
          <a:ln w="19050">
            <a:noFill/>
            <a:miter lim="800000"/>
            <a:headEnd/>
            <a:tailEnd/>
          </a:ln>
        </p:spPr>
        <p:txBody>
          <a:bodyPr>
            <a:spAutoFit/>
          </a:bodyPr>
          <a:lstStyle/>
          <a:p>
            <a:pPr>
              <a:spcBef>
                <a:spcPct val="50000"/>
              </a:spcBef>
            </a:pPr>
            <a:r>
              <a:rPr lang="zh-CN" altLang="en-US" b="1">
                <a:ea typeface="黑体" pitchFamily="2" charset="-122"/>
              </a:rPr>
              <a:t>第一次工业革命</a:t>
            </a:r>
          </a:p>
          <a:p>
            <a:pPr>
              <a:spcBef>
                <a:spcPct val="50000"/>
              </a:spcBef>
            </a:pPr>
            <a:r>
              <a:rPr lang="zh-CN" altLang="en-US" sz="1400" b="1"/>
              <a:t>水力及蒸汽为动力的机械设备</a:t>
            </a:r>
          </a:p>
        </p:txBody>
      </p:sp>
      <p:sp>
        <p:nvSpPr>
          <p:cNvPr id="9229" name="Text Box 13"/>
          <p:cNvSpPr txBox="1">
            <a:spLocks noChangeArrowheads="1"/>
          </p:cNvSpPr>
          <p:nvPr/>
        </p:nvSpPr>
        <p:spPr bwMode="auto">
          <a:xfrm>
            <a:off x="1341438" y="4360863"/>
            <a:ext cx="1801812" cy="581025"/>
          </a:xfrm>
          <a:prstGeom prst="rect">
            <a:avLst/>
          </a:prstGeom>
          <a:noFill/>
          <a:ln w="19050">
            <a:noFill/>
            <a:miter lim="800000"/>
            <a:headEnd/>
            <a:tailEnd/>
          </a:ln>
        </p:spPr>
        <p:txBody>
          <a:bodyPr>
            <a:spAutoFit/>
          </a:bodyPr>
          <a:lstStyle/>
          <a:p>
            <a:pPr>
              <a:spcBef>
                <a:spcPct val="50000"/>
              </a:spcBef>
            </a:pPr>
            <a:r>
              <a:rPr lang="en-US" altLang="zh-CN"/>
              <a:t>1784</a:t>
            </a:r>
            <a:r>
              <a:rPr lang="zh-CN" altLang="en-US"/>
              <a:t>年：第一台纺织机</a:t>
            </a:r>
          </a:p>
        </p:txBody>
      </p:sp>
      <p:sp>
        <p:nvSpPr>
          <p:cNvPr id="9230" name="Text Box 14"/>
          <p:cNvSpPr txBox="1">
            <a:spLocks noChangeArrowheads="1"/>
          </p:cNvSpPr>
          <p:nvPr/>
        </p:nvSpPr>
        <p:spPr bwMode="auto">
          <a:xfrm>
            <a:off x="3122613" y="3911600"/>
            <a:ext cx="1585912" cy="868363"/>
          </a:xfrm>
          <a:prstGeom prst="rect">
            <a:avLst/>
          </a:prstGeom>
          <a:noFill/>
          <a:ln w="19050">
            <a:noFill/>
            <a:miter lim="800000"/>
            <a:headEnd/>
            <a:tailEnd/>
          </a:ln>
        </p:spPr>
        <p:txBody>
          <a:bodyPr>
            <a:spAutoFit/>
          </a:bodyPr>
          <a:lstStyle/>
          <a:p>
            <a:pPr>
              <a:spcBef>
                <a:spcPct val="50000"/>
              </a:spcBef>
            </a:pPr>
            <a:r>
              <a:rPr lang="zh-CN" altLang="en-US" b="1">
                <a:ea typeface="黑体" pitchFamily="2" charset="-122"/>
              </a:rPr>
              <a:t>第二次工革命</a:t>
            </a:r>
          </a:p>
          <a:p>
            <a:pPr>
              <a:spcBef>
                <a:spcPct val="50000"/>
              </a:spcBef>
            </a:pPr>
            <a:r>
              <a:rPr lang="zh-CN" altLang="en-US" sz="1400" b="1"/>
              <a:t>以电力为驱动的大规模生产</a:t>
            </a:r>
          </a:p>
        </p:txBody>
      </p:sp>
      <p:sp>
        <p:nvSpPr>
          <p:cNvPr id="9231" name="Text Box 15"/>
          <p:cNvSpPr txBox="1">
            <a:spLocks noChangeArrowheads="1"/>
          </p:cNvSpPr>
          <p:nvPr/>
        </p:nvSpPr>
        <p:spPr bwMode="auto">
          <a:xfrm>
            <a:off x="3052763" y="3086100"/>
            <a:ext cx="1582737" cy="825500"/>
          </a:xfrm>
          <a:prstGeom prst="rect">
            <a:avLst/>
          </a:prstGeom>
          <a:noFill/>
          <a:ln w="19050">
            <a:noFill/>
            <a:miter lim="800000"/>
            <a:headEnd/>
            <a:tailEnd/>
          </a:ln>
        </p:spPr>
        <p:txBody>
          <a:bodyPr>
            <a:spAutoFit/>
          </a:bodyPr>
          <a:lstStyle/>
          <a:p>
            <a:pPr>
              <a:spcBef>
                <a:spcPct val="50000"/>
              </a:spcBef>
            </a:pPr>
            <a:r>
              <a:rPr lang="en-US" altLang="zh-CN"/>
              <a:t>1870</a:t>
            </a:r>
            <a:r>
              <a:rPr lang="zh-CN" altLang="en-US"/>
              <a:t>年：第一条生产线</a:t>
            </a:r>
            <a:r>
              <a:rPr lang="en-US" altLang="zh-CN"/>
              <a:t>-</a:t>
            </a:r>
            <a:r>
              <a:rPr lang="zh-CN" altLang="en-US"/>
              <a:t>辛辛那提屠宰场</a:t>
            </a:r>
          </a:p>
        </p:txBody>
      </p:sp>
      <p:sp>
        <p:nvSpPr>
          <p:cNvPr id="9232" name="Text Box 16"/>
          <p:cNvSpPr txBox="1">
            <a:spLocks noChangeArrowheads="1"/>
          </p:cNvSpPr>
          <p:nvPr/>
        </p:nvSpPr>
        <p:spPr bwMode="auto">
          <a:xfrm>
            <a:off x="4887913" y="2974975"/>
            <a:ext cx="1619250" cy="868363"/>
          </a:xfrm>
          <a:prstGeom prst="rect">
            <a:avLst/>
          </a:prstGeom>
          <a:noFill/>
          <a:ln w="19050">
            <a:noFill/>
            <a:miter lim="800000"/>
            <a:headEnd/>
            <a:tailEnd/>
          </a:ln>
        </p:spPr>
        <p:txBody>
          <a:bodyPr>
            <a:spAutoFit/>
          </a:bodyPr>
          <a:lstStyle/>
          <a:p>
            <a:pPr>
              <a:spcBef>
                <a:spcPct val="50000"/>
              </a:spcBef>
            </a:pPr>
            <a:r>
              <a:rPr lang="zh-CN" altLang="en-US" b="1">
                <a:ea typeface="黑体" pitchFamily="2" charset="-122"/>
              </a:rPr>
              <a:t>第三次工业革命</a:t>
            </a:r>
          </a:p>
          <a:p>
            <a:pPr>
              <a:spcBef>
                <a:spcPct val="50000"/>
              </a:spcBef>
            </a:pPr>
            <a:r>
              <a:rPr lang="zh-CN" altLang="en-US" sz="1400" b="1"/>
              <a:t>使用电子信息技术实现制造自动化</a:t>
            </a:r>
          </a:p>
        </p:txBody>
      </p:sp>
      <p:sp>
        <p:nvSpPr>
          <p:cNvPr id="9233" name="Text Box 17"/>
          <p:cNvSpPr txBox="1">
            <a:spLocks noChangeArrowheads="1"/>
          </p:cNvSpPr>
          <p:nvPr/>
        </p:nvSpPr>
        <p:spPr bwMode="auto">
          <a:xfrm>
            <a:off x="6475413" y="1895475"/>
            <a:ext cx="1976437" cy="884238"/>
          </a:xfrm>
          <a:prstGeom prst="rect">
            <a:avLst/>
          </a:prstGeom>
          <a:noFill/>
          <a:ln w="19050">
            <a:noFill/>
            <a:miter lim="800000"/>
            <a:headEnd/>
            <a:tailEnd/>
          </a:ln>
        </p:spPr>
        <p:txBody>
          <a:bodyPr>
            <a:spAutoFit/>
          </a:bodyPr>
          <a:lstStyle/>
          <a:p>
            <a:pPr>
              <a:spcBef>
                <a:spcPct val="50000"/>
              </a:spcBef>
            </a:pPr>
            <a:r>
              <a:rPr lang="zh-CN" altLang="en-US" b="1">
                <a:ea typeface="黑体" pitchFamily="2" charset="-122"/>
              </a:rPr>
              <a:t>  第四次工业革命</a:t>
            </a:r>
          </a:p>
          <a:p>
            <a:pPr>
              <a:spcBef>
                <a:spcPct val="50000"/>
              </a:spcBef>
            </a:pPr>
            <a:r>
              <a:rPr lang="zh-CN" altLang="en-US" sz="1400" b="1"/>
              <a:t>     智能物理系统</a:t>
            </a:r>
          </a:p>
          <a:p>
            <a:pPr>
              <a:spcBef>
                <a:spcPct val="50000"/>
              </a:spcBef>
            </a:pPr>
            <a:r>
              <a:rPr lang="zh-CN" altLang="en-US" sz="1000" b="1"/>
              <a:t>（</a:t>
            </a:r>
            <a:r>
              <a:rPr lang="en-US" altLang="zh-CN" sz="1000" b="1"/>
              <a:t>Cyber-Physical Systems</a:t>
            </a:r>
            <a:r>
              <a:rPr lang="zh-CN" altLang="en-US" sz="1000" b="1"/>
              <a:t>）</a:t>
            </a:r>
          </a:p>
        </p:txBody>
      </p:sp>
      <p:sp>
        <p:nvSpPr>
          <p:cNvPr id="9234" name="Text Box 18"/>
          <p:cNvSpPr txBox="1">
            <a:spLocks noChangeArrowheads="1"/>
          </p:cNvSpPr>
          <p:nvPr/>
        </p:nvSpPr>
        <p:spPr bwMode="auto">
          <a:xfrm>
            <a:off x="4670425" y="2219325"/>
            <a:ext cx="1981200" cy="754063"/>
          </a:xfrm>
          <a:prstGeom prst="rect">
            <a:avLst/>
          </a:prstGeom>
          <a:noFill/>
          <a:ln w="19050">
            <a:noFill/>
            <a:miter lim="800000"/>
            <a:headEnd/>
            <a:tailEnd/>
          </a:ln>
        </p:spPr>
        <p:txBody>
          <a:bodyPr>
            <a:spAutoFit/>
          </a:bodyPr>
          <a:lstStyle/>
          <a:p>
            <a:pPr>
              <a:lnSpc>
                <a:spcPct val="90000"/>
              </a:lnSpc>
              <a:spcBef>
                <a:spcPct val="50000"/>
              </a:spcBef>
            </a:pPr>
            <a:r>
              <a:rPr lang="en-US" altLang="zh-CN"/>
              <a:t>1969</a:t>
            </a:r>
            <a:r>
              <a:rPr lang="zh-CN" altLang="en-US"/>
              <a:t>年：第一台可编程序控制器（</a:t>
            </a:r>
            <a:r>
              <a:rPr lang="en-US" altLang="zh-CN"/>
              <a:t>PLC</a:t>
            </a:r>
            <a:r>
              <a:rPr lang="zh-CN" altLang="en-US"/>
              <a:t>）莫迪康</a:t>
            </a:r>
            <a:r>
              <a:rPr lang="en-US" altLang="zh-CN"/>
              <a:t>084</a:t>
            </a:r>
          </a:p>
        </p:txBody>
      </p:sp>
      <p:sp>
        <p:nvSpPr>
          <p:cNvPr id="9235" name="Text Box 19"/>
          <p:cNvSpPr txBox="1">
            <a:spLocks noChangeArrowheads="1"/>
          </p:cNvSpPr>
          <p:nvPr/>
        </p:nvSpPr>
        <p:spPr bwMode="auto">
          <a:xfrm>
            <a:off x="747713" y="6003925"/>
            <a:ext cx="1152525" cy="304800"/>
          </a:xfrm>
          <a:prstGeom prst="rect">
            <a:avLst/>
          </a:prstGeom>
          <a:noFill/>
          <a:ln w="19050">
            <a:noFill/>
            <a:miter lim="800000"/>
            <a:headEnd/>
            <a:tailEnd/>
          </a:ln>
        </p:spPr>
        <p:txBody>
          <a:bodyPr>
            <a:spAutoFit/>
          </a:bodyPr>
          <a:lstStyle/>
          <a:p>
            <a:pPr>
              <a:spcBef>
                <a:spcPct val="50000"/>
              </a:spcBef>
            </a:pPr>
            <a:r>
              <a:rPr lang="en-US" altLang="zh-CN" sz="1400" b="1"/>
              <a:t>18</a:t>
            </a:r>
            <a:r>
              <a:rPr lang="zh-CN" altLang="en-US" sz="1400" b="1"/>
              <a:t>世纪末</a:t>
            </a:r>
          </a:p>
        </p:txBody>
      </p:sp>
      <p:sp>
        <p:nvSpPr>
          <p:cNvPr id="9236" name="Text Box 20"/>
          <p:cNvSpPr txBox="1">
            <a:spLocks noChangeArrowheads="1"/>
          </p:cNvSpPr>
          <p:nvPr/>
        </p:nvSpPr>
        <p:spPr bwMode="auto">
          <a:xfrm>
            <a:off x="2619375" y="6003925"/>
            <a:ext cx="1152525" cy="304800"/>
          </a:xfrm>
          <a:prstGeom prst="rect">
            <a:avLst/>
          </a:prstGeom>
          <a:noFill/>
          <a:ln w="19050">
            <a:noFill/>
            <a:miter lim="800000"/>
            <a:headEnd/>
            <a:tailEnd/>
          </a:ln>
        </p:spPr>
        <p:txBody>
          <a:bodyPr>
            <a:spAutoFit/>
          </a:bodyPr>
          <a:lstStyle/>
          <a:p>
            <a:pPr>
              <a:spcBef>
                <a:spcPct val="50000"/>
              </a:spcBef>
            </a:pPr>
            <a:r>
              <a:rPr lang="en-US" altLang="zh-CN" sz="1400" b="1"/>
              <a:t>20</a:t>
            </a:r>
            <a:r>
              <a:rPr lang="zh-CN" altLang="en-US" sz="1400" b="1"/>
              <a:t>世纪初</a:t>
            </a:r>
          </a:p>
        </p:txBody>
      </p:sp>
      <p:sp>
        <p:nvSpPr>
          <p:cNvPr id="9237" name="Text Box 21"/>
          <p:cNvSpPr txBox="1">
            <a:spLocks noChangeArrowheads="1"/>
          </p:cNvSpPr>
          <p:nvPr/>
        </p:nvSpPr>
        <p:spPr bwMode="auto">
          <a:xfrm>
            <a:off x="4419600" y="6003925"/>
            <a:ext cx="1152525" cy="304800"/>
          </a:xfrm>
          <a:prstGeom prst="rect">
            <a:avLst/>
          </a:prstGeom>
          <a:noFill/>
          <a:ln w="19050">
            <a:noFill/>
            <a:miter lim="800000"/>
            <a:headEnd/>
            <a:tailEnd/>
          </a:ln>
        </p:spPr>
        <p:txBody>
          <a:bodyPr>
            <a:spAutoFit/>
          </a:bodyPr>
          <a:lstStyle/>
          <a:p>
            <a:pPr>
              <a:spcBef>
                <a:spcPct val="50000"/>
              </a:spcBef>
            </a:pPr>
            <a:r>
              <a:rPr lang="en-US" altLang="zh-CN" sz="1400" b="1"/>
              <a:t>20</a:t>
            </a:r>
            <a:r>
              <a:rPr lang="zh-CN" altLang="en-US" sz="1400" b="1"/>
              <a:t>世</a:t>
            </a:r>
            <a:r>
              <a:rPr lang="en-US" altLang="zh-CN" sz="1400" b="1"/>
              <a:t>70</a:t>
            </a:r>
            <a:r>
              <a:rPr lang="zh-CN" altLang="en-US" sz="1400" b="1"/>
              <a:t>年代</a:t>
            </a:r>
          </a:p>
        </p:txBody>
      </p:sp>
      <p:sp>
        <p:nvSpPr>
          <p:cNvPr id="9238" name="Text Box 22"/>
          <p:cNvSpPr txBox="1">
            <a:spLocks noChangeArrowheads="1"/>
          </p:cNvSpPr>
          <p:nvPr/>
        </p:nvSpPr>
        <p:spPr bwMode="auto">
          <a:xfrm>
            <a:off x="6219825" y="6003925"/>
            <a:ext cx="792163" cy="304800"/>
          </a:xfrm>
          <a:prstGeom prst="rect">
            <a:avLst/>
          </a:prstGeom>
          <a:noFill/>
          <a:ln w="19050">
            <a:noFill/>
            <a:miter lim="800000"/>
            <a:headEnd/>
            <a:tailEnd/>
          </a:ln>
        </p:spPr>
        <p:txBody>
          <a:bodyPr>
            <a:spAutoFit/>
          </a:bodyPr>
          <a:lstStyle/>
          <a:p>
            <a:pPr>
              <a:spcBef>
                <a:spcPct val="50000"/>
              </a:spcBef>
            </a:pPr>
            <a:r>
              <a:rPr lang="zh-CN" altLang="en-US" sz="1400" b="1"/>
              <a:t>现在</a:t>
            </a:r>
          </a:p>
        </p:txBody>
      </p:sp>
      <p:sp>
        <p:nvSpPr>
          <p:cNvPr id="9239" name="AutoShape 23"/>
          <p:cNvSpPr>
            <a:spLocks noChangeArrowheads="1"/>
          </p:cNvSpPr>
          <p:nvPr/>
        </p:nvSpPr>
        <p:spPr bwMode="auto">
          <a:xfrm rot="5400000">
            <a:off x="7993063" y="5640388"/>
            <a:ext cx="179387" cy="179387"/>
          </a:xfrm>
          <a:prstGeom prst="triangle">
            <a:avLst>
              <a:gd name="adj" fmla="val 50000"/>
            </a:avLst>
          </a:prstGeom>
          <a:solidFill>
            <a:schemeClr val="tx2"/>
          </a:solidFill>
          <a:ln w="19050">
            <a:solidFill>
              <a:srgbClr val="800000"/>
            </a:solidFill>
            <a:miter lim="800000"/>
            <a:headEnd/>
            <a:tailEnd/>
          </a:ln>
        </p:spPr>
        <p:txBody>
          <a:bodyPr wrap="none" anchor="ctr"/>
          <a:lstStyle/>
          <a:p>
            <a:endParaRPr lang="zh-CN" altLang="en-US"/>
          </a:p>
        </p:txBody>
      </p:sp>
      <p:sp>
        <p:nvSpPr>
          <p:cNvPr id="9240" name="Text Box 25"/>
          <p:cNvSpPr txBox="1">
            <a:spLocks noChangeArrowheads="1"/>
          </p:cNvSpPr>
          <p:nvPr/>
        </p:nvSpPr>
        <p:spPr bwMode="auto">
          <a:xfrm>
            <a:off x="7364413" y="5567363"/>
            <a:ext cx="663575" cy="304800"/>
          </a:xfrm>
          <a:prstGeom prst="rect">
            <a:avLst/>
          </a:prstGeom>
          <a:noFill/>
          <a:ln w="19050">
            <a:noFill/>
            <a:miter lim="800000"/>
            <a:headEnd/>
            <a:tailEnd/>
          </a:ln>
        </p:spPr>
        <p:txBody>
          <a:bodyPr>
            <a:spAutoFit/>
          </a:bodyPr>
          <a:lstStyle/>
          <a:p>
            <a:pPr>
              <a:spcBef>
                <a:spcPct val="50000"/>
              </a:spcBef>
            </a:pPr>
            <a:r>
              <a:rPr lang="zh-CN" altLang="en-US" sz="1400" b="1"/>
              <a:t>时间</a:t>
            </a:r>
          </a:p>
        </p:txBody>
      </p:sp>
      <p:sp>
        <p:nvSpPr>
          <p:cNvPr id="9241" name="AutoShape 26"/>
          <p:cNvSpPr>
            <a:spLocks noChangeArrowheads="1"/>
          </p:cNvSpPr>
          <p:nvPr/>
        </p:nvSpPr>
        <p:spPr bwMode="auto">
          <a:xfrm>
            <a:off x="8523288" y="2286000"/>
            <a:ext cx="179387" cy="179388"/>
          </a:xfrm>
          <a:prstGeom prst="triangle">
            <a:avLst>
              <a:gd name="adj" fmla="val 50000"/>
            </a:avLst>
          </a:prstGeom>
          <a:solidFill>
            <a:schemeClr val="tx2"/>
          </a:solidFill>
          <a:ln w="19050">
            <a:solidFill>
              <a:srgbClr val="800000"/>
            </a:solidFill>
            <a:miter lim="800000"/>
            <a:headEnd/>
            <a:tailEnd/>
          </a:ln>
        </p:spPr>
        <p:txBody>
          <a:bodyPr wrap="none" anchor="ctr"/>
          <a:lstStyle/>
          <a:p>
            <a:endParaRPr lang="zh-CN" altLang="en-US"/>
          </a:p>
        </p:txBody>
      </p:sp>
      <p:sp>
        <p:nvSpPr>
          <p:cNvPr id="9242" name="Text Box 27"/>
          <p:cNvSpPr txBox="1">
            <a:spLocks noChangeArrowheads="1"/>
          </p:cNvSpPr>
          <p:nvPr/>
        </p:nvSpPr>
        <p:spPr bwMode="auto">
          <a:xfrm>
            <a:off x="8423275" y="2573338"/>
            <a:ext cx="396875" cy="1574800"/>
          </a:xfrm>
          <a:prstGeom prst="rect">
            <a:avLst/>
          </a:prstGeom>
          <a:noFill/>
          <a:ln w="19050">
            <a:noFill/>
            <a:miter lim="800000"/>
            <a:headEnd/>
            <a:tailEnd/>
          </a:ln>
        </p:spPr>
        <p:txBody>
          <a:bodyPr vert="eaVert">
            <a:spAutoFit/>
          </a:bodyPr>
          <a:lstStyle/>
          <a:p>
            <a:pPr>
              <a:spcBef>
                <a:spcPct val="50000"/>
              </a:spcBef>
            </a:pPr>
            <a:r>
              <a:rPr lang="zh-CN" altLang="en-US" sz="1400" b="1"/>
              <a:t>复杂程度</a:t>
            </a:r>
          </a:p>
        </p:txBody>
      </p:sp>
      <p:sp>
        <p:nvSpPr>
          <p:cNvPr id="9243" name="Text Box 28"/>
          <p:cNvSpPr txBox="1">
            <a:spLocks noChangeArrowheads="1"/>
          </p:cNvSpPr>
          <p:nvPr/>
        </p:nvSpPr>
        <p:spPr bwMode="auto">
          <a:xfrm>
            <a:off x="7362825" y="6003925"/>
            <a:ext cx="792163" cy="304800"/>
          </a:xfrm>
          <a:prstGeom prst="rect">
            <a:avLst/>
          </a:prstGeom>
          <a:noFill/>
          <a:ln w="19050">
            <a:noFill/>
            <a:miter lim="800000"/>
            <a:headEnd/>
            <a:tailEnd/>
          </a:ln>
        </p:spPr>
        <p:txBody>
          <a:bodyPr>
            <a:spAutoFit/>
          </a:bodyPr>
          <a:lstStyle/>
          <a:p>
            <a:pPr>
              <a:spcBef>
                <a:spcPct val="50000"/>
              </a:spcBef>
            </a:pPr>
            <a:r>
              <a:rPr lang="zh-CN" altLang="en-US" sz="1400" b="1"/>
              <a:t>将来</a:t>
            </a:r>
          </a:p>
        </p:txBody>
      </p:sp>
      <p:sp>
        <p:nvSpPr>
          <p:cNvPr id="9244" name="Text Box 29"/>
          <p:cNvSpPr txBox="1">
            <a:spLocks noChangeArrowheads="1"/>
          </p:cNvSpPr>
          <p:nvPr/>
        </p:nvSpPr>
        <p:spPr bwMode="auto">
          <a:xfrm>
            <a:off x="1639888" y="3860800"/>
            <a:ext cx="1217612" cy="396875"/>
          </a:xfrm>
          <a:prstGeom prst="rect">
            <a:avLst/>
          </a:prstGeom>
          <a:solidFill>
            <a:srgbClr val="CC9900"/>
          </a:solidFill>
          <a:ln w="19050">
            <a:noFill/>
            <a:miter lim="800000"/>
            <a:headEnd/>
            <a:tailEnd/>
          </a:ln>
        </p:spPr>
        <p:txBody>
          <a:bodyPr>
            <a:spAutoFit/>
          </a:bodyPr>
          <a:lstStyle/>
          <a:p>
            <a:pPr>
              <a:spcBef>
                <a:spcPct val="50000"/>
              </a:spcBef>
            </a:pPr>
            <a:r>
              <a:rPr lang="zh-CN" altLang="en-US" sz="2000" b="1">
                <a:solidFill>
                  <a:schemeClr val="bg1"/>
                </a:solidFill>
              </a:rPr>
              <a:t>工业</a:t>
            </a:r>
            <a:r>
              <a:rPr lang="en-US" altLang="zh-CN" sz="2000" b="1">
                <a:solidFill>
                  <a:schemeClr val="bg1"/>
                </a:solidFill>
              </a:rPr>
              <a:t>1.0</a:t>
            </a:r>
          </a:p>
        </p:txBody>
      </p:sp>
      <p:sp>
        <p:nvSpPr>
          <p:cNvPr id="9245" name="Text Box 30"/>
          <p:cNvSpPr txBox="1">
            <a:spLocks noChangeArrowheads="1"/>
          </p:cNvSpPr>
          <p:nvPr/>
        </p:nvSpPr>
        <p:spPr bwMode="auto">
          <a:xfrm>
            <a:off x="3203575" y="2651125"/>
            <a:ext cx="1296988" cy="396875"/>
          </a:xfrm>
          <a:prstGeom prst="rect">
            <a:avLst/>
          </a:prstGeom>
          <a:solidFill>
            <a:srgbClr val="FFFF00"/>
          </a:solidFill>
          <a:ln w="19050">
            <a:noFill/>
            <a:miter lim="800000"/>
            <a:headEnd/>
            <a:tailEnd/>
          </a:ln>
        </p:spPr>
        <p:txBody>
          <a:bodyPr>
            <a:spAutoFit/>
          </a:bodyPr>
          <a:lstStyle/>
          <a:p>
            <a:pPr>
              <a:spcBef>
                <a:spcPct val="50000"/>
              </a:spcBef>
            </a:pPr>
            <a:r>
              <a:rPr lang="zh-CN" altLang="en-US" sz="2000" b="1"/>
              <a:t>工业</a:t>
            </a:r>
            <a:r>
              <a:rPr lang="en-US" altLang="zh-CN" sz="2000" b="1"/>
              <a:t>2.0</a:t>
            </a:r>
          </a:p>
        </p:txBody>
      </p:sp>
      <p:sp>
        <p:nvSpPr>
          <p:cNvPr id="9246" name="Text Box 31"/>
          <p:cNvSpPr txBox="1">
            <a:spLocks noChangeArrowheads="1"/>
          </p:cNvSpPr>
          <p:nvPr/>
        </p:nvSpPr>
        <p:spPr bwMode="auto">
          <a:xfrm>
            <a:off x="5003800" y="1798638"/>
            <a:ext cx="1296988" cy="396875"/>
          </a:xfrm>
          <a:prstGeom prst="rect">
            <a:avLst/>
          </a:prstGeom>
          <a:solidFill>
            <a:srgbClr val="99FFCC"/>
          </a:solidFill>
          <a:ln w="19050">
            <a:noFill/>
            <a:miter lim="800000"/>
            <a:headEnd/>
            <a:tailEnd/>
          </a:ln>
        </p:spPr>
        <p:txBody>
          <a:bodyPr>
            <a:spAutoFit/>
          </a:bodyPr>
          <a:lstStyle/>
          <a:p>
            <a:pPr>
              <a:spcBef>
                <a:spcPct val="50000"/>
              </a:spcBef>
            </a:pPr>
            <a:r>
              <a:rPr lang="zh-CN" altLang="en-US" sz="2000" b="1"/>
              <a:t>工业</a:t>
            </a:r>
            <a:r>
              <a:rPr lang="en-US" altLang="zh-CN" sz="2000" b="1"/>
              <a:t>3.0</a:t>
            </a:r>
          </a:p>
        </p:txBody>
      </p:sp>
      <p:sp>
        <p:nvSpPr>
          <p:cNvPr id="9247" name="Text Box 32"/>
          <p:cNvSpPr txBox="1">
            <a:spLocks noChangeArrowheads="1"/>
          </p:cNvSpPr>
          <p:nvPr/>
        </p:nvSpPr>
        <p:spPr bwMode="auto">
          <a:xfrm>
            <a:off x="6877050" y="1398588"/>
            <a:ext cx="1271588" cy="396875"/>
          </a:xfrm>
          <a:prstGeom prst="rect">
            <a:avLst/>
          </a:prstGeom>
          <a:solidFill>
            <a:srgbClr val="66FF33"/>
          </a:solidFill>
          <a:ln w="19050">
            <a:noFill/>
            <a:miter lim="800000"/>
            <a:headEnd/>
            <a:tailEnd/>
          </a:ln>
        </p:spPr>
        <p:txBody>
          <a:bodyPr>
            <a:spAutoFit/>
          </a:bodyPr>
          <a:lstStyle/>
          <a:p>
            <a:pPr>
              <a:spcBef>
                <a:spcPct val="50000"/>
              </a:spcBef>
            </a:pPr>
            <a:r>
              <a:rPr lang="zh-CN" altLang="en-US" sz="2000" b="1"/>
              <a:t>工业</a:t>
            </a:r>
            <a:r>
              <a:rPr lang="en-US" altLang="zh-CN" sz="2000" b="1"/>
              <a:t>4.0</a:t>
            </a:r>
          </a:p>
        </p:txBody>
      </p:sp>
      <p:sp>
        <p:nvSpPr>
          <p:cNvPr id="9248" name="Text Box 33"/>
          <p:cNvSpPr txBox="1">
            <a:spLocks noChangeArrowheads="1"/>
          </p:cNvSpPr>
          <p:nvPr/>
        </p:nvSpPr>
        <p:spPr bwMode="auto">
          <a:xfrm>
            <a:off x="4643438" y="6323013"/>
            <a:ext cx="3600450" cy="274637"/>
          </a:xfrm>
          <a:prstGeom prst="rect">
            <a:avLst/>
          </a:prstGeom>
          <a:noFill/>
          <a:ln w="19050">
            <a:noFill/>
            <a:miter lim="800000"/>
            <a:headEnd/>
            <a:tailEnd/>
          </a:ln>
        </p:spPr>
        <p:txBody>
          <a:bodyPr>
            <a:spAutoFit/>
          </a:bodyPr>
          <a:lstStyle/>
          <a:p>
            <a:pPr>
              <a:spcBef>
                <a:spcPct val="50000"/>
              </a:spcBef>
            </a:pPr>
            <a:r>
              <a:rPr lang="zh-CN" altLang="en-US" sz="1200"/>
              <a:t>引自</a:t>
            </a:r>
            <a:r>
              <a:rPr lang="en-US" altLang="zh-CN" sz="1200"/>
              <a:t>《</a:t>
            </a:r>
            <a:r>
              <a:rPr lang="zh-CN" altLang="en-US" sz="1200"/>
              <a:t>德国工业</a:t>
            </a:r>
            <a:r>
              <a:rPr lang="en-US" altLang="zh-CN" sz="1200"/>
              <a:t>4.0</a:t>
            </a:r>
            <a:r>
              <a:rPr lang="zh-CN" altLang="en-US" sz="1200"/>
              <a:t>战略计划实施建议</a:t>
            </a:r>
            <a:r>
              <a:rPr lang="en-US" altLang="zh-CN" sz="1200"/>
              <a:t>》</a:t>
            </a:r>
          </a:p>
        </p:txBody>
      </p:sp>
      <p:sp>
        <p:nvSpPr>
          <p:cNvPr id="1437730" name="Text Box 34"/>
          <p:cNvSpPr txBox="1">
            <a:spLocks noChangeArrowheads="1"/>
          </p:cNvSpPr>
          <p:nvPr/>
        </p:nvSpPr>
        <p:spPr bwMode="auto">
          <a:xfrm>
            <a:off x="250825" y="3860800"/>
            <a:ext cx="1187450" cy="457200"/>
          </a:xfrm>
          <a:prstGeom prst="rect">
            <a:avLst/>
          </a:prstGeom>
          <a:solidFill>
            <a:srgbClr val="CC9900"/>
          </a:solidFill>
          <a:ln w="19050">
            <a:noFill/>
            <a:miter lim="800000"/>
            <a:headEnd/>
            <a:tailEnd/>
          </a:ln>
        </p:spPr>
        <p:txBody>
          <a:bodyPr/>
          <a:lstStyle/>
          <a:p>
            <a:pPr>
              <a:spcBef>
                <a:spcPct val="50000"/>
              </a:spcBef>
            </a:pPr>
            <a:r>
              <a:rPr lang="zh-CN" altLang="en-US" sz="1200" b="1">
                <a:solidFill>
                  <a:schemeClr val="bg1"/>
                </a:solidFill>
              </a:rPr>
              <a:t>蒸汽与水力机械</a:t>
            </a:r>
            <a:r>
              <a:rPr lang="en-US" altLang="zh-CN" sz="1200" b="1">
                <a:solidFill>
                  <a:schemeClr val="bg1"/>
                </a:solidFill>
              </a:rPr>
              <a:t>—1860</a:t>
            </a:r>
            <a:r>
              <a:rPr lang="zh-CN" altLang="en-US" sz="1200" b="1">
                <a:solidFill>
                  <a:schemeClr val="bg1"/>
                </a:solidFill>
              </a:rPr>
              <a:t>年</a:t>
            </a:r>
          </a:p>
        </p:txBody>
      </p:sp>
      <p:sp>
        <p:nvSpPr>
          <p:cNvPr id="1437731" name="Text Box 35"/>
          <p:cNvSpPr txBox="1">
            <a:spLocks noChangeArrowheads="1"/>
          </p:cNvSpPr>
          <p:nvPr/>
        </p:nvSpPr>
        <p:spPr bwMode="auto">
          <a:xfrm>
            <a:off x="250825" y="2636838"/>
            <a:ext cx="1162050" cy="457200"/>
          </a:xfrm>
          <a:prstGeom prst="rect">
            <a:avLst/>
          </a:prstGeom>
          <a:solidFill>
            <a:srgbClr val="FFFF00"/>
          </a:solidFill>
          <a:ln w="19050">
            <a:noFill/>
            <a:miter lim="800000"/>
            <a:headEnd/>
            <a:tailEnd/>
          </a:ln>
        </p:spPr>
        <p:txBody>
          <a:bodyPr/>
          <a:lstStyle/>
          <a:p>
            <a:pPr>
              <a:spcBef>
                <a:spcPct val="50000"/>
              </a:spcBef>
            </a:pPr>
            <a:r>
              <a:rPr lang="zh-CN" altLang="en-US" sz="1200" b="1"/>
              <a:t>大规模生产</a:t>
            </a:r>
            <a:r>
              <a:rPr lang="en-US" altLang="zh-CN" sz="1200" b="1"/>
              <a:t>—1920</a:t>
            </a:r>
            <a:r>
              <a:rPr lang="zh-CN" altLang="en-US" sz="1200" b="1"/>
              <a:t>年</a:t>
            </a:r>
          </a:p>
        </p:txBody>
      </p:sp>
      <p:sp>
        <p:nvSpPr>
          <p:cNvPr id="1437732" name="Text Box 36"/>
          <p:cNvSpPr txBox="1">
            <a:spLocks noChangeArrowheads="1"/>
          </p:cNvSpPr>
          <p:nvPr/>
        </p:nvSpPr>
        <p:spPr bwMode="auto">
          <a:xfrm>
            <a:off x="250825" y="1828800"/>
            <a:ext cx="1150938" cy="457200"/>
          </a:xfrm>
          <a:prstGeom prst="rect">
            <a:avLst/>
          </a:prstGeom>
          <a:solidFill>
            <a:srgbClr val="99FFCC"/>
          </a:solidFill>
          <a:ln w="19050">
            <a:noFill/>
            <a:miter lim="800000"/>
            <a:headEnd/>
            <a:tailEnd/>
          </a:ln>
        </p:spPr>
        <p:txBody>
          <a:bodyPr/>
          <a:lstStyle/>
          <a:p>
            <a:pPr>
              <a:spcBef>
                <a:spcPct val="50000"/>
              </a:spcBef>
            </a:pPr>
            <a:r>
              <a:rPr lang="en-US" altLang="zh-CN" sz="1200" b="1"/>
              <a:t>IT</a:t>
            </a:r>
            <a:r>
              <a:rPr lang="zh-CN" altLang="en-US" sz="1200" b="1"/>
              <a:t>和机器人</a:t>
            </a:r>
            <a:r>
              <a:rPr lang="en-US" altLang="zh-CN" sz="1200" b="1"/>
              <a:t>—</a:t>
            </a:r>
            <a:r>
              <a:rPr lang="zh-CN" altLang="en-US" sz="1200" b="1"/>
              <a:t>现在</a:t>
            </a:r>
          </a:p>
        </p:txBody>
      </p:sp>
      <p:sp>
        <p:nvSpPr>
          <p:cNvPr id="1437733" name="Text Box 37"/>
          <p:cNvSpPr txBox="1">
            <a:spLocks noChangeArrowheads="1"/>
          </p:cNvSpPr>
          <p:nvPr/>
        </p:nvSpPr>
        <p:spPr bwMode="auto">
          <a:xfrm>
            <a:off x="250825" y="1458913"/>
            <a:ext cx="1162050" cy="274637"/>
          </a:xfrm>
          <a:prstGeom prst="rect">
            <a:avLst/>
          </a:prstGeom>
          <a:solidFill>
            <a:srgbClr val="66FF33"/>
          </a:solidFill>
          <a:ln w="19050">
            <a:noFill/>
            <a:miter lim="800000"/>
            <a:headEnd/>
            <a:tailEnd/>
          </a:ln>
        </p:spPr>
        <p:txBody>
          <a:bodyPr>
            <a:spAutoFit/>
          </a:bodyPr>
          <a:lstStyle/>
          <a:p>
            <a:pPr>
              <a:spcBef>
                <a:spcPct val="50000"/>
              </a:spcBef>
            </a:pPr>
            <a:r>
              <a:rPr lang="en-US" altLang="zh-CN" sz="1200" b="1"/>
              <a:t>CPS—</a:t>
            </a:r>
            <a:r>
              <a:rPr lang="zh-CN" altLang="en-US" sz="1200" b="1"/>
              <a:t>将来</a:t>
            </a:r>
          </a:p>
        </p:txBody>
      </p:sp>
      <p:sp>
        <p:nvSpPr>
          <p:cNvPr id="1437734" name="Text Box 38"/>
          <p:cNvSpPr txBox="1">
            <a:spLocks noChangeArrowheads="1"/>
          </p:cNvSpPr>
          <p:nvPr/>
        </p:nvSpPr>
        <p:spPr bwMode="auto">
          <a:xfrm>
            <a:off x="80963" y="4492625"/>
            <a:ext cx="1250950" cy="1187450"/>
          </a:xfrm>
          <a:prstGeom prst="rect">
            <a:avLst/>
          </a:prstGeom>
          <a:noFill/>
          <a:ln w="19050">
            <a:noFill/>
            <a:miter lim="800000"/>
            <a:headEnd/>
            <a:tailEnd/>
          </a:ln>
        </p:spPr>
        <p:txBody>
          <a:bodyPr wrap="none">
            <a:spAutoFit/>
          </a:bodyPr>
          <a:lstStyle/>
          <a:p>
            <a:r>
              <a:rPr lang="zh-CN" altLang="en-US" sz="1200" b="1"/>
              <a:t>德国</a:t>
            </a:r>
          </a:p>
          <a:p>
            <a:r>
              <a:rPr lang="zh-CN" altLang="en-US" sz="1200" b="1"/>
              <a:t>弗劳恩霍夫协会</a:t>
            </a:r>
          </a:p>
          <a:p>
            <a:r>
              <a:rPr lang="en-US" altLang="zh-CN" sz="1200" b="1"/>
              <a:t>IPK</a:t>
            </a:r>
            <a:r>
              <a:rPr lang="zh-CN" altLang="en-US" sz="1200" b="1"/>
              <a:t>研究所</a:t>
            </a:r>
          </a:p>
          <a:p>
            <a:r>
              <a:rPr lang="zh-CN" altLang="en-US" sz="1200" b="1"/>
              <a:t>副所长</a:t>
            </a:r>
          </a:p>
          <a:p>
            <a:r>
              <a:rPr lang="en-US" altLang="zh-CN" sz="1200" b="1"/>
              <a:t>Prof.Dr.-Ing.</a:t>
            </a:r>
          </a:p>
          <a:p>
            <a:r>
              <a:rPr lang="en-US" altLang="zh-CN" sz="1200" b="1"/>
              <a:t>Holger Kohl</a:t>
            </a:r>
          </a:p>
        </p:txBody>
      </p:sp>
      <p:sp>
        <p:nvSpPr>
          <p:cNvPr id="1437735" name="AutoShape 39"/>
          <p:cNvSpPr>
            <a:spLocks noChangeArrowheads="1"/>
          </p:cNvSpPr>
          <p:nvPr/>
        </p:nvSpPr>
        <p:spPr bwMode="auto">
          <a:xfrm>
            <a:off x="542925" y="4332288"/>
            <a:ext cx="514350" cy="174625"/>
          </a:xfrm>
          <a:prstGeom prst="upArrow">
            <a:avLst>
              <a:gd name="adj1" fmla="val 50000"/>
              <a:gd name="adj2" fmla="val 25000"/>
            </a:avLst>
          </a:prstGeom>
          <a:solidFill>
            <a:schemeClr val="accent2"/>
          </a:solidFill>
          <a:ln w="19050">
            <a:solidFill>
              <a:srgbClr val="800000"/>
            </a:solidFill>
            <a:miter lim="800000"/>
            <a:headEnd/>
            <a:tailEnd/>
          </a:ln>
        </p:spPr>
        <p:txBody>
          <a:bodyPr wrap="none" anchor="ctr"/>
          <a:lstStyle/>
          <a:p>
            <a:endParaRPr lang="zh-CN" altLang="en-US"/>
          </a:p>
        </p:txBody>
      </p:sp>
      <p:cxnSp>
        <p:nvCxnSpPr>
          <p:cNvPr id="41" name="直接连接符 40"/>
          <p:cNvCxnSpPr>
            <a:cxnSpLocks noChangeShapeType="1"/>
          </p:cNvCxnSpPr>
          <p:nvPr/>
        </p:nvCxnSpPr>
        <p:spPr bwMode="auto">
          <a:xfrm>
            <a:off x="1401763" y="1568450"/>
            <a:ext cx="5475287" cy="1588"/>
          </a:xfrm>
          <a:prstGeom prst="line">
            <a:avLst/>
          </a:prstGeom>
          <a:noFill/>
          <a:ln w="19050" algn="ctr">
            <a:solidFill>
              <a:srgbClr val="800000"/>
            </a:solidFill>
            <a:prstDash val="dash"/>
            <a:round/>
            <a:headEnd/>
            <a:tailEnd/>
          </a:ln>
        </p:spPr>
      </p:cxnSp>
      <p:cxnSp>
        <p:nvCxnSpPr>
          <p:cNvPr id="43" name="直接连接符 42"/>
          <p:cNvCxnSpPr>
            <a:cxnSpLocks noChangeShapeType="1"/>
          </p:cNvCxnSpPr>
          <p:nvPr/>
        </p:nvCxnSpPr>
        <p:spPr bwMode="auto">
          <a:xfrm flipV="1">
            <a:off x="1401763" y="2012950"/>
            <a:ext cx="3602037" cy="9525"/>
          </a:xfrm>
          <a:prstGeom prst="line">
            <a:avLst/>
          </a:prstGeom>
          <a:noFill/>
          <a:ln w="19050" algn="ctr">
            <a:solidFill>
              <a:srgbClr val="800000"/>
            </a:solidFill>
            <a:prstDash val="dash"/>
            <a:round/>
            <a:headEnd/>
            <a:tailEnd/>
          </a:ln>
        </p:spPr>
      </p:cxnSp>
      <p:cxnSp>
        <p:nvCxnSpPr>
          <p:cNvPr id="45" name="直接连接符 44"/>
          <p:cNvCxnSpPr>
            <a:cxnSpLocks noChangeShapeType="1"/>
            <a:stCxn id="1437731" idx="3"/>
            <a:endCxn id="9245" idx="1"/>
          </p:cNvCxnSpPr>
          <p:nvPr/>
        </p:nvCxnSpPr>
        <p:spPr bwMode="auto">
          <a:xfrm flipV="1">
            <a:off x="1412875" y="2849563"/>
            <a:ext cx="1790700" cy="15875"/>
          </a:xfrm>
          <a:prstGeom prst="line">
            <a:avLst/>
          </a:prstGeom>
          <a:noFill/>
          <a:ln w="19050" algn="ctr">
            <a:solidFill>
              <a:srgbClr val="800000"/>
            </a:solidFill>
            <a:prstDash val="dash"/>
            <a:round/>
            <a:headEnd/>
            <a:tailEnd/>
          </a:ln>
        </p:spPr>
      </p:cxnSp>
      <p:cxnSp>
        <p:nvCxnSpPr>
          <p:cNvPr id="47" name="直接连接符 46"/>
          <p:cNvCxnSpPr>
            <a:cxnSpLocks noChangeShapeType="1"/>
          </p:cNvCxnSpPr>
          <p:nvPr/>
        </p:nvCxnSpPr>
        <p:spPr bwMode="auto">
          <a:xfrm>
            <a:off x="1412875" y="4070350"/>
            <a:ext cx="227013" cy="1588"/>
          </a:xfrm>
          <a:prstGeom prst="line">
            <a:avLst/>
          </a:prstGeom>
          <a:noFill/>
          <a:ln w="19050" algn="ctr">
            <a:solidFill>
              <a:srgbClr val="800000"/>
            </a:solidFill>
            <a:prstDash val="dash"/>
            <a:round/>
            <a:headEnd/>
            <a:tailEnd/>
          </a:ln>
        </p:spPr>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437734"/>
                                        </p:tgtEl>
                                        <p:attrNameLst>
                                          <p:attrName>style.visibility</p:attrName>
                                        </p:attrNameLst>
                                      </p:cBhvr>
                                      <p:to>
                                        <p:strVal val="visible"/>
                                      </p:to>
                                    </p:set>
                                    <p:animEffect transition="in" filter="checkerboard(down)">
                                      <p:cBhvr>
                                        <p:cTn id="7" dur="500"/>
                                        <p:tgtEl>
                                          <p:spTgt spid="1437734"/>
                                        </p:tgtEl>
                                      </p:cBhvr>
                                    </p:animEffect>
                                  </p:childTnLst>
                                </p:cTn>
                              </p:par>
                            </p:childTnLst>
                          </p:cTn>
                        </p:par>
                        <p:par>
                          <p:cTn id="8" fill="hold">
                            <p:stCondLst>
                              <p:cond delay="500"/>
                            </p:stCondLst>
                            <p:childTnLst>
                              <p:par>
                                <p:cTn id="9" presetID="5" presetClass="entr" presetSubtype="5" fill="hold" grpId="0" nodeType="afterEffect">
                                  <p:stCondLst>
                                    <p:cond delay="0"/>
                                  </p:stCondLst>
                                  <p:childTnLst>
                                    <p:set>
                                      <p:cBhvr>
                                        <p:cTn id="10" dur="1" fill="hold">
                                          <p:stCondLst>
                                            <p:cond delay="0"/>
                                          </p:stCondLst>
                                        </p:cTn>
                                        <p:tgtEl>
                                          <p:spTgt spid="1437735"/>
                                        </p:tgtEl>
                                        <p:attrNameLst>
                                          <p:attrName>style.visibility</p:attrName>
                                        </p:attrNameLst>
                                      </p:cBhvr>
                                      <p:to>
                                        <p:strVal val="visible"/>
                                      </p:to>
                                    </p:set>
                                    <p:animEffect transition="in" filter="checkerboard(down)">
                                      <p:cBhvr>
                                        <p:cTn id="11" dur="500"/>
                                        <p:tgtEl>
                                          <p:spTgt spid="1437735"/>
                                        </p:tgtEl>
                                      </p:cBhvr>
                                    </p:animEffect>
                                  </p:childTnLst>
                                </p:cTn>
                              </p:par>
                            </p:childTnLst>
                          </p:cTn>
                        </p:par>
                        <p:par>
                          <p:cTn id="12" fill="hold">
                            <p:stCondLst>
                              <p:cond delay="1000"/>
                            </p:stCondLst>
                            <p:childTnLst>
                              <p:par>
                                <p:cTn id="13" presetID="5" presetClass="entr" presetSubtype="5" fill="hold" grpId="0" nodeType="afterEffect">
                                  <p:stCondLst>
                                    <p:cond delay="0"/>
                                  </p:stCondLst>
                                  <p:childTnLst>
                                    <p:set>
                                      <p:cBhvr>
                                        <p:cTn id="14" dur="1" fill="hold">
                                          <p:stCondLst>
                                            <p:cond delay="0"/>
                                          </p:stCondLst>
                                        </p:cTn>
                                        <p:tgtEl>
                                          <p:spTgt spid="1437730"/>
                                        </p:tgtEl>
                                        <p:attrNameLst>
                                          <p:attrName>style.visibility</p:attrName>
                                        </p:attrNameLst>
                                      </p:cBhvr>
                                      <p:to>
                                        <p:strVal val="visible"/>
                                      </p:to>
                                    </p:set>
                                    <p:animEffect transition="in" filter="checkerboard(down)">
                                      <p:cBhvr>
                                        <p:cTn id="15" dur="500"/>
                                        <p:tgtEl>
                                          <p:spTgt spid="1437730"/>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blinds(horizontal)">
                                      <p:cBhvr>
                                        <p:cTn id="19" dur="500"/>
                                        <p:tgtEl>
                                          <p:spTgt spid="47"/>
                                        </p:tgtEl>
                                      </p:cBhvr>
                                    </p:animEffect>
                                  </p:childTnLst>
                                </p:cTn>
                              </p:par>
                            </p:childTnLst>
                          </p:cTn>
                        </p:par>
                        <p:par>
                          <p:cTn id="20" fill="hold">
                            <p:stCondLst>
                              <p:cond delay="2000"/>
                            </p:stCondLst>
                            <p:childTnLst>
                              <p:par>
                                <p:cTn id="21" presetID="5" presetClass="entr" presetSubtype="5" fill="hold" grpId="0" nodeType="afterEffect">
                                  <p:stCondLst>
                                    <p:cond delay="0"/>
                                  </p:stCondLst>
                                  <p:childTnLst>
                                    <p:set>
                                      <p:cBhvr>
                                        <p:cTn id="22" dur="1" fill="hold">
                                          <p:stCondLst>
                                            <p:cond delay="0"/>
                                          </p:stCondLst>
                                        </p:cTn>
                                        <p:tgtEl>
                                          <p:spTgt spid="1437731"/>
                                        </p:tgtEl>
                                        <p:attrNameLst>
                                          <p:attrName>style.visibility</p:attrName>
                                        </p:attrNameLst>
                                      </p:cBhvr>
                                      <p:to>
                                        <p:strVal val="visible"/>
                                      </p:to>
                                    </p:set>
                                    <p:animEffect transition="in" filter="checkerboard(down)">
                                      <p:cBhvr>
                                        <p:cTn id="23" dur="500"/>
                                        <p:tgtEl>
                                          <p:spTgt spid="1437731"/>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linds(horizontal)">
                                      <p:cBhvr>
                                        <p:cTn id="27" dur="500"/>
                                        <p:tgtEl>
                                          <p:spTgt spid="45"/>
                                        </p:tgtEl>
                                      </p:cBhvr>
                                    </p:animEffect>
                                  </p:childTnLst>
                                </p:cTn>
                              </p:par>
                            </p:childTnLst>
                          </p:cTn>
                        </p:par>
                        <p:par>
                          <p:cTn id="28" fill="hold">
                            <p:stCondLst>
                              <p:cond delay="3000"/>
                            </p:stCondLst>
                            <p:childTnLst>
                              <p:par>
                                <p:cTn id="29" presetID="5" presetClass="entr" presetSubtype="5" fill="hold" grpId="0" nodeType="afterEffect">
                                  <p:stCondLst>
                                    <p:cond delay="0"/>
                                  </p:stCondLst>
                                  <p:childTnLst>
                                    <p:set>
                                      <p:cBhvr>
                                        <p:cTn id="30" dur="1" fill="hold">
                                          <p:stCondLst>
                                            <p:cond delay="0"/>
                                          </p:stCondLst>
                                        </p:cTn>
                                        <p:tgtEl>
                                          <p:spTgt spid="1437732"/>
                                        </p:tgtEl>
                                        <p:attrNameLst>
                                          <p:attrName>style.visibility</p:attrName>
                                        </p:attrNameLst>
                                      </p:cBhvr>
                                      <p:to>
                                        <p:strVal val="visible"/>
                                      </p:to>
                                    </p:set>
                                    <p:animEffect transition="in" filter="checkerboard(down)">
                                      <p:cBhvr>
                                        <p:cTn id="31" dur="500"/>
                                        <p:tgtEl>
                                          <p:spTgt spid="1437732"/>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linds(horizontal)">
                                      <p:cBhvr>
                                        <p:cTn id="35" dur="500"/>
                                        <p:tgtEl>
                                          <p:spTgt spid="43"/>
                                        </p:tgtEl>
                                      </p:cBhvr>
                                    </p:animEffect>
                                  </p:childTnLst>
                                </p:cTn>
                              </p:par>
                            </p:childTnLst>
                          </p:cTn>
                        </p:par>
                        <p:par>
                          <p:cTn id="36" fill="hold">
                            <p:stCondLst>
                              <p:cond delay="4000"/>
                            </p:stCondLst>
                            <p:childTnLst>
                              <p:par>
                                <p:cTn id="37" presetID="5" presetClass="entr" presetSubtype="5" fill="hold" grpId="0" nodeType="afterEffect">
                                  <p:stCondLst>
                                    <p:cond delay="0"/>
                                  </p:stCondLst>
                                  <p:childTnLst>
                                    <p:set>
                                      <p:cBhvr>
                                        <p:cTn id="38" dur="1" fill="hold">
                                          <p:stCondLst>
                                            <p:cond delay="0"/>
                                          </p:stCondLst>
                                        </p:cTn>
                                        <p:tgtEl>
                                          <p:spTgt spid="1437733"/>
                                        </p:tgtEl>
                                        <p:attrNameLst>
                                          <p:attrName>style.visibility</p:attrName>
                                        </p:attrNameLst>
                                      </p:cBhvr>
                                      <p:to>
                                        <p:strVal val="visible"/>
                                      </p:to>
                                    </p:set>
                                    <p:animEffect transition="in" filter="checkerboard(down)">
                                      <p:cBhvr>
                                        <p:cTn id="39" dur="500"/>
                                        <p:tgtEl>
                                          <p:spTgt spid="1437733"/>
                                        </p:tgtEl>
                                      </p:cBhvr>
                                    </p:animEffect>
                                  </p:childTnLst>
                                </p:cTn>
                              </p:par>
                            </p:childTnLst>
                          </p:cTn>
                        </p:par>
                        <p:par>
                          <p:cTn id="40" fill="hold">
                            <p:stCondLst>
                              <p:cond delay="4500"/>
                            </p:stCondLst>
                            <p:childTnLst>
                              <p:par>
                                <p:cTn id="41" presetID="3" presetClass="entr" presetSubtype="1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linds(horizontal)">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730" grpId="0" animBg="1"/>
      <p:bldP spid="1437731" grpId="0" animBg="1"/>
      <p:bldP spid="1437732" grpId="0" animBg="1"/>
      <p:bldP spid="1437733" grpId="0" animBg="1"/>
      <p:bldP spid="1437734" grpId="0"/>
      <p:bldP spid="14377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solidFill>
                  <a:srgbClr val="990033"/>
                </a:solidFill>
                <a:effectLst>
                  <a:outerShdw blurRad="38100" dist="38100" dir="2700000" algn="tl">
                    <a:srgbClr val="000000">
                      <a:alpha val="43137"/>
                    </a:srgbClr>
                  </a:outerShdw>
                </a:effectLst>
                <a:latin typeface="+mj-ea"/>
              </a:rPr>
              <a:t>挑战：明日生产</a:t>
            </a:r>
            <a:endParaRPr lang="zh-CN" altLang="en-US" dirty="0">
              <a:solidFill>
                <a:srgbClr val="990033"/>
              </a:solidFill>
              <a:effectLst>
                <a:outerShdw blurRad="38100" dist="38100" dir="2700000" algn="tl">
                  <a:srgbClr val="000000">
                    <a:alpha val="43137"/>
                  </a:srgbClr>
                </a:outerShdw>
              </a:effectLst>
              <a:latin typeface="+mj-ea"/>
            </a:endParaRPr>
          </a:p>
        </p:txBody>
      </p:sp>
      <p:sp>
        <p:nvSpPr>
          <p:cNvPr id="10242" name="灯片编号占位符 3"/>
          <p:cNvSpPr>
            <a:spLocks noGrp="1"/>
          </p:cNvSpPr>
          <p:nvPr>
            <p:ph type="sldNum" sz="quarter" idx="10"/>
          </p:nvPr>
        </p:nvSpPr>
        <p:spPr>
          <a:noFill/>
        </p:spPr>
        <p:txBody>
          <a:bodyPr/>
          <a:lstStyle/>
          <a:p>
            <a:fld id="{64B4745B-9453-488C-9B45-F30BD660534B}" type="slidenum">
              <a:rPr lang="zh-CN" altLang="zh-CN" smtClean="0">
                <a:latin typeface="Arial" charset="0"/>
                <a:ea typeface="宋体" charset="-122"/>
              </a:rPr>
              <a:pPr/>
              <a:t>4</a:t>
            </a:fld>
            <a:endParaRPr lang="zh-CN" altLang="zh-CN" smtClean="0">
              <a:latin typeface="Arial" charset="0"/>
              <a:ea typeface="宋体" charset="-122"/>
            </a:endParaRPr>
          </a:p>
        </p:txBody>
      </p:sp>
      <p:sp>
        <p:nvSpPr>
          <p:cNvPr id="10243"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a:p>
            <a:endParaRPr lang="zh-CN" altLang="zh-CN" smtClean="0">
              <a:latin typeface="Arial" charset="0"/>
              <a:ea typeface="宋体" charset="-122"/>
            </a:endParaRPr>
          </a:p>
          <a:p>
            <a:endParaRPr lang="zh-CN" altLang="zh-CN" smtClean="0">
              <a:latin typeface="Arial" charset="0"/>
              <a:ea typeface="宋体" charset="-122"/>
            </a:endParaRPr>
          </a:p>
        </p:txBody>
      </p:sp>
      <p:pic>
        <p:nvPicPr>
          <p:cNvPr id="10244" name="图片 5"/>
          <p:cNvPicPr>
            <a:picLocks noChangeAspect="1"/>
          </p:cNvPicPr>
          <p:nvPr/>
        </p:nvPicPr>
        <p:blipFill>
          <a:blip r:embed="rId2"/>
          <a:srcRect/>
          <a:stretch>
            <a:fillRect/>
          </a:stretch>
        </p:blipFill>
        <p:spPr bwMode="auto">
          <a:xfrm>
            <a:off x="681038" y="2071688"/>
            <a:ext cx="4395787" cy="4024312"/>
          </a:xfrm>
          <a:prstGeom prst="rect">
            <a:avLst/>
          </a:prstGeom>
          <a:noFill/>
          <a:ln w="9525">
            <a:noFill/>
            <a:miter lim="800000"/>
            <a:headEnd/>
            <a:tailEnd/>
          </a:ln>
        </p:spPr>
      </p:pic>
      <p:sp>
        <p:nvSpPr>
          <p:cNvPr id="10245" name="矩形 6"/>
          <p:cNvSpPr>
            <a:spLocks noChangeArrowheads="1"/>
          </p:cNvSpPr>
          <p:nvPr/>
        </p:nvSpPr>
        <p:spPr bwMode="auto">
          <a:xfrm>
            <a:off x="500063" y="1609725"/>
            <a:ext cx="4914900" cy="461963"/>
          </a:xfrm>
          <a:prstGeom prst="rect">
            <a:avLst/>
          </a:prstGeom>
          <a:noFill/>
          <a:ln w="9525">
            <a:noFill/>
            <a:miter lim="800000"/>
            <a:headEnd/>
            <a:tailEnd/>
          </a:ln>
        </p:spPr>
        <p:txBody>
          <a:bodyPr wrap="none">
            <a:spAutoFit/>
          </a:bodyPr>
          <a:lstStyle/>
          <a:p>
            <a:r>
              <a:rPr lang="zh-CN" altLang="en-US" sz="2400" b="1">
                <a:solidFill>
                  <a:srgbClr val="EC6A0A"/>
                </a:solidFill>
                <a:latin typeface="黑体" pitchFamily="2" charset="-122"/>
                <a:ea typeface="黑体" pitchFamily="2" charset="-122"/>
              </a:rPr>
              <a:t>效</a:t>
            </a:r>
            <a:r>
              <a:rPr lang="zh-CN" altLang="en-US" sz="2400" b="1">
                <a:solidFill>
                  <a:srgbClr val="1F84C1"/>
                </a:solidFill>
                <a:latin typeface="黑体" pitchFamily="2" charset="-122"/>
                <a:ea typeface="黑体" pitchFamily="2" charset="-122"/>
              </a:rPr>
              <a:t>率</a:t>
            </a:r>
            <a:r>
              <a:rPr lang="en-US" altLang="zh-CN" sz="2400" b="1">
                <a:solidFill>
                  <a:srgbClr val="1F84C1"/>
                </a:solidFill>
                <a:latin typeface="Arial-BoldMT"/>
                <a:ea typeface="黑体" pitchFamily="2" charset="-122"/>
              </a:rPr>
              <a:t>——</a:t>
            </a:r>
            <a:r>
              <a:rPr lang="zh-CN" altLang="en-US" sz="2400" b="1">
                <a:solidFill>
                  <a:srgbClr val="EC6A0A"/>
                </a:solidFill>
                <a:latin typeface="黑体" pitchFamily="2" charset="-122"/>
                <a:ea typeface="黑体" pitchFamily="2" charset="-122"/>
              </a:rPr>
              <a:t>排</a:t>
            </a:r>
            <a:r>
              <a:rPr lang="zh-CN" altLang="en-US" sz="2400" b="1">
                <a:solidFill>
                  <a:srgbClr val="1F84C1"/>
                </a:solidFill>
                <a:latin typeface="黑体" pitchFamily="2" charset="-122"/>
                <a:ea typeface="黑体" pitchFamily="2" charset="-122"/>
              </a:rPr>
              <a:t>放中和</a:t>
            </a:r>
            <a:r>
              <a:rPr lang="en-US" altLang="zh-CN" sz="2400" b="1">
                <a:solidFill>
                  <a:srgbClr val="1F84C1"/>
                </a:solidFill>
                <a:latin typeface="Arial-BoldMT"/>
                <a:ea typeface="黑体" pitchFamily="2" charset="-122"/>
              </a:rPr>
              <a:t>——</a:t>
            </a:r>
            <a:r>
              <a:rPr lang="zh-CN" altLang="en-US" sz="2400" b="1">
                <a:solidFill>
                  <a:srgbClr val="EC6A0A"/>
                </a:solidFill>
                <a:latin typeface="黑体" pitchFamily="2" charset="-122"/>
                <a:ea typeface="黑体" pitchFamily="2" charset="-122"/>
              </a:rPr>
              <a:t>人</a:t>
            </a:r>
            <a:r>
              <a:rPr lang="zh-CN" altLang="en-US" sz="2400" b="1">
                <a:solidFill>
                  <a:srgbClr val="1F84C1"/>
                </a:solidFill>
                <a:latin typeface="黑体" pitchFamily="2" charset="-122"/>
                <a:ea typeface="黑体" pitchFamily="2" charset="-122"/>
              </a:rPr>
              <a:t>体工程学</a:t>
            </a:r>
            <a:endParaRPr lang="zh-CN" altLang="en-US" sz="2400" b="1"/>
          </a:p>
        </p:txBody>
      </p:sp>
      <p:sp>
        <p:nvSpPr>
          <p:cNvPr id="10246" name="矩形 7"/>
          <p:cNvSpPr>
            <a:spLocks noChangeArrowheads="1"/>
          </p:cNvSpPr>
          <p:nvPr/>
        </p:nvSpPr>
        <p:spPr bwMode="auto">
          <a:xfrm>
            <a:off x="5524500" y="2022475"/>
            <a:ext cx="3052763" cy="708025"/>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2000" b="1">
                <a:solidFill>
                  <a:srgbClr val="009900"/>
                </a:solidFill>
                <a:latin typeface="黑体" pitchFamily="2" charset="-122"/>
                <a:ea typeface="黑体" pitchFamily="2" charset="-122"/>
              </a:rPr>
              <a:t>工艺与高效系统的整合</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zh-CN" altLang="en-US" sz="2000" b="1">
                <a:solidFill>
                  <a:srgbClr val="009900"/>
                </a:solidFill>
                <a:latin typeface="黑体" pitchFamily="2" charset="-122"/>
                <a:ea typeface="黑体" pitchFamily="2" charset="-122"/>
              </a:rPr>
              <a:t>个性化产品</a:t>
            </a:r>
            <a:endParaRPr lang="zh-CN" altLang="en-US" sz="2000" b="1">
              <a:solidFill>
                <a:srgbClr val="009900"/>
              </a:solidFill>
            </a:endParaRPr>
          </a:p>
        </p:txBody>
      </p:sp>
      <p:sp>
        <p:nvSpPr>
          <p:cNvPr id="9" name="矩形 8"/>
          <p:cNvSpPr/>
          <p:nvPr/>
        </p:nvSpPr>
        <p:spPr>
          <a:xfrm>
            <a:off x="5643563" y="1585913"/>
            <a:ext cx="1473200" cy="461962"/>
          </a:xfrm>
          <a:prstGeom prst="rect">
            <a:avLst/>
          </a:prstGeom>
        </p:spPr>
        <p:txBody>
          <a:bodyPr wrap="none">
            <a:spAutoFit/>
          </a:bodyPr>
          <a:lstStyle/>
          <a:p>
            <a:pPr>
              <a:defRPr/>
            </a:pPr>
            <a:r>
              <a:rPr lang="en-US" altLang="zh-CN" sz="2400" b="1" dirty="0">
                <a:solidFill>
                  <a:srgbClr val="EC6A0A"/>
                </a:solidFill>
                <a:effectLst>
                  <a:outerShdw blurRad="38100" dist="38100" dir="2700000" algn="tl">
                    <a:srgbClr val="000000">
                      <a:alpha val="43137"/>
                    </a:srgbClr>
                  </a:outerShdw>
                </a:effectLst>
                <a:latin typeface="Arial-BoldMT"/>
                <a:ea typeface="宋体" pitchFamily="2" charset="-122"/>
              </a:rPr>
              <a:t>E1</a:t>
            </a:r>
            <a:r>
              <a:rPr lang="zh-CN" altLang="en-US" sz="2400" b="1" dirty="0">
                <a:solidFill>
                  <a:srgbClr val="EC6A0A"/>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dirty="0">
                <a:solidFill>
                  <a:srgbClr val="F71D3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效率</a:t>
            </a:r>
            <a:endParaRPr lang="en-US" altLang="zh-CN" sz="2400" b="1" dirty="0">
              <a:solidFill>
                <a:srgbClr val="F71D3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矩形 9"/>
          <p:cNvSpPr/>
          <p:nvPr/>
        </p:nvSpPr>
        <p:spPr>
          <a:xfrm>
            <a:off x="5643563" y="2730500"/>
            <a:ext cx="2581275" cy="461963"/>
          </a:xfrm>
          <a:prstGeom prst="rect">
            <a:avLst/>
          </a:prstGeom>
        </p:spPr>
        <p:txBody>
          <a:bodyPr>
            <a:spAutoFit/>
          </a:bodyPr>
          <a:lstStyle/>
          <a:p>
            <a:pPr>
              <a:defRPr/>
            </a:pPr>
            <a:r>
              <a:rPr lang="en-US" altLang="zh-CN" sz="2400" b="1" dirty="0">
                <a:solidFill>
                  <a:srgbClr val="F71D3C"/>
                </a:solidFill>
                <a:effectLst>
                  <a:outerShdw blurRad="38100" dist="38100" dir="2700000" algn="tl">
                    <a:srgbClr val="000000">
                      <a:alpha val="43137"/>
                    </a:srgbClr>
                  </a:outerShdw>
                </a:effectLst>
                <a:latin typeface="Arial-BoldMT"/>
                <a:ea typeface="宋体" pitchFamily="2" charset="-122"/>
              </a:rPr>
              <a:t>E2</a:t>
            </a:r>
            <a:r>
              <a:rPr lang="zh-CN" altLang="en-US" sz="2400" b="1" dirty="0">
                <a:solidFill>
                  <a:srgbClr val="F71D3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：能源</a:t>
            </a:r>
            <a:r>
              <a:rPr lang="en-US" altLang="zh-CN" sz="2400" b="1" dirty="0">
                <a:solidFill>
                  <a:srgbClr val="F71D3C"/>
                </a:solidFill>
                <a:effectLst>
                  <a:outerShdw blurRad="38100" dist="38100" dir="2700000" algn="tl">
                    <a:srgbClr val="000000">
                      <a:alpha val="43137"/>
                    </a:srgbClr>
                  </a:outerShdw>
                </a:effectLst>
                <a:latin typeface="Arial-BoldMT"/>
                <a:ea typeface="黑体" panose="02010609060101010101" pitchFamily="49" charset="-122"/>
              </a:rPr>
              <a:t>/</a:t>
            </a:r>
            <a:r>
              <a:rPr lang="zh-CN" altLang="en-US" sz="2400" b="1" dirty="0">
                <a:solidFill>
                  <a:srgbClr val="F71D3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排放</a:t>
            </a:r>
          </a:p>
        </p:txBody>
      </p:sp>
      <p:sp>
        <p:nvSpPr>
          <p:cNvPr id="10249" name="矩形 10"/>
          <p:cNvSpPr>
            <a:spLocks noChangeArrowheads="1"/>
          </p:cNvSpPr>
          <p:nvPr/>
        </p:nvSpPr>
        <p:spPr bwMode="auto">
          <a:xfrm>
            <a:off x="5572125" y="3132138"/>
            <a:ext cx="2933700" cy="1630362"/>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2000" b="1">
                <a:solidFill>
                  <a:srgbClr val="009900"/>
                </a:solidFill>
                <a:latin typeface="黑体" pitchFamily="2" charset="-122"/>
                <a:ea typeface="黑体" pitchFamily="2" charset="-122"/>
              </a:rPr>
              <a:t> 能源自给</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可再生能源</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闭环</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排放中和</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都市性</a:t>
            </a:r>
            <a:endParaRPr lang="zh-CN" altLang="en-US" sz="2000" b="1">
              <a:solidFill>
                <a:srgbClr val="009900"/>
              </a:solidFill>
            </a:endParaRPr>
          </a:p>
        </p:txBody>
      </p:sp>
      <p:sp>
        <p:nvSpPr>
          <p:cNvPr id="12" name="矩形 11"/>
          <p:cNvSpPr/>
          <p:nvPr/>
        </p:nvSpPr>
        <p:spPr>
          <a:xfrm>
            <a:off x="5664200" y="4665663"/>
            <a:ext cx="2479675" cy="461962"/>
          </a:xfrm>
          <a:prstGeom prst="rect">
            <a:avLst/>
          </a:prstGeom>
        </p:spPr>
        <p:txBody>
          <a:bodyPr>
            <a:spAutoFit/>
          </a:bodyPr>
          <a:lstStyle/>
          <a:p>
            <a:pPr>
              <a:defRPr/>
            </a:pPr>
            <a:r>
              <a:rPr lang="en-US" altLang="zh-CN" sz="2400" b="1" dirty="0">
                <a:solidFill>
                  <a:srgbClr val="F71D3C"/>
                </a:solidFill>
                <a:effectLst>
                  <a:outerShdw blurRad="38100" dist="38100" dir="2700000" algn="tl">
                    <a:srgbClr val="000000">
                      <a:alpha val="43137"/>
                    </a:srgbClr>
                  </a:outerShdw>
                </a:effectLst>
                <a:latin typeface="Arial-BoldMT"/>
                <a:ea typeface="黑体" pitchFamily="49" charset="-122"/>
              </a:rPr>
              <a:t>E3</a:t>
            </a:r>
            <a:r>
              <a:rPr lang="zh-CN" altLang="en-US" sz="2400" b="1" dirty="0">
                <a:solidFill>
                  <a:srgbClr val="F71D3C"/>
                </a:solidFill>
                <a:effectLst>
                  <a:outerShdw blurRad="38100" dist="38100" dir="2700000" algn="tl">
                    <a:srgbClr val="000000">
                      <a:alpha val="43137"/>
                    </a:srgbClr>
                  </a:outerShdw>
                </a:effectLst>
                <a:latin typeface="Arial-BoldMT"/>
                <a:ea typeface="黑体" pitchFamily="49" charset="-122"/>
              </a:rPr>
              <a:t>：人体工程学</a:t>
            </a:r>
            <a:endParaRPr lang="en-US" altLang="zh-CN" sz="2400" b="1" dirty="0">
              <a:solidFill>
                <a:srgbClr val="F71D3C"/>
              </a:solidFill>
              <a:effectLst>
                <a:outerShdw blurRad="38100" dist="38100" dir="2700000" algn="tl">
                  <a:srgbClr val="000000">
                    <a:alpha val="43137"/>
                  </a:srgbClr>
                </a:outerShdw>
              </a:effectLst>
              <a:latin typeface="Arial-BoldMT"/>
              <a:ea typeface="黑体" pitchFamily="49" charset="-122"/>
            </a:endParaRPr>
          </a:p>
        </p:txBody>
      </p:sp>
      <p:sp>
        <p:nvSpPr>
          <p:cNvPr id="10251" name="矩形 12"/>
          <p:cNvSpPr>
            <a:spLocks noChangeArrowheads="1"/>
          </p:cNvSpPr>
          <p:nvPr/>
        </p:nvSpPr>
        <p:spPr bwMode="auto">
          <a:xfrm>
            <a:off x="5613400" y="5127625"/>
            <a:ext cx="2816225" cy="1016000"/>
          </a:xfrm>
          <a:prstGeom prst="rect">
            <a:avLst/>
          </a:prstGeom>
          <a:noFill/>
          <a:ln w="9525">
            <a:noFill/>
            <a:miter lim="800000"/>
            <a:headEnd/>
            <a:tailEnd/>
          </a:ln>
        </p:spPr>
        <p:txBody>
          <a:bodyPr>
            <a:spAutoFit/>
          </a:bodyPr>
          <a:lstStyle/>
          <a:p>
            <a:pPr marL="285750" indent="-285750">
              <a:buFont typeface="Wingdings" pitchFamily="2" charset="2"/>
              <a:buChar char="n"/>
            </a:pPr>
            <a:r>
              <a:rPr lang="zh-CN" altLang="en-US" sz="2000" b="1">
                <a:solidFill>
                  <a:srgbClr val="009900"/>
                </a:solidFill>
                <a:latin typeface="黑体" pitchFamily="2" charset="-122"/>
                <a:ea typeface="黑体" pitchFamily="2" charset="-122"/>
              </a:rPr>
              <a:t> 人体工程学</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知识密集型工作</a:t>
            </a:r>
            <a:endParaRPr lang="en-US" altLang="zh-CN" sz="2000" b="1">
              <a:solidFill>
                <a:srgbClr val="009900"/>
              </a:solidFill>
              <a:latin typeface="黑体" pitchFamily="2" charset="-122"/>
              <a:ea typeface="黑体" pitchFamily="2" charset="-122"/>
            </a:endParaRPr>
          </a:p>
          <a:p>
            <a:pPr marL="285750" indent="-285750">
              <a:buFont typeface="Wingdings" pitchFamily="2" charset="2"/>
              <a:buChar char="n"/>
            </a:pPr>
            <a:r>
              <a:rPr lang="en-US" altLang="zh-CN" sz="2000" b="1">
                <a:solidFill>
                  <a:srgbClr val="009900"/>
                </a:solidFill>
                <a:latin typeface="黑体" pitchFamily="2" charset="-122"/>
                <a:ea typeface="黑体" pitchFamily="2" charset="-122"/>
              </a:rPr>
              <a:t> </a:t>
            </a:r>
            <a:r>
              <a:rPr lang="zh-CN" altLang="en-US" sz="2000" b="1">
                <a:solidFill>
                  <a:srgbClr val="009900"/>
                </a:solidFill>
                <a:latin typeface="黑体" pitchFamily="2" charset="-122"/>
                <a:ea typeface="黑体" pitchFamily="2" charset="-122"/>
              </a:rPr>
              <a:t>信息技术</a:t>
            </a:r>
            <a:endParaRPr lang="zh-CN" altLang="en-US" sz="2000" b="1">
              <a:solidFill>
                <a:srgbClr val="009900"/>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1DF571FF-B6CB-408D-BB5E-D42D034F4885}" type="slidenum">
              <a:rPr lang="en-US" altLang="zh-CN" sz="1200"/>
              <a:pPr algn="r"/>
              <a:t>5</a:t>
            </a:fld>
            <a:endParaRPr lang="en-US" altLang="zh-CN" sz="1200"/>
          </a:p>
        </p:txBody>
      </p:sp>
      <p:sp>
        <p:nvSpPr>
          <p:cNvPr id="11266" name="页脚占位符 4"/>
          <p:cNvSpPr txBox="1">
            <a:spLocks noGrp="1"/>
          </p:cNvSpPr>
          <p:nvPr/>
        </p:nvSpPr>
        <p:spPr bwMode="auto">
          <a:xfrm>
            <a:off x="-30163" y="6305550"/>
            <a:ext cx="5106988" cy="476250"/>
          </a:xfrm>
          <a:prstGeom prst="rect">
            <a:avLst/>
          </a:prstGeom>
          <a:noFill/>
          <a:ln w="9525">
            <a:noFill/>
            <a:miter lim="800000"/>
            <a:headEnd/>
            <a:tailEnd/>
          </a:ln>
        </p:spPr>
        <p:txBody>
          <a:bodyPr/>
          <a:lstStyle/>
          <a:p>
            <a:pPr algn="ctr"/>
            <a:r>
              <a:rPr lang="en-US" altLang="zh-CN" sz="1200"/>
              <a:t>Zhu Sendi, China Machinery Industry Federation</a:t>
            </a:r>
          </a:p>
        </p:txBody>
      </p:sp>
      <p:sp>
        <p:nvSpPr>
          <p:cNvPr id="1463298" name="Rectangle 2"/>
          <p:cNvSpPr>
            <a:spLocks noGrp="1" noChangeArrowheads="1"/>
          </p:cNvSpPr>
          <p:nvPr>
            <p:ph type="title" idx="4294967295"/>
          </p:nvPr>
        </p:nvSpPr>
        <p:spPr/>
        <p:txBody>
          <a:bodyPr/>
          <a:lstStyle/>
          <a:p>
            <a:pPr eaLnBrk="1" hangingPunct="1">
              <a:defRPr/>
            </a:pPr>
            <a:r>
              <a:rPr lang="zh-CN" altLang="en-US" smtClean="0"/>
              <a:t>制造业的永恒主题</a:t>
            </a:r>
          </a:p>
        </p:txBody>
      </p:sp>
      <p:sp>
        <p:nvSpPr>
          <p:cNvPr id="1463299" name="Rectangle 3"/>
          <p:cNvSpPr>
            <a:spLocks noGrp="1" noChangeArrowheads="1"/>
          </p:cNvSpPr>
          <p:nvPr>
            <p:ph type="body" idx="4294967295"/>
          </p:nvPr>
        </p:nvSpPr>
        <p:spPr bwMode="auto">
          <a:xfrm>
            <a:off x="2473325" y="1600200"/>
            <a:ext cx="3394075" cy="4525963"/>
          </a:xfrm>
          <a:prstGeom prst="rect">
            <a:avLst/>
          </a:prstGeom>
          <a:ln>
            <a:miter lim="800000"/>
            <a:headEnd/>
            <a:tailEnd/>
          </a:ln>
        </p:spPr>
        <p:txBody>
          <a:bodyPr/>
          <a:lstStyle/>
          <a:p>
            <a:pPr eaLnBrk="1" hangingPunct="1">
              <a:lnSpc>
                <a:spcPct val="130000"/>
              </a:lnSpc>
              <a:defRPr/>
            </a:pPr>
            <a:r>
              <a:rPr lang="zh-CN" altLang="en-US" b="1" smtClean="0"/>
              <a:t>提高生产效率</a:t>
            </a:r>
          </a:p>
          <a:p>
            <a:pPr eaLnBrk="1" hangingPunct="1">
              <a:lnSpc>
                <a:spcPct val="130000"/>
              </a:lnSpc>
              <a:defRPr/>
            </a:pPr>
            <a:r>
              <a:rPr lang="zh-CN" altLang="en-US" b="1" smtClean="0"/>
              <a:t>降低资源消耗</a:t>
            </a:r>
          </a:p>
          <a:p>
            <a:pPr eaLnBrk="1" hangingPunct="1">
              <a:lnSpc>
                <a:spcPct val="130000"/>
              </a:lnSpc>
              <a:defRPr/>
            </a:pPr>
            <a:r>
              <a:rPr lang="zh-CN" altLang="en-US" b="1" smtClean="0"/>
              <a:t>实现环境友好</a:t>
            </a:r>
          </a:p>
          <a:p>
            <a:pPr eaLnBrk="1" hangingPunct="1">
              <a:lnSpc>
                <a:spcPct val="130000"/>
              </a:lnSpc>
              <a:defRPr/>
            </a:pPr>
            <a:r>
              <a:rPr lang="zh-CN" altLang="en-US" b="1" smtClean="0"/>
              <a:t>提升生活品质</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1463299">
                                            <p:txEl>
                                              <p:pRg st="0" end="0"/>
                                            </p:txEl>
                                          </p:spTgt>
                                        </p:tgtEl>
                                        <p:attrNameLst>
                                          <p:attrName>style.visibility</p:attrName>
                                        </p:attrNameLst>
                                      </p:cBhvr>
                                      <p:to>
                                        <p:strVal val="visible"/>
                                      </p:to>
                                    </p:set>
                                    <p:animEffect transition="in" filter="plus(in)">
                                      <p:cBhvr>
                                        <p:cTn id="7" dur="500"/>
                                        <p:tgtEl>
                                          <p:spTgt spid="1463299">
                                            <p:txEl>
                                              <p:pRg st="0" end="0"/>
                                            </p:txEl>
                                          </p:spTgt>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1463299">
                                            <p:txEl>
                                              <p:pRg st="1" end="1"/>
                                            </p:txEl>
                                          </p:spTgt>
                                        </p:tgtEl>
                                        <p:attrNameLst>
                                          <p:attrName>style.visibility</p:attrName>
                                        </p:attrNameLst>
                                      </p:cBhvr>
                                      <p:to>
                                        <p:strVal val="visible"/>
                                      </p:to>
                                    </p:set>
                                    <p:animEffect transition="in" filter="plus(in)">
                                      <p:cBhvr>
                                        <p:cTn id="11" dur="500"/>
                                        <p:tgtEl>
                                          <p:spTgt spid="1463299">
                                            <p:txEl>
                                              <p:pRg st="1" end="1"/>
                                            </p:txEl>
                                          </p:spTgt>
                                        </p:tgtEl>
                                      </p:cBhvr>
                                    </p:animEffect>
                                  </p:childTnLst>
                                </p:cTn>
                              </p:par>
                            </p:childTnLst>
                          </p:cTn>
                        </p:par>
                        <p:par>
                          <p:cTn id="12" fill="hold">
                            <p:stCondLst>
                              <p:cond delay="1000"/>
                            </p:stCondLst>
                            <p:childTnLst>
                              <p:par>
                                <p:cTn id="13" presetID="13" presetClass="entr" presetSubtype="16" fill="hold" grpId="0" nodeType="afterEffect">
                                  <p:stCondLst>
                                    <p:cond delay="0"/>
                                  </p:stCondLst>
                                  <p:childTnLst>
                                    <p:set>
                                      <p:cBhvr>
                                        <p:cTn id="14" dur="1" fill="hold">
                                          <p:stCondLst>
                                            <p:cond delay="0"/>
                                          </p:stCondLst>
                                        </p:cTn>
                                        <p:tgtEl>
                                          <p:spTgt spid="1463299">
                                            <p:txEl>
                                              <p:pRg st="2" end="2"/>
                                            </p:txEl>
                                          </p:spTgt>
                                        </p:tgtEl>
                                        <p:attrNameLst>
                                          <p:attrName>style.visibility</p:attrName>
                                        </p:attrNameLst>
                                      </p:cBhvr>
                                      <p:to>
                                        <p:strVal val="visible"/>
                                      </p:to>
                                    </p:set>
                                    <p:animEffect transition="in" filter="plus(in)">
                                      <p:cBhvr>
                                        <p:cTn id="15" dur="500"/>
                                        <p:tgtEl>
                                          <p:spTgt spid="1463299">
                                            <p:txEl>
                                              <p:pRg st="2" end="2"/>
                                            </p:txEl>
                                          </p:spTgt>
                                        </p:tgtEl>
                                      </p:cBhvr>
                                    </p:animEffect>
                                  </p:childTnLst>
                                </p:cTn>
                              </p:par>
                            </p:childTnLst>
                          </p:cTn>
                        </p:par>
                        <p:par>
                          <p:cTn id="16" fill="hold">
                            <p:stCondLst>
                              <p:cond delay="1500"/>
                            </p:stCondLst>
                            <p:childTnLst>
                              <p:par>
                                <p:cTn id="17" presetID="13" presetClass="entr" presetSubtype="16" fill="hold" grpId="0" nodeType="afterEffect">
                                  <p:stCondLst>
                                    <p:cond delay="0"/>
                                  </p:stCondLst>
                                  <p:childTnLst>
                                    <p:set>
                                      <p:cBhvr>
                                        <p:cTn id="18" dur="1" fill="hold">
                                          <p:stCondLst>
                                            <p:cond delay="0"/>
                                          </p:stCondLst>
                                        </p:cTn>
                                        <p:tgtEl>
                                          <p:spTgt spid="1463299">
                                            <p:txEl>
                                              <p:pRg st="3" end="3"/>
                                            </p:txEl>
                                          </p:spTgt>
                                        </p:tgtEl>
                                        <p:attrNameLst>
                                          <p:attrName>style.visibility</p:attrName>
                                        </p:attrNameLst>
                                      </p:cBhvr>
                                      <p:to>
                                        <p:strVal val="visible"/>
                                      </p:to>
                                    </p:set>
                                    <p:animEffect transition="in" filter="plus(in)">
                                      <p:cBhvr>
                                        <p:cTn id="19" dur="500"/>
                                        <p:tgtEl>
                                          <p:spTgt spid="1463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329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先进制造业是</a:t>
            </a:r>
            <a:r>
              <a:rPr lang="en-US" altLang="zh-CN" dirty="0" smtClean="0"/>
              <a:t/>
            </a:r>
            <a:br>
              <a:rPr lang="en-US" altLang="zh-CN" dirty="0" smtClean="0"/>
            </a:br>
            <a:r>
              <a:rPr lang="zh-CN" altLang="en-US" dirty="0" smtClean="0"/>
              <a:t>信息技术与制造业的融合</a:t>
            </a:r>
            <a:endParaRPr lang="zh-CN" altLang="en-US" dirty="0"/>
          </a:p>
        </p:txBody>
      </p:sp>
      <p:sp>
        <p:nvSpPr>
          <p:cNvPr id="12290" name="灯片编号占位符 3"/>
          <p:cNvSpPr>
            <a:spLocks noGrp="1"/>
          </p:cNvSpPr>
          <p:nvPr>
            <p:ph type="sldNum" sz="quarter" idx="10"/>
          </p:nvPr>
        </p:nvSpPr>
        <p:spPr>
          <a:noFill/>
        </p:spPr>
        <p:txBody>
          <a:bodyPr/>
          <a:lstStyle/>
          <a:p>
            <a:fld id="{1242DB9E-BEC3-4C09-AA24-9C4E45B2CBDB}" type="slidenum">
              <a:rPr lang="zh-CN" altLang="zh-CN" smtClean="0">
                <a:latin typeface="Arial" charset="0"/>
                <a:ea typeface="宋体" charset="-122"/>
              </a:rPr>
              <a:pPr/>
              <a:t>6</a:t>
            </a:fld>
            <a:endParaRPr lang="zh-CN" altLang="zh-CN" smtClean="0">
              <a:latin typeface="Arial" charset="0"/>
              <a:ea typeface="宋体" charset="-122"/>
            </a:endParaRPr>
          </a:p>
        </p:txBody>
      </p:sp>
      <p:sp>
        <p:nvSpPr>
          <p:cNvPr id="12291"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a:p>
            <a:endParaRPr lang="zh-CN" altLang="zh-CN" smtClean="0">
              <a:latin typeface="Arial" charset="0"/>
              <a:ea typeface="宋体" charset="-122"/>
            </a:endParaRPr>
          </a:p>
          <a:p>
            <a:endParaRPr lang="zh-CN" altLang="zh-CN" smtClean="0">
              <a:latin typeface="Arial" charset="0"/>
              <a:ea typeface="宋体" charset="-122"/>
            </a:endParaRPr>
          </a:p>
        </p:txBody>
      </p:sp>
      <p:sp>
        <p:nvSpPr>
          <p:cNvPr id="6" name="矩形 5"/>
          <p:cNvSpPr/>
          <p:nvPr/>
        </p:nvSpPr>
        <p:spPr bwMode="gray">
          <a:xfrm>
            <a:off x="971550" y="3500438"/>
            <a:ext cx="3143250" cy="1643062"/>
          </a:xfrm>
          <a:prstGeom prst="rect">
            <a:avLst/>
          </a:prstGeom>
          <a:blipFill>
            <a:blip r:embed="rId2"/>
            <a:tile tx="0" ty="0" sx="100000" sy="100000" flip="none" algn="tl"/>
          </a:blipFill>
          <a:ln w="19050">
            <a:solidFill>
              <a:schemeClr val="accent5">
                <a:lumMod val="75000"/>
              </a:schemeClr>
            </a:solidFill>
            <a:miter lim="800000"/>
            <a:headEnd/>
            <a:tailEnd/>
          </a:ln>
          <a:effectLst/>
        </p:spPr>
        <p:txBody>
          <a:bodyPr wrap="none" anchor="ctr">
            <a:flatTx/>
          </a:bodyPr>
          <a:lstStyle/>
          <a:p>
            <a:pPr algn="ctr">
              <a:defRPr/>
            </a:pPr>
            <a:r>
              <a:rPr lang="zh-CN" altLang="en-US" sz="3600" b="1" dirty="0">
                <a:effectLst>
                  <a:outerShdw blurRad="38100" dist="38100" dir="2700000" algn="tl">
                    <a:srgbClr val="000000">
                      <a:alpha val="43137"/>
                    </a:srgbClr>
                  </a:outerShdw>
                </a:effectLst>
                <a:latin typeface="Arial" pitchFamily="34" charset="0"/>
                <a:ea typeface="宋体" pitchFamily="2" charset="-122"/>
              </a:rPr>
              <a:t>制造业</a:t>
            </a:r>
          </a:p>
        </p:txBody>
      </p:sp>
      <p:sp>
        <p:nvSpPr>
          <p:cNvPr id="9" name="椭圆 8"/>
          <p:cNvSpPr/>
          <p:nvPr/>
        </p:nvSpPr>
        <p:spPr bwMode="gray">
          <a:xfrm>
            <a:off x="1257300" y="1857375"/>
            <a:ext cx="2571750" cy="1214438"/>
          </a:xfrm>
          <a:prstGeom prst="ellipse">
            <a:avLst/>
          </a:prstGeom>
          <a:solidFill>
            <a:srgbClr val="99FFCC"/>
          </a:solidFill>
          <a:ln w="19050">
            <a:solidFill>
              <a:schemeClr val="accent5">
                <a:lumMod val="75000"/>
              </a:schemeClr>
            </a:solidFill>
            <a:miter lim="800000"/>
            <a:headEnd/>
            <a:tailEnd/>
          </a:ln>
          <a:effectLst/>
        </p:spPr>
        <p:txBody>
          <a:bodyPr wrap="none" anchor="ctr">
            <a:flatTx/>
          </a:bodyPr>
          <a:lstStyle/>
          <a:p>
            <a:pPr algn="ctr">
              <a:defRPr/>
            </a:pPr>
            <a:r>
              <a:rPr lang="zh-CN" altLang="en-US" sz="3200" dirty="0">
                <a:latin typeface="黑体" pitchFamily="49" charset="-122"/>
                <a:ea typeface="黑体" pitchFamily="49" charset="-122"/>
              </a:rPr>
              <a:t>信息技术</a:t>
            </a:r>
          </a:p>
        </p:txBody>
      </p:sp>
      <p:sp>
        <p:nvSpPr>
          <p:cNvPr id="10" name="右箭头 9"/>
          <p:cNvSpPr>
            <a:spLocks noChangeArrowheads="1"/>
          </p:cNvSpPr>
          <p:nvPr/>
        </p:nvSpPr>
        <p:spPr bwMode="gray">
          <a:xfrm>
            <a:off x="4114800" y="3857625"/>
            <a:ext cx="1428750" cy="928688"/>
          </a:xfrm>
          <a:prstGeom prst="rightArrow">
            <a:avLst>
              <a:gd name="adj1" fmla="val 50000"/>
              <a:gd name="adj2" fmla="val 50000"/>
            </a:avLst>
          </a:prstGeom>
          <a:gradFill rotWithShape="1">
            <a:gsLst>
              <a:gs pos="0">
                <a:srgbClr val="92D050"/>
              </a:gs>
              <a:gs pos="39999">
                <a:srgbClr val="85C2FF"/>
              </a:gs>
              <a:gs pos="70000">
                <a:srgbClr val="C4D6EB"/>
              </a:gs>
              <a:gs pos="100000">
                <a:srgbClr val="FFEBFA"/>
              </a:gs>
            </a:gsLst>
            <a:lin ang="10800000" scaled="1"/>
          </a:gradFill>
          <a:ln w="19050">
            <a:solidFill>
              <a:srgbClr val="CC0000"/>
            </a:solidFill>
            <a:miter lim="800000"/>
            <a:headEnd/>
            <a:tailEnd/>
          </a:ln>
        </p:spPr>
        <p:txBody>
          <a:bodyPr wrap="none" anchor="ctr"/>
          <a:lstStyle/>
          <a:p>
            <a:pPr algn="ctr">
              <a:defRPr/>
            </a:pPr>
            <a:endParaRPr lang="zh-CN" altLang="en-US">
              <a:latin typeface="Arial" pitchFamily="34" charset="0"/>
              <a:ea typeface="宋体" pitchFamily="2" charset="-122"/>
            </a:endParaRPr>
          </a:p>
        </p:txBody>
      </p:sp>
      <p:sp>
        <p:nvSpPr>
          <p:cNvPr id="11" name="流程图: 准备 10"/>
          <p:cNvSpPr>
            <a:spLocks noChangeArrowheads="1"/>
          </p:cNvSpPr>
          <p:nvPr/>
        </p:nvSpPr>
        <p:spPr bwMode="gray">
          <a:xfrm>
            <a:off x="5586413" y="3714750"/>
            <a:ext cx="2214562" cy="1214438"/>
          </a:xfrm>
          <a:prstGeom prst="flowChartPreparation">
            <a:avLst/>
          </a:prstGeom>
          <a:solidFill>
            <a:srgbClr val="CCFF33"/>
          </a:solidFill>
          <a:ln w="19050">
            <a:solidFill>
              <a:srgbClr val="333399"/>
            </a:solidFill>
            <a:miter lim="800000"/>
            <a:headEnd/>
            <a:tailEnd/>
          </a:ln>
        </p:spPr>
        <p:txBody>
          <a:bodyPr wrap="none" anchor="ctr"/>
          <a:lstStyle/>
          <a:p>
            <a:pPr algn="ctr">
              <a:defRPr/>
            </a:pPr>
            <a:r>
              <a:rPr lang="zh-CN" altLang="en-US" sz="2800" b="1" dirty="0">
                <a:effectLst>
                  <a:outerShdw blurRad="38100" dist="38100" dir="2700000" algn="tl">
                    <a:srgbClr val="000000">
                      <a:alpha val="43137"/>
                    </a:srgbClr>
                  </a:outerShdw>
                </a:effectLst>
                <a:latin typeface="Arial" pitchFamily="34" charset="0"/>
                <a:ea typeface="宋体" pitchFamily="2" charset="-122"/>
              </a:rPr>
              <a:t>先进制造业</a:t>
            </a:r>
          </a:p>
        </p:txBody>
      </p:sp>
      <p:sp>
        <p:nvSpPr>
          <p:cNvPr id="12" name="下箭头 11"/>
          <p:cNvSpPr/>
          <p:nvPr/>
        </p:nvSpPr>
        <p:spPr bwMode="gray">
          <a:xfrm>
            <a:off x="2228850" y="3071813"/>
            <a:ext cx="642938" cy="428625"/>
          </a:xfrm>
          <a:prstGeom prst="downArrow">
            <a:avLst/>
          </a:prstGeom>
          <a:gradFill flip="none" rotWithShape="1">
            <a:gsLst>
              <a:gs pos="0">
                <a:srgbClr val="FFC000"/>
              </a:gs>
              <a:gs pos="39999">
                <a:srgbClr val="85C2FF"/>
              </a:gs>
              <a:gs pos="70000">
                <a:srgbClr val="C4D6EB"/>
              </a:gs>
              <a:gs pos="100000">
                <a:srgbClr val="FFEBFA"/>
              </a:gs>
            </a:gsLst>
            <a:lin ang="16200000" scaled="1"/>
            <a:tileRect/>
          </a:gradFill>
          <a:ln w="19050">
            <a:solidFill>
              <a:schemeClr val="accent5">
                <a:lumMod val="75000"/>
              </a:schemeClr>
            </a:solidFill>
            <a:miter lim="800000"/>
            <a:headEnd/>
            <a:tailEnd/>
          </a:ln>
          <a:effectLst/>
        </p:spPr>
        <p:txBody>
          <a:bodyPr wrap="none" anchor="ctr">
            <a:flatTx/>
          </a:bodyPr>
          <a:lstStyle/>
          <a:p>
            <a:pPr algn="ctr">
              <a:defRPr/>
            </a:pPr>
            <a:endParaRPr lang="zh-CN" altLang="en-US">
              <a:latin typeface="Arial" pitchFamily="34" charset="0"/>
              <a:ea typeface="宋体" pitchFamily="2" charset="-122"/>
            </a:endParaRPr>
          </a:p>
        </p:txBody>
      </p:sp>
      <p:sp>
        <p:nvSpPr>
          <p:cNvPr id="13" name="椭圆 12"/>
          <p:cNvSpPr/>
          <p:nvPr/>
        </p:nvSpPr>
        <p:spPr bwMode="gray">
          <a:xfrm>
            <a:off x="1485900" y="3857625"/>
            <a:ext cx="2143125" cy="928688"/>
          </a:xfrm>
          <a:prstGeom prst="ellipse">
            <a:avLst/>
          </a:prstGeom>
          <a:solidFill>
            <a:srgbClr val="99FFCC">
              <a:alpha val="45000"/>
            </a:srgbClr>
          </a:solidFill>
          <a:ln w="19050">
            <a:solidFill>
              <a:schemeClr val="accent5">
                <a:lumMod val="75000"/>
              </a:schemeClr>
            </a:solidFill>
            <a:miter lim="800000"/>
            <a:headEnd/>
            <a:tailEnd/>
          </a:ln>
          <a:effectLst/>
        </p:spPr>
        <p:txBody>
          <a:bodyPr wrap="none" anchor="ctr">
            <a:flatTx/>
          </a:bodyPr>
          <a:lstStyle/>
          <a:p>
            <a:pPr algn="ctr">
              <a:defRPr/>
            </a:pPr>
            <a:endParaRPr lang="zh-CN" altLang="en-US">
              <a:latin typeface="Arial" pitchFamily="34" charset="0"/>
              <a:ea typeface="宋体" pitchFamily="2" charset="-122"/>
            </a:endParaRPr>
          </a:p>
        </p:txBody>
      </p:sp>
      <p:sp>
        <p:nvSpPr>
          <p:cNvPr id="8203" name="Text Box 11"/>
          <p:cNvSpPr txBox="1">
            <a:spLocks noChangeArrowheads="1"/>
          </p:cNvSpPr>
          <p:nvPr/>
        </p:nvSpPr>
        <p:spPr bwMode="auto">
          <a:xfrm>
            <a:off x="4546600" y="1884363"/>
            <a:ext cx="4287838" cy="1296987"/>
          </a:xfrm>
          <a:prstGeom prst="rect">
            <a:avLst/>
          </a:prstGeom>
          <a:solidFill>
            <a:srgbClr val="FFCCFF"/>
          </a:solidFill>
          <a:ln w="9525">
            <a:noFill/>
            <a:miter lim="800000"/>
            <a:headEnd/>
            <a:tailEnd/>
          </a:ln>
          <a:effectLst/>
        </p:spPr>
        <p:txBody>
          <a:bodyPr>
            <a:spAutoFit/>
          </a:bodyPr>
          <a:lstStyle/>
          <a:p>
            <a:pPr>
              <a:lnSpc>
                <a:spcPct val="110000"/>
              </a:lnSpc>
              <a:spcBef>
                <a:spcPct val="50000"/>
              </a:spcBef>
            </a:pPr>
            <a:r>
              <a:rPr lang="zh-CN" altLang="en-US" sz="2400" b="1">
                <a:effectLst>
                  <a:outerShdw blurRad="38100" dist="38100" dir="2700000" algn="tl">
                    <a:srgbClr val="FFFFFF"/>
                  </a:outerShdw>
                </a:effectLst>
                <a:latin typeface="黑体" pitchFamily="2" charset="-122"/>
                <a:ea typeface="黑体" pitchFamily="2" charset="-122"/>
              </a:rPr>
              <a:t>多种学科交叉  多种技术融合多种工艺复合  多种材料混用多种资源整合  多种人才聚集</a:t>
            </a:r>
          </a:p>
        </p:txBody>
      </p:sp>
      <p:sp>
        <p:nvSpPr>
          <p:cNvPr id="8204" name="Text Box 12"/>
          <p:cNvSpPr txBox="1">
            <a:spLocks noChangeArrowheads="1"/>
          </p:cNvSpPr>
          <p:nvPr/>
        </p:nvSpPr>
        <p:spPr bwMode="auto">
          <a:xfrm>
            <a:off x="4619625" y="5229225"/>
            <a:ext cx="4129088" cy="822325"/>
          </a:xfrm>
          <a:prstGeom prst="rect">
            <a:avLst/>
          </a:prstGeom>
          <a:solidFill>
            <a:srgbClr val="66FFFF"/>
          </a:solidFill>
          <a:ln w="9525">
            <a:noFill/>
            <a:miter lim="800000"/>
            <a:headEnd/>
            <a:tailEnd/>
          </a:ln>
          <a:effectLst/>
        </p:spPr>
        <p:txBody>
          <a:bodyPr>
            <a:spAutoFit/>
          </a:bodyPr>
          <a:lstStyle/>
          <a:p>
            <a:pPr>
              <a:spcBef>
                <a:spcPct val="50000"/>
              </a:spcBef>
            </a:pPr>
            <a:r>
              <a:rPr lang="zh-CN" altLang="en-US" sz="2400" b="1">
                <a:effectLst>
                  <a:outerShdw blurRad="38100" dist="38100" dir="2700000" algn="tl">
                    <a:srgbClr val="FFFFFF"/>
                  </a:outerShdw>
                </a:effectLst>
              </a:rPr>
              <a:t>更新速度加快  研发周期缩短定制生产普遍  模式创新活跃</a:t>
            </a:r>
            <a:endParaRPr lang="en-US" altLang="zh-CN" sz="2400" b="1">
              <a:effectLst>
                <a:outerShdw blurRad="38100" dist="38100" dir="2700000" algn="tl">
                  <a:srgbClr val="FFFFFF"/>
                </a:outerShdw>
              </a:effectLst>
            </a:endParaRPr>
          </a:p>
        </p:txBody>
      </p:sp>
      <p:sp>
        <p:nvSpPr>
          <p:cNvPr id="8205" name="Line 13"/>
          <p:cNvSpPr>
            <a:spLocks noChangeShapeType="1"/>
          </p:cNvSpPr>
          <p:nvPr/>
        </p:nvSpPr>
        <p:spPr bwMode="auto">
          <a:xfrm flipV="1">
            <a:off x="6659563" y="3181350"/>
            <a:ext cx="0" cy="533400"/>
          </a:xfrm>
          <a:prstGeom prst="line">
            <a:avLst/>
          </a:prstGeom>
          <a:noFill/>
          <a:ln w="28575">
            <a:solidFill>
              <a:srgbClr val="F71D3C"/>
            </a:solidFill>
            <a:round/>
            <a:headEnd/>
            <a:tailEnd type="triangle" w="med" len="med"/>
          </a:ln>
        </p:spPr>
        <p:txBody>
          <a:bodyPr/>
          <a:lstStyle/>
          <a:p>
            <a:endParaRPr lang="zh-CN" altLang="en-US"/>
          </a:p>
        </p:txBody>
      </p:sp>
      <p:sp>
        <p:nvSpPr>
          <p:cNvPr id="8206" name="Line 14"/>
          <p:cNvSpPr>
            <a:spLocks noChangeShapeType="1"/>
          </p:cNvSpPr>
          <p:nvPr/>
        </p:nvSpPr>
        <p:spPr bwMode="auto">
          <a:xfrm>
            <a:off x="6659563" y="4929188"/>
            <a:ext cx="0" cy="300037"/>
          </a:xfrm>
          <a:prstGeom prst="line">
            <a:avLst/>
          </a:prstGeom>
          <a:noFill/>
          <a:ln w="28575">
            <a:solidFill>
              <a:srgbClr val="F71D3C"/>
            </a:solidFill>
            <a:round/>
            <a:headEnd/>
            <a:tailEnd type="triangle" w="med" len="med"/>
          </a:ln>
        </p:spPr>
        <p:txBody>
          <a:bodyPr/>
          <a:lstStyle/>
          <a:p>
            <a:endParaRPr lang="zh-CN" altLang="en-US"/>
          </a:p>
        </p:txBody>
      </p:sp>
      <p:sp>
        <p:nvSpPr>
          <p:cNvPr id="12303" name="Text Box 15"/>
          <p:cNvSpPr txBox="1">
            <a:spLocks noChangeArrowheads="1"/>
          </p:cNvSpPr>
          <p:nvPr/>
        </p:nvSpPr>
        <p:spPr bwMode="auto">
          <a:xfrm>
            <a:off x="3771900" y="3714750"/>
            <a:ext cx="1447800" cy="396875"/>
          </a:xfrm>
          <a:prstGeom prst="rect">
            <a:avLst/>
          </a:prstGeom>
          <a:noFill/>
          <a:ln w="9525">
            <a:noFill/>
            <a:miter lim="800000"/>
            <a:headEnd/>
            <a:tailEnd/>
          </a:ln>
          <a:effectLst/>
        </p:spPr>
        <p:txBody>
          <a:bodyPr>
            <a:spAutoFit/>
          </a:bodyPr>
          <a:lstStyle/>
          <a:p>
            <a:pPr>
              <a:spcBef>
                <a:spcPct val="50000"/>
              </a:spcBef>
            </a:pPr>
            <a:r>
              <a:rPr lang="zh-CN" altLang="en-US" sz="2000" b="1"/>
              <a:t>产品</a:t>
            </a:r>
            <a:r>
              <a:rPr lang="en-US" altLang="zh-CN" sz="2000" b="1"/>
              <a:t>+</a:t>
            </a:r>
            <a:r>
              <a:rPr lang="zh-CN" altLang="en-US" sz="2000" b="1"/>
              <a:t>服务</a:t>
            </a:r>
          </a:p>
        </p:txBody>
      </p:sp>
      <p:sp>
        <p:nvSpPr>
          <p:cNvPr id="12304" name="Text Box 16"/>
          <p:cNvSpPr txBox="1">
            <a:spLocks noChangeArrowheads="1"/>
          </p:cNvSpPr>
          <p:nvPr/>
        </p:nvSpPr>
        <p:spPr bwMode="auto">
          <a:xfrm>
            <a:off x="3779838" y="4532313"/>
            <a:ext cx="1447800" cy="396875"/>
          </a:xfrm>
          <a:prstGeom prst="rect">
            <a:avLst/>
          </a:prstGeom>
          <a:noFill/>
          <a:ln w="9525">
            <a:noFill/>
            <a:miter lim="800000"/>
            <a:headEnd/>
            <a:tailEnd/>
          </a:ln>
          <a:effectLst/>
        </p:spPr>
        <p:txBody>
          <a:bodyPr>
            <a:spAutoFit/>
          </a:bodyPr>
          <a:lstStyle/>
          <a:p>
            <a:pPr>
              <a:spcBef>
                <a:spcPct val="50000"/>
              </a:spcBef>
            </a:pPr>
            <a:r>
              <a:rPr lang="zh-CN" altLang="en-US" sz="2000" b="1"/>
              <a:t>虚拟</a:t>
            </a:r>
            <a:r>
              <a:rPr lang="en-US" altLang="zh-CN" sz="2000" b="1"/>
              <a:t>+</a:t>
            </a:r>
            <a:r>
              <a:rPr lang="zh-CN" altLang="en-US" sz="2000" b="1"/>
              <a:t>现实</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afterEffect">
                                  <p:stCondLst>
                                    <p:cond delay="0"/>
                                  </p:stCondLst>
                                  <p:childTnLst>
                                    <p:anim calcmode="discrete" valueType="str">
                                      <p:cBhvr>
                                        <p:cTn id="6" dur="1000" fill="hold"/>
                                        <p:tgtEl>
                                          <p:spTgt spid="9"/>
                                        </p:tgtEl>
                                        <p:attrNameLst>
                                          <p:attrName>style.visibility</p:attrName>
                                        </p:attrNameLst>
                                      </p:cBhvr>
                                      <p:tavLst>
                                        <p:tav tm="0">
                                          <p:val>
                                            <p:strVal val="hidden"/>
                                          </p:val>
                                        </p:tav>
                                        <p:tav tm="50000">
                                          <p:val>
                                            <p:strVal val="visible"/>
                                          </p:val>
                                        </p:tav>
                                      </p:tavLst>
                                    </p:anim>
                                  </p:childTnLst>
                                </p:cTn>
                              </p:par>
                            </p:childTnLst>
                          </p:cTn>
                        </p:par>
                        <p:par>
                          <p:cTn id="7" fill="hold">
                            <p:stCondLst>
                              <p:cond delay="3000"/>
                            </p:stCondLst>
                            <p:childTnLst>
                              <p:par>
                                <p:cTn id="8" presetID="35" presetClass="emph" presetSubtype="0" fill="hold" grpId="1" nodeType="afterEffect">
                                  <p:stCondLst>
                                    <p:cond delay="0"/>
                                  </p:stCondLst>
                                  <p:childTnLst>
                                    <p:anim calcmode="discrete" valueType="str">
                                      <p:cBhvr>
                                        <p:cTn id="9" dur="1000" fill="hold"/>
                                        <p:tgtEl>
                                          <p:spTgt spid="9"/>
                                        </p:tgtEl>
                                        <p:attrNameLst>
                                          <p:attrName>style.visibility</p:attrName>
                                        </p:attrNameLst>
                                      </p:cBhvr>
                                      <p:tavLst>
                                        <p:tav tm="0">
                                          <p:val>
                                            <p:strVal val="hidden"/>
                                          </p:val>
                                        </p:tav>
                                        <p:tav tm="50000">
                                          <p:val>
                                            <p:strVal val="visible"/>
                                          </p:val>
                                        </p:tav>
                                      </p:tavLst>
                                    </p:anim>
                                  </p:childTnLst>
                                </p:cTn>
                              </p:par>
                            </p:childTnLst>
                          </p:cTn>
                        </p:par>
                        <p:par>
                          <p:cTn id="10" fill="hold">
                            <p:stCondLst>
                              <p:cond delay="6000"/>
                            </p:stCondLst>
                            <p:childTnLst>
                              <p:par>
                                <p:cTn id="11" presetID="3" presetClass="entr" presetSubtype="1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par>
                          <p:cTn id="14" fill="hold">
                            <p:stCondLst>
                              <p:cond delay="8500"/>
                            </p:stCondLst>
                            <p:childTnLst>
                              <p:par>
                                <p:cTn id="15" presetID="3" presetClass="entr" presetSubtype="10" fill="hold" grpId="1"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par>
                          <p:cTn id="18" fill="hold">
                            <p:stCondLst>
                              <p:cond delay="11000"/>
                            </p:stCondLst>
                            <p:childTnLst>
                              <p:par>
                                <p:cTn id="19" presetID="35" presetClass="emph" presetSubtype="0" fill="hold" nodeType="afterEffect">
                                  <p:stCondLst>
                                    <p:cond delay="0"/>
                                  </p:stCondLst>
                                  <p:childTnLst>
                                    <p:anim calcmode="discrete" valueType="str">
                                      <p:cBhvr>
                                        <p:cTn id="20" dur="1000" fill="hold"/>
                                        <p:tgtEl>
                                          <p:spTgt spid="6">
                                            <p:txEl>
                                              <p:pRg st="0" end="0"/>
                                            </p:txEl>
                                          </p:spTgt>
                                        </p:tgtEl>
                                        <p:attrNameLst>
                                          <p:attrName>style.visibility</p:attrName>
                                        </p:attrNameLst>
                                      </p:cBhvr>
                                      <p:tavLst>
                                        <p:tav tm="0">
                                          <p:val>
                                            <p:strVal val="hidden"/>
                                          </p:val>
                                        </p:tav>
                                        <p:tav tm="50000">
                                          <p:val>
                                            <p:strVal val="visible"/>
                                          </p:val>
                                        </p:tav>
                                      </p:tavLst>
                                    </p:anim>
                                  </p:childTnLst>
                                </p:cTn>
                              </p:par>
                            </p:childTnLst>
                          </p:cTn>
                        </p:par>
                        <p:par>
                          <p:cTn id="21" fill="hold">
                            <p:stCondLst>
                              <p:cond delay="12000"/>
                            </p:stCondLst>
                            <p:childTnLst>
                              <p:par>
                                <p:cTn id="22" presetID="35" presetClass="emph" presetSubtype="0" fill="hold" grpId="0" nodeType="afterEffect">
                                  <p:stCondLst>
                                    <p:cond delay="0"/>
                                  </p:stCondLst>
                                  <p:childTnLst>
                                    <p:anim calcmode="discrete" valueType="str">
                                      <p:cBhvr>
                                        <p:cTn id="23" dur="500" fill="hold"/>
                                        <p:tgtEl>
                                          <p:spTgt spid="13"/>
                                        </p:tgtEl>
                                        <p:attrNameLst>
                                          <p:attrName>style.visibility</p:attrName>
                                        </p:attrNameLst>
                                      </p:cBhvr>
                                      <p:tavLst>
                                        <p:tav tm="0">
                                          <p:val>
                                            <p:strVal val="hidden"/>
                                          </p:val>
                                        </p:tav>
                                        <p:tav tm="50000">
                                          <p:val>
                                            <p:strVal val="visible"/>
                                          </p:val>
                                        </p:tav>
                                      </p:tavLst>
                                    </p:anim>
                                  </p:childTnLst>
                                </p:cTn>
                              </p:par>
                            </p:childTnLst>
                          </p:cTn>
                        </p:par>
                        <p:par>
                          <p:cTn id="24" fill="hold">
                            <p:stCondLst>
                              <p:cond delay="12500"/>
                            </p:stCondLst>
                            <p:childTnLst>
                              <p:par>
                                <p:cTn id="25" presetID="35" presetClass="emph" presetSubtype="0" fill="hold" grpId="1" nodeType="afterEffect">
                                  <p:stCondLst>
                                    <p:cond delay="0"/>
                                  </p:stCondLst>
                                  <p:childTnLst>
                                    <p:anim calcmode="discrete" valueType="str">
                                      <p:cBhvr>
                                        <p:cTn id="26" dur="500" fill="hold"/>
                                        <p:tgtEl>
                                          <p:spTgt spid="13"/>
                                        </p:tgtEl>
                                        <p:attrNameLst>
                                          <p:attrName>style.visibility</p:attrName>
                                        </p:attrNameLst>
                                      </p:cBhvr>
                                      <p:tavLst>
                                        <p:tav tm="0">
                                          <p:val>
                                            <p:strVal val="hidden"/>
                                          </p:val>
                                        </p:tav>
                                        <p:tav tm="50000">
                                          <p:val>
                                            <p:strVal val="visible"/>
                                          </p:val>
                                        </p:tav>
                                      </p:tavLst>
                                    </p:anim>
                                  </p:childTnLst>
                                </p:cTn>
                              </p:par>
                            </p:childTnLst>
                          </p:cTn>
                        </p:par>
                        <p:par>
                          <p:cTn id="27" fill="hold">
                            <p:stCondLst>
                              <p:cond delay="13000"/>
                            </p:stCondLst>
                            <p:childTnLst>
                              <p:par>
                                <p:cTn id="28" presetID="3" presetClass="entr" presetSubtype="5" fill="hold" grpId="2"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vertical)">
                                      <p:cBhvr>
                                        <p:cTn id="30" dur="500"/>
                                        <p:tgtEl>
                                          <p:spTgt spid="10"/>
                                        </p:tgtEl>
                                      </p:cBhvr>
                                    </p:animEffect>
                                  </p:childTnLst>
                                </p:cTn>
                              </p:par>
                            </p:childTnLst>
                          </p:cTn>
                        </p:par>
                        <p:par>
                          <p:cTn id="31" fill="hold">
                            <p:stCondLst>
                              <p:cond delay="13500"/>
                            </p:stCondLst>
                            <p:childTnLst>
                              <p:par>
                                <p:cTn id="32" presetID="3" presetClass="entr" presetSubtype="5" fill="hold" grpId="0" nodeType="afterEffect">
                                  <p:stCondLst>
                                    <p:cond delay="0"/>
                                  </p:stCondLst>
                                  <p:childTnLst>
                                    <p:set>
                                      <p:cBhvr>
                                        <p:cTn id="33" dur="1" fill="hold">
                                          <p:stCondLst>
                                            <p:cond delay="0"/>
                                          </p:stCondLst>
                                        </p:cTn>
                                        <p:tgtEl>
                                          <p:spTgt spid="12303"/>
                                        </p:tgtEl>
                                        <p:attrNameLst>
                                          <p:attrName>style.visibility</p:attrName>
                                        </p:attrNameLst>
                                      </p:cBhvr>
                                      <p:to>
                                        <p:strVal val="visible"/>
                                      </p:to>
                                    </p:set>
                                    <p:animEffect transition="in" filter="blinds(vertical)">
                                      <p:cBhvr>
                                        <p:cTn id="34" dur="1000"/>
                                        <p:tgtEl>
                                          <p:spTgt spid="12303"/>
                                        </p:tgtEl>
                                      </p:cBhvr>
                                    </p:animEffect>
                                  </p:childTnLst>
                                </p:cTn>
                              </p:par>
                            </p:childTnLst>
                          </p:cTn>
                        </p:par>
                        <p:par>
                          <p:cTn id="35" fill="hold">
                            <p:stCondLst>
                              <p:cond delay="14500"/>
                            </p:stCondLst>
                            <p:childTnLst>
                              <p:par>
                                <p:cTn id="36" presetID="35" presetClass="emph" presetSubtype="0" fill="hold" grpId="0" nodeType="afterEffect">
                                  <p:stCondLst>
                                    <p:cond delay="0"/>
                                  </p:stCondLst>
                                  <p:childTnLst>
                                    <p:anim calcmode="discrete" valueType="str">
                                      <p:cBhvr>
                                        <p:cTn id="37" dur="1000" fill="hold"/>
                                        <p:tgtEl>
                                          <p:spTgt spid="10"/>
                                        </p:tgtEl>
                                        <p:attrNameLst>
                                          <p:attrName>style.visibility</p:attrName>
                                        </p:attrNameLst>
                                      </p:cBhvr>
                                      <p:tavLst>
                                        <p:tav tm="0">
                                          <p:val>
                                            <p:strVal val="hidden"/>
                                          </p:val>
                                        </p:tav>
                                        <p:tav tm="50000">
                                          <p:val>
                                            <p:strVal val="visible"/>
                                          </p:val>
                                        </p:tav>
                                      </p:tavLst>
                                    </p:anim>
                                  </p:childTnLst>
                                </p:cTn>
                              </p:par>
                            </p:childTnLst>
                          </p:cTn>
                        </p:par>
                        <p:par>
                          <p:cTn id="38" fill="hold">
                            <p:stCondLst>
                              <p:cond delay="15500"/>
                            </p:stCondLst>
                            <p:childTnLst>
                              <p:par>
                                <p:cTn id="39" presetID="3" presetClass="entr" presetSubtype="5" fill="hold" grpId="0" nodeType="afterEffect">
                                  <p:stCondLst>
                                    <p:cond delay="0"/>
                                  </p:stCondLst>
                                  <p:childTnLst>
                                    <p:set>
                                      <p:cBhvr>
                                        <p:cTn id="40" dur="1" fill="hold">
                                          <p:stCondLst>
                                            <p:cond delay="0"/>
                                          </p:stCondLst>
                                        </p:cTn>
                                        <p:tgtEl>
                                          <p:spTgt spid="12304"/>
                                        </p:tgtEl>
                                        <p:attrNameLst>
                                          <p:attrName>style.visibility</p:attrName>
                                        </p:attrNameLst>
                                      </p:cBhvr>
                                      <p:to>
                                        <p:strVal val="visible"/>
                                      </p:to>
                                    </p:set>
                                    <p:animEffect transition="in" filter="blinds(vertical)">
                                      <p:cBhvr>
                                        <p:cTn id="41" dur="1000"/>
                                        <p:tgtEl>
                                          <p:spTgt spid="12304"/>
                                        </p:tgtEl>
                                      </p:cBhvr>
                                    </p:animEffect>
                                  </p:childTnLst>
                                </p:cTn>
                              </p:par>
                            </p:childTnLst>
                          </p:cTn>
                        </p:par>
                        <p:par>
                          <p:cTn id="42" fill="hold">
                            <p:stCondLst>
                              <p:cond delay="16500"/>
                            </p:stCondLst>
                            <p:childTnLst>
                              <p:par>
                                <p:cTn id="43" presetID="3" presetClass="entr" presetSubtype="5" fill="hold" grpId="1"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linds(vertical)">
                                      <p:cBhvr>
                                        <p:cTn id="45" dur="500"/>
                                        <p:tgtEl>
                                          <p:spTgt spid="10"/>
                                        </p:tgtEl>
                                      </p:cBhvr>
                                    </p:animEffect>
                                  </p:childTnLst>
                                </p:cTn>
                              </p:par>
                            </p:childTnLst>
                          </p:cTn>
                        </p:par>
                        <p:par>
                          <p:cTn id="46" fill="hold">
                            <p:stCondLst>
                              <p:cond delay="17000"/>
                            </p:stCondLst>
                            <p:childTnLst>
                              <p:par>
                                <p:cTn id="47" presetID="3" presetClass="entr" presetSubtype="10" fill="hold" grpId="2"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linds(horizontal)">
                                      <p:cBhvr>
                                        <p:cTn id="49" dur="500"/>
                                        <p:tgtEl>
                                          <p:spTgt spid="11"/>
                                        </p:tgtEl>
                                      </p:cBhvr>
                                    </p:animEffect>
                                  </p:childTnLst>
                                </p:cTn>
                              </p:par>
                            </p:childTnLst>
                          </p:cTn>
                        </p:par>
                        <p:par>
                          <p:cTn id="50" fill="hold">
                            <p:stCondLst>
                              <p:cond delay="17500"/>
                            </p:stCondLst>
                            <p:childTnLst>
                              <p:par>
                                <p:cTn id="51" presetID="35" presetClass="emph" presetSubtype="0" fill="hold" grpId="0" nodeType="afterEffect">
                                  <p:stCondLst>
                                    <p:cond delay="0"/>
                                  </p:stCondLst>
                                  <p:childTnLst>
                                    <p:anim calcmode="discrete" valueType="str">
                                      <p:cBhvr>
                                        <p:cTn id="52" dur="1000" fill="hold"/>
                                        <p:tgtEl>
                                          <p:spTgt spid="11"/>
                                        </p:tgtEl>
                                        <p:attrNameLst>
                                          <p:attrName>style.visibility</p:attrName>
                                        </p:attrNameLst>
                                      </p:cBhvr>
                                      <p:tavLst>
                                        <p:tav tm="0">
                                          <p:val>
                                            <p:strVal val="hidden"/>
                                          </p:val>
                                        </p:tav>
                                        <p:tav tm="50000">
                                          <p:val>
                                            <p:strVal val="visible"/>
                                          </p:val>
                                        </p:tav>
                                      </p:tavLst>
                                    </p:anim>
                                  </p:childTnLst>
                                </p:cTn>
                              </p:par>
                            </p:childTnLst>
                          </p:cTn>
                        </p:par>
                        <p:par>
                          <p:cTn id="53" fill="hold">
                            <p:stCondLst>
                              <p:cond delay="18500"/>
                            </p:stCondLst>
                            <p:childTnLst>
                              <p:par>
                                <p:cTn id="54" presetID="35" presetClass="emph" presetSubtype="0" fill="hold" grpId="1" nodeType="afterEffect">
                                  <p:stCondLst>
                                    <p:cond delay="0"/>
                                  </p:stCondLst>
                                  <p:childTnLst>
                                    <p:anim calcmode="discrete" valueType="str">
                                      <p:cBhvr>
                                        <p:cTn id="55" dur="1000" fill="hold"/>
                                        <p:tgtEl>
                                          <p:spTgt spid="11"/>
                                        </p:tgtEl>
                                        <p:attrNameLst>
                                          <p:attrName>style.visibility</p:attrName>
                                        </p:attrNameLst>
                                      </p:cBhvr>
                                      <p:tavLst>
                                        <p:tav tm="0">
                                          <p:val>
                                            <p:strVal val="hidden"/>
                                          </p:val>
                                        </p:tav>
                                        <p:tav tm="50000">
                                          <p:val>
                                            <p:strVal val="visible"/>
                                          </p:val>
                                        </p:tav>
                                      </p:tavLst>
                                    </p:anim>
                                  </p:childTnLst>
                                </p:cTn>
                              </p:par>
                            </p:childTnLst>
                          </p:cTn>
                        </p:par>
                        <p:par>
                          <p:cTn id="56" fill="hold">
                            <p:stCondLst>
                              <p:cond delay="19500"/>
                            </p:stCondLst>
                            <p:childTnLst>
                              <p:par>
                                <p:cTn id="57" presetID="3" presetClass="entr" presetSubtype="10" fill="hold" grpId="0" nodeType="afterEffect">
                                  <p:stCondLst>
                                    <p:cond delay="0"/>
                                  </p:stCondLst>
                                  <p:childTnLst>
                                    <p:set>
                                      <p:cBhvr>
                                        <p:cTn id="58" dur="1" fill="hold">
                                          <p:stCondLst>
                                            <p:cond delay="0"/>
                                          </p:stCondLst>
                                        </p:cTn>
                                        <p:tgtEl>
                                          <p:spTgt spid="8205"/>
                                        </p:tgtEl>
                                        <p:attrNameLst>
                                          <p:attrName>style.visibility</p:attrName>
                                        </p:attrNameLst>
                                      </p:cBhvr>
                                      <p:to>
                                        <p:strVal val="visible"/>
                                      </p:to>
                                    </p:set>
                                    <p:animEffect transition="in" filter="blinds(horizontal)">
                                      <p:cBhvr>
                                        <p:cTn id="59" dur="500"/>
                                        <p:tgtEl>
                                          <p:spTgt spid="8205"/>
                                        </p:tgtEl>
                                      </p:cBhvr>
                                    </p:animEffect>
                                  </p:childTnLst>
                                </p:cTn>
                              </p:par>
                            </p:childTnLst>
                          </p:cTn>
                        </p:par>
                        <p:par>
                          <p:cTn id="60" fill="hold">
                            <p:stCondLst>
                              <p:cond delay="20000"/>
                            </p:stCondLst>
                            <p:childTnLst>
                              <p:par>
                                <p:cTn id="61" presetID="27" presetClass="entr" presetSubtype="0" fill="hold" grpId="0" nodeType="afterEffect">
                                  <p:stCondLst>
                                    <p:cond delay="0"/>
                                  </p:stCondLst>
                                  <p:iterate type="lt">
                                    <p:tmPct val="50000"/>
                                  </p:iterate>
                                  <p:childTnLst>
                                    <p:set>
                                      <p:cBhvr>
                                        <p:cTn id="62" dur="1" fill="hold">
                                          <p:stCondLst>
                                            <p:cond delay="0"/>
                                          </p:stCondLst>
                                        </p:cTn>
                                        <p:tgtEl>
                                          <p:spTgt spid="8203"/>
                                        </p:tgtEl>
                                        <p:attrNameLst>
                                          <p:attrName>style.visibility</p:attrName>
                                        </p:attrNameLst>
                                      </p:cBhvr>
                                      <p:to>
                                        <p:strVal val="visible"/>
                                      </p:to>
                                    </p:set>
                                    <p:anim calcmode="discrete" valueType="clr">
                                      <p:cBhvr override="childStyle">
                                        <p:cTn id="63" dur="1000"/>
                                        <p:tgtEl>
                                          <p:spTgt spid="8203"/>
                                        </p:tgtEl>
                                        <p:attrNameLst>
                                          <p:attrName>style.color</p:attrName>
                                        </p:attrNameLst>
                                      </p:cBhvr>
                                      <p:tavLst>
                                        <p:tav tm="0">
                                          <p:val>
                                            <p:clrVal>
                                              <a:schemeClr val="accent2"/>
                                            </p:clrVal>
                                          </p:val>
                                        </p:tav>
                                        <p:tav tm="50000">
                                          <p:val>
                                            <p:clrVal>
                                              <a:schemeClr val="hlink"/>
                                            </p:clrVal>
                                          </p:val>
                                        </p:tav>
                                      </p:tavLst>
                                    </p:anim>
                                    <p:anim calcmode="discrete" valueType="clr">
                                      <p:cBhvr>
                                        <p:cTn id="64" dur="1000"/>
                                        <p:tgtEl>
                                          <p:spTgt spid="8203"/>
                                        </p:tgtEl>
                                        <p:attrNameLst>
                                          <p:attrName>fillcolor</p:attrName>
                                        </p:attrNameLst>
                                      </p:cBhvr>
                                      <p:tavLst>
                                        <p:tav tm="0">
                                          <p:val>
                                            <p:clrVal>
                                              <a:schemeClr val="accent2"/>
                                            </p:clrVal>
                                          </p:val>
                                        </p:tav>
                                        <p:tav tm="50000">
                                          <p:val>
                                            <p:clrVal>
                                              <a:schemeClr val="hlink"/>
                                            </p:clrVal>
                                          </p:val>
                                        </p:tav>
                                      </p:tavLst>
                                    </p:anim>
                                    <p:set>
                                      <p:cBhvr>
                                        <p:cTn id="65" dur="1000"/>
                                        <p:tgtEl>
                                          <p:spTgt spid="8203"/>
                                        </p:tgtEl>
                                        <p:attrNameLst>
                                          <p:attrName>fill.type</p:attrName>
                                        </p:attrNameLst>
                                      </p:cBhvr>
                                      <p:to>
                                        <p:strVal val="solid"/>
                                      </p:to>
                                    </p:set>
                                  </p:childTnLst>
                                </p:cTn>
                              </p:par>
                            </p:childTnLst>
                          </p:cTn>
                        </p:par>
                        <p:par>
                          <p:cTn id="66" fill="hold">
                            <p:stCondLst>
                              <p:cond delay="38500"/>
                            </p:stCondLst>
                            <p:childTnLst>
                              <p:par>
                                <p:cTn id="67" presetID="3" presetClass="entr" presetSubtype="10" fill="hold" grpId="0" nodeType="afterEffect">
                                  <p:stCondLst>
                                    <p:cond delay="0"/>
                                  </p:stCondLst>
                                  <p:childTnLst>
                                    <p:set>
                                      <p:cBhvr>
                                        <p:cTn id="68" dur="1" fill="hold">
                                          <p:stCondLst>
                                            <p:cond delay="0"/>
                                          </p:stCondLst>
                                        </p:cTn>
                                        <p:tgtEl>
                                          <p:spTgt spid="8206"/>
                                        </p:tgtEl>
                                        <p:attrNameLst>
                                          <p:attrName>style.visibility</p:attrName>
                                        </p:attrNameLst>
                                      </p:cBhvr>
                                      <p:to>
                                        <p:strVal val="visible"/>
                                      </p:to>
                                    </p:set>
                                    <p:animEffect transition="in" filter="blinds(horizontal)">
                                      <p:cBhvr>
                                        <p:cTn id="69" dur="500"/>
                                        <p:tgtEl>
                                          <p:spTgt spid="8206"/>
                                        </p:tgtEl>
                                      </p:cBhvr>
                                    </p:animEffect>
                                  </p:childTnLst>
                                </p:cTn>
                              </p:par>
                            </p:childTnLst>
                          </p:cTn>
                        </p:par>
                        <p:par>
                          <p:cTn id="70" fill="hold">
                            <p:stCondLst>
                              <p:cond delay="39000"/>
                            </p:stCondLst>
                            <p:childTnLst>
                              <p:par>
                                <p:cTn id="71" presetID="27" presetClass="entr" presetSubtype="0" fill="hold" grpId="0" nodeType="afterEffect">
                                  <p:stCondLst>
                                    <p:cond delay="0"/>
                                  </p:stCondLst>
                                  <p:iterate type="lt">
                                    <p:tmPct val="50000"/>
                                  </p:iterate>
                                  <p:childTnLst>
                                    <p:set>
                                      <p:cBhvr>
                                        <p:cTn id="72" dur="1" fill="hold">
                                          <p:stCondLst>
                                            <p:cond delay="0"/>
                                          </p:stCondLst>
                                        </p:cTn>
                                        <p:tgtEl>
                                          <p:spTgt spid="8204"/>
                                        </p:tgtEl>
                                        <p:attrNameLst>
                                          <p:attrName>style.visibility</p:attrName>
                                        </p:attrNameLst>
                                      </p:cBhvr>
                                      <p:to>
                                        <p:strVal val="visible"/>
                                      </p:to>
                                    </p:set>
                                    <p:anim calcmode="discrete" valueType="clr">
                                      <p:cBhvr override="childStyle">
                                        <p:cTn id="73" dur="1000"/>
                                        <p:tgtEl>
                                          <p:spTgt spid="8204"/>
                                        </p:tgtEl>
                                        <p:attrNameLst>
                                          <p:attrName>style.color</p:attrName>
                                        </p:attrNameLst>
                                      </p:cBhvr>
                                      <p:tavLst>
                                        <p:tav tm="0">
                                          <p:val>
                                            <p:clrVal>
                                              <a:schemeClr val="accent2"/>
                                            </p:clrVal>
                                          </p:val>
                                        </p:tav>
                                        <p:tav tm="50000">
                                          <p:val>
                                            <p:clrVal>
                                              <a:schemeClr val="hlink"/>
                                            </p:clrVal>
                                          </p:val>
                                        </p:tav>
                                      </p:tavLst>
                                    </p:anim>
                                    <p:anim calcmode="discrete" valueType="clr">
                                      <p:cBhvr>
                                        <p:cTn id="74" dur="1000"/>
                                        <p:tgtEl>
                                          <p:spTgt spid="8204"/>
                                        </p:tgtEl>
                                        <p:attrNameLst>
                                          <p:attrName>fillcolor</p:attrName>
                                        </p:attrNameLst>
                                      </p:cBhvr>
                                      <p:tavLst>
                                        <p:tav tm="0">
                                          <p:val>
                                            <p:clrVal>
                                              <a:schemeClr val="accent2"/>
                                            </p:clrVal>
                                          </p:val>
                                        </p:tav>
                                        <p:tav tm="50000">
                                          <p:val>
                                            <p:clrVal>
                                              <a:schemeClr val="hlink"/>
                                            </p:clrVal>
                                          </p:val>
                                        </p:tav>
                                      </p:tavLst>
                                    </p:anim>
                                    <p:set>
                                      <p:cBhvr>
                                        <p:cTn id="75" dur="1000"/>
                                        <p:tgtEl>
                                          <p:spTgt spid="82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0" grpId="2" animBg="1"/>
      <p:bldP spid="11" grpId="0" animBg="1"/>
      <p:bldP spid="11" grpId="1" animBg="1"/>
      <p:bldP spid="11" grpId="2" animBg="1"/>
      <p:bldP spid="12" grpId="0" animBg="1"/>
      <p:bldP spid="12" grpId="1" animBg="1"/>
      <p:bldP spid="13" grpId="0" animBg="1"/>
      <p:bldP spid="13" grpId="1" animBg="1"/>
      <p:bldP spid="8203" grpId="0" animBg="1"/>
      <p:bldP spid="8204" grpId="0" animBg="1"/>
      <p:bldP spid="8205" grpId="0" animBg="1"/>
      <p:bldP spid="8206" grpId="0" animBg="1"/>
      <p:bldP spid="12303" grpId="0"/>
      <p:bldP spid="123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46"/>
          <p:cNvSpPr>
            <a:spLocks noGrp="1" noChangeArrowheads="1"/>
          </p:cNvSpPr>
          <p:nvPr>
            <p:ph type="sldNum" sz="quarter" idx="10"/>
          </p:nvPr>
        </p:nvSpPr>
        <p:spPr>
          <a:noFill/>
        </p:spPr>
        <p:txBody>
          <a:bodyPr/>
          <a:lstStyle/>
          <a:p>
            <a:fld id="{B161CADB-FDDC-481C-A75D-2F621A61EE3F}" type="slidenum">
              <a:rPr lang="zh-CN" altLang="zh-CN" smtClean="0">
                <a:latin typeface="Arial" charset="0"/>
                <a:ea typeface="宋体" charset="-122"/>
              </a:rPr>
              <a:pPr/>
              <a:t>7</a:t>
            </a:fld>
            <a:endParaRPr lang="zh-CN" altLang="zh-CN" smtClean="0">
              <a:latin typeface="Arial" charset="0"/>
              <a:ea typeface="宋体" charset="-122"/>
            </a:endParaRPr>
          </a:p>
        </p:txBody>
      </p:sp>
      <p:sp>
        <p:nvSpPr>
          <p:cNvPr id="91139" name="Rectangle 2"/>
          <p:cNvSpPr>
            <a:spLocks noGrp="1" noChangeArrowheads="1"/>
          </p:cNvSpPr>
          <p:nvPr>
            <p:ph type="title"/>
          </p:nvPr>
        </p:nvSpPr>
        <p:spPr>
          <a:xfrm>
            <a:off x="457200" y="188913"/>
            <a:ext cx="7437438" cy="1143000"/>
          </a:xfrm>
        </p:spPr>
        <p:txBody>
          <a:bodyPr/>
          <a:lstStyle/>
          <a:p>
            <a:pPr>
              <a:defRPr/>
            </a:pPr>
            <a:r>
              <a:rPr lang="zh-CN" altLang="zh-CN" dirty="0" smtClean="0">
                <a:effectLst>
                  <a:outerShdw blurRad="38100" dist="38100" dir="2700000" algn="tl">
                    <a:srgbClr val="000000">
                      <a:alpha val="43137"/>
                    </a:srgbClr>
                  </a:outerShdw>
                </a:effectLst>
              </a:rPr>
              <a:t>信息时代制造模式和业态的改变</a:t>
            </a:r>
            <a:endParaRPr lang="zh-CN" altLang="en-US" dirty="0" smtClean="0">
              <a:effectLst>
                <a:outerShdw blurRad="38100" dist="38100" dir="2700000" algn="tl">
                  <a:srgbClr val="000000">
                    <a:alpha val="43137"/>
                  </a:srgbClr>
                </a:outerShdw>
              </a:effectLst>
            </a:endParaRPr>
          </a:p>
        </p:txBody>
      </p:sp>
      <p:sp>
        <p:nvSpPr>
          <p:cNvPr id="243715" name="Rectangle 3"/>
          <p:cNvSpPr>
            <a:spLocks noGrp="1" noChangeArrowheads="1"/>
          </p:cNvSpPr>
          <p:nvPr>
            <p:ph type="body" idx="1"/>
          </p:nvPr>
        </p:nvSpPr>
        <p:spPr bwMode="auto">
          <a:xfrm>
            <a:off x="457200" y="1484313"/>
            <a:ext cx="8229600" cy="4997450"/>
          </a:xfrm>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p>
            <a:pPr>
              <a:defRPr/>
            </a:pPr>
            <a:r>
              <a:rPr lang="zh-CN" altLang="zh-CN" sz="2400" b="1" dirty="0" smtClean="0">
                <a:effectLst>
                  <a:outerShdw blurRad="38100" dist="38100" dir="2700000" algn="tl">
                    <a:srgbClr val="000000">
                      <a:alpha val="43137"/>
                    </a:srgbClr>
                  </a:outerShdw>
                </a:effectLst>
              </a:rPr>
              <a:t>制造</a:t>
            </a:r>
            <a:r>
              <a:rPr lang="zh-CN" altLang="en-US" sz="2400" b="1" dirty="0" smtClean="0">
                <a:effectLst>
                  <a:outerShdw blurRad="38100" dist="38100" dir="2700000" algn="tl">
                    <a:srgbClr val="000000">
                      <a:alpha val="43137"/>
                    </a:srgbClr>
                  </a:outerShdw>
                </a:effectLst>
              </a:rPr>
              <a:t>业创新能力的构建和提升应顺应并促进这些变化：</a:t>
            </a:r>
            <a:endParaRPr lang="en-US" altLang="zh-CN" sz="2400" b="1" dirty="0" smtClean="0">
              <a:effectLst>
                <a:outerShdw blurRad="38100" dist="38100" dir="2700000" algn="tl">
                  <a:srgbClr val="000000">
                    <a:alpha val="43137"/>
                  </a:srgbClr>
                </a:outerShdw>
              </a:effectLst>
            </a:endParaRPr>
          </a:p>
        </p:txBody>
      </p:sp>
      <p:sp>
        <p:nvSpPr>
          <p:cNvPr id="13316" name="页脚占位符 4"/>
          <p:cNvSpPr txBox="1">
            <a:spLocks noGrp="1"/>
          </p:cNvSpPr>
          <p:nvPr/>
        </p:nvSpPr>
        <p:spPr bwMode="auto">
          <a:xfrm>
            <a:off x="-28575" y="6305550"/>
            <a:ext cx="5105400" cy="476250"/>
          </a:xfrm>
          <a:prstGeom prst="rect">
            <a:avLst/>
          </a:prstGeom>
          <a:noFill/>
          <a:ln w="9525">
            <a:noFill/>
            <a:miter lim="800000"/>
            <a:headEnd/>
            <a:tailEnd/>
          </a:ln>
        </p:spPr>
        <p:txBody>
          <a:bodyPr/>
          <a:lstStyle/>
          <a:p>
            <a:pPr algn="ctr"/>
            <a:r>
              <a:rPr lang="zh-CN" altLang="zh-CN" sz="1200"/>
              <a:t>Zhu </a:t>
            </a:r>
            <a:r>
              <a:rPr lang="en-US" altLang="zh-CN" sz="1200"/>
              <a:t>S</a:t>
            </a:r>
            <a:r>
              <a:rPr lang="zh-CN" altLang="zh-CN" sz="1200"/>
              <a:t>endi, China Machinery Industry Federation</a:t>
            </a:r>
          </a:p>
          <a:p>
            <a:pPr algn="ctr"/>
            <a:endParaRPr lang="zh-CN" altLang="zh-CN" sz="1200"/>
          </a:p>
          <a:p>
            <a:pPr algn="ctr"/>
            <a:endParaRPr lang="zh-CN" altLang="zh-CN" sz="1200"/>
          </a:p>
        </p:txBody>
      </p:sp>
      <p:sp>
        <p:nvSpPr>
          <p:cNvPr id="2" name="矩形 1"/>
          <p:cNvSpPr/>
          <p:nvPr/>
        </p:nvSpPr>
        <p:spPr>
          <a:xfrm>
            <a:off x="1570233" y="5088394"/>
            <a:ext cx="2244525"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集中型创新</a:t>
            </a:r>
          </a:p>
        </p:txBody>
      </p:sp>
      <p:sp>
        <p:nvSpPr>
          <p:cNvPr id="7" name="矩形 6"/>
          <p:cNvSpPr/>
          <p:nvPr/>
        </p:nvSpPr>
        <p:spPr>
          <a:xfrm>
            <a:off x="4900616" y="5093136"/>
            <a:ext cx="2352695" cy="584775"/>
          </a:xfrm>
          <a:prstGeom prst="rect">
            <a:avLst/>
          </a:prstGeom>
          <a:noFill/>
        </p:spPr>
        <p:txBody>
          <a:bodyPr>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众创、众包</a:t>
            </a:r>
          </a:p>
        </p:txBody>
      </p:sp>
      <p:sp>
        <p:nvSpPr>
          <p:cNvPr id="9" name="矩形 8"/>
          <p:cNvSpPr/>
          <p:nvPr/>
        </p:nvSpPr>
        <p:spPr>
          <a:xfrm>
            <a:off x="1185838" y="3851729"/>
            <a:ext cx="2656497"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制造业信息化</a:t>
            </a:r>
          </a:p>
        </p:txBody>
      </p:sp>
      <p:sp>
        <p:nvSpPr>
          <p:cNvPr id="10" name="矩形 9"/>
          <p:cNvSpPr/>
          <p:nvPr/>
        </p:nvSpPr>
        <p:spPr>
          <a:xfrm>
            <a:off x="4865521" y="2679128"/>
            <a:ext cx="2244525"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服务型制造</a:t>
            </a:r>
          </a:p>
        </p:txBody>
      </p:sp>
      <p:sp>
        <p:nvSpPr>
          <p:cNvPr id="11" name="矩形 10"/>
          <p:cNvSpPr/>
          <p:nvPr/>
        </p:nvSpPr>
        <p:spPr>
          <a:xfrm>
            <a:off x="4914902" y="4479368"/>
            <a:ext cx="1832554"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电子商务</a:t>
            </a:r>
          </a:p>
        </p:txBody>
      </p:sp>
      <p:sp>
        <p:nvSpPr>
          <p:cNvPr id="14" name="矩形 13"/>
          <p:cNvSpPr/>
          <p:nvPr/>
        </p:nvSpPr>
        <p:spPr>
          <a:xfrm>
            <a:off x="4898854" y="3850712"/>
            <a:ext cx="3068469"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制造业互联网化</a:t>
            </a:r>
          </a:p>
        </p:txBody>
      </p:sp>
      <p:sp>
        <p:nvSpPr>
          <p:cNvPr id="15" name="矩形 14"/>
          <p:cNvSpPr/>
          <p:nvPr/>
        </p:nvSpPr>
        <p:spPr>
          <a:xfrm>
            <a:off x="1606576" y="2664840"/>
            <a:ext cx="2244525"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生产型制造</a:t>
            </a:r>
          </a:p>
        </p:txBody>
      </p:sp>
      <p:sp>
        <p:nvSpPr>
          <p:cNvPr id="23" name="矩形 22"/>
          <p:cNvSpPr/>
          <p:nvPr/>
        </p:nvSpPr>
        <p:spPr>
          <a:xfrm>
            <a:off x="785786" y="2071678"/>
            <a:ext cx="3068469"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大规模批量生产</a:t>
            </a:r>
          </a:p>
        </p:txBody>
      </p:sp>
      <p:sp>
        <p:nvSpPr>
          <p:cNvPr id="24" name="矩形 23"/>
          <p:cNvSpPr/>
          <p:nvPr/>
        </p:nvSpPr>
        <p:spPr>
          <a:xfrm>
            <a:off x="4862511" y="2071678"/>
            <a:ext cx="3068469"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大规模定制生产</a:t>
            </a:r>
          </a:p>
        </p:txBody>
      </p:sp>
      <p:sp>
        <p:nvSpPr>
          <p:cNvPr id="25" name="矩形 24"/>
          <p:cNvSpPr/>
          <p:nvPr/>
        </p:nvSpPr>
        <p:spPr>
          <a:xfrm>
            <a:off x="1592288" y="3251649"/>
            <a:ext cx="2244525"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全能型生产</a:t>
            </a:r>
          </a:p>
        </p:txBody>
      </p:sp>
      <p:sp>
        <p:nvSpPr>
          <p:cNvPr id="26" name="矩形 25"/>
          <p:cNvSpPr/>
          <p:nvPr/>
        </p:nvSpPr>
        <p:spPr>
          <a:xfrm>
            <a:off x="4870481" y="3263903"/>
            <a:ext cx="3480441"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网络制造、云制造</a:t>
            </a:r>
          </a:p>
        </p:txBody>
      </p:sp>
      <p:sp>
        <p:nvSpPr>
          <p:cNvPr id="27" name="矩形 26"/>
          <p:cNvSpPr/>
          <p:nvPr/>
        </p:nvSpPr>
        <p:spPr>
          <a:xfrm>
            <a:off x="2806149" y="5692199"/>
            <a:ext cx="1008609"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门店</a:t>
            </a:r>
          </a:p>
        </p:txBody>
      </p:sp>
      <p:sp>
        <p:nvSpPr>
          <p:cNvPr id="28" name="矩形 27"/>
          <p:cNvSpPr/>
          <p:nvPr/>
        </p:nvSpPr>
        <p:spPr>
          <a:xfrm>
            <a:off x="4914900" y="5706487"/>
            <a:ext cx="1832553"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C00000"/>
                </a:solidFill>
                <a:effectLst>
                  <a:reflection blurRad="12700" stA="28000" endPos="45000" dist="1000" dir="5400000" sy="-100000" algn="bl" rotWithShape="0"/>
                </a:effectLst>
                <a:latin typeface="黑体" pitchFamily="49" charset="-122"/>
                <a:ea typeface="黑体" pitchFamily="49" charset="-122"/>
              </a:rPr>
              <a:t>体验中心</a:t>
            </a:r>
          </a:p>
        </p:txBody>
      </p:sp>
      <p:sp>
        <p:nvSpPr>
          <p:cNvPr id="29" name="矩形 28"/>
          <p:cNvSpPr/>
          <p:nvPr/>
        </p:nvSpPr>
        <p:spPr>
          <a:xfrm>
            <a:off x="1578581" y="4458723"/>
            <a:ext cx="2244525" cy="584775"/>
          </a:xfrm>
          <a:prstGeom prst="rect">
            <a:avLst/>
          </a:prstGeom>
          <a:noFill/>
        </p:spPr>
        <p:txBody>
          <a:bodyPr wrap="none">
            <a:spAutoFit/>
          </a:bodyPr>
          <a:lstStyle/>
          <a:p>
            <a:pPr algn="ctr">
              <a:defRPr/>
            </a:pPr>
            <a:r>
              <a:rPr lang="zh-CN" altLang="en-US" sz="3200" b="1" cap="all" dirty="0">
                <a:ln w="9000" cmpd="sng">
                  <a:solidFill>
                    <a:srgbClr val="C00000"/>
                  </a:solidFill>
                  <a:prstDash val="solid"/>
                </a:ln>
                <a:solidFill>
                  <a:srgbClr val="0070C0"/>
                </a:solidFill>
                <a:effectLst>
                  <a:reflection blurRad="12700" stA="28000" endPos="45000" dist="1000" dir="5400000" sy="-100000" algn="bl" rotWithShape="0"/>
                </a:effectLst>
                <a:latin typeface="黑体" pitchFamily="49" charset="-122"/>
                <a:ea typeface="黑体" pitchFamily="49" charset="-122"/>
              </a:rPr>
              <a:t>零售、代理</a:t>
            </a:r>
          </a:p>
        </p:txBody>
      </p:sp>
      <p:sp>
        <p:nvSpPr>
          <p:cNvPr id="30" name="右箭头 29"/>
          <p:cNvSpPr>
            <a:spLocks noChangeArrowheads="1"/>
          </p:cNvSpPr>
          <p:nvPr/>
        </p:nvSpPr>
        <p:spPr bwMode="gray">
          <a:xfrm>
            <a:off x="3829050" y="2228850"/>
            <a:ext cx="1016000" cy="369888"/>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37" name="右箭头 36"/>
          <p:cNvSpPr>
            <a:spLocks noChangeArrowheads="1"/>
          </p:cNvSpPr>
          <p:nvPr/>
        </p:nvSpPr>
        <p:spPr bwMode="gray">
          <a:xfrm>
            <a:off x="3825875" y="2787650"/>
            <a:ext cx="1016000" cy="369888"/>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38" name="右箭头 37"/>
          <p:cNvSpPr>
            <a:spLocks noChangeArrowheads="1"/>
          </p:cNvSpPr>
          <p:nvPr/>
        </p:nvSpPr>
        <p:spPr bwMode="gray">
          <a:xfrm>
            <a:off x="3836988" y="3400425"/>
            <a:ext cx="1016000" cy="369888"/>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39" name="右箭头 38"/>
          <p:cNvSpPr>
            <a:spLocks noChangeArrowheads="1"/>
          </p:cNvSpPr>
          <p:nvPr/>
        </p:nvSpPr>
        <p:spPr bwMode="gray">
          <a:xfrm>
            <a:off x="3854450" y="4000500"/>
            <a:ext cx="1016000" cy="369888"/>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40" name="右箭头 39"/>
          <p:cNvSpPr>
            <a:spLocks noChangeArrowheads="1"/>
          </p:cNvSpPr>
          <p:nvPr/>
        </p:nvSpPr>
        <p:spPr bwMode="gray">
          <a:xfrm>
            <a:off x="3856038" y="4614863"/>
            <a:ext cx="1016000" cy="369887"/>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41" name="右箭头 40"/>
          <p:cNvSpPr>
            <a:spLocks noChangeArrowheads="1"/>
          </p:cNvSpPr>
          <p:nvPr/>
        </p:nvSpPr>
        <p:spPr bwMode="gray">
          <a:xfrm>
            <a:off x="3857625" y="5214938"/>
            <a:ext cx="1016000" cy="369887"/>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
        <p:nvSpPr>
          <p:cNvPr id="42" name="右箭头 41"/>
          <p:cNvSpPr>
            <a:spLocks noChangeArrowheads="1"/>
          </p:cNvSpPr>
          <p:nvPr/>
        </p:nvSpPr>
        <p:spPr bwMode="gray">
          <a:xfrm>
            <a:off x="3854450" y="5845175"/>
            <a:ext cx="1016000" cy="369888"/>
          </a:xfrm>
          <a:prstGeom prst="rightArrow">
            <a:avLst>
              <a:gd name="adj1" fmla="val 50000"/>
              <a:gd name="adj2" fmla="val 50078"/>
            </a:avLst>
          </a:prstGeom>
          <a:gradFill rotWithShape="1">
            <a:gsLst>
              <a:gs pos="0">
                <a:srgbClr val="000082"/>
              </a:gs>
              <a:gs pos="30000">
                <a:srgbClr val="66008F"/>
              </a:gs>
              <a:gs pos="64999">
                <a:srgbClr val="BA0066"/>
              </a:gs>
              <a:gs pos="89999">
                <a:srgbClr val="FF0000"/>
              </a:gs>
              <a:gs pos="100000">
                <a:srgbClr val="FF8200"/>
              </a:gs>
            </a:gsLst>
            <a:lin ang="0" scaled="1"/>
          </a:gradFill>
          <a:ln w="19050">
            <a:solidFill>
              <a:srgbClr val="C00000"/>
            </a:solidFill>
            <a:miter lim="800000"/>
            <a:headEnd/>
            <a:tailEnd/>
          </a:ln>
        </p:spPr>
        <p:txBody>
          <a:bodyPr wrap="none"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par>
                          <p:cTn id="8" fill="hold">
                            <p:stCondLst>
                              <p:cond delay="500"/>
                            </p:stCondLst>
                            <p:childTnLst>
                              <p:par>
                                <p:cTn id="9" presetID="3" presetClass="entr" presetSubtype="5"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linds(vertical)">
                                      <p:cBhvr>
                                        <p:cTn id="11" dur="500"/>
                                        <p:tgtEl>
                                          <p:spTgt spid="30"/>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par>
                          <p:cTn id="20" fill="hold">
                            <p:stCondLst>
                              <p:cond delay="2000"/>
                            </p:stCondLst>
                            <p:childTnLst>
                              <p:par>
                                <p:cTn id="21" presetID="3" presetClass="entr" presetSubtype="5"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blinds(vertical)">
                                      <p:cBhvr>
                                        <p:cTn id="23" dur="500"/>
                                        <p:tgtEl>
                                          <p:spTgt spid="37"/>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horizontal)">
                                      <p:cBhvr>
                                        <p:cTn id="31" dur="500"/>
                                        <p:tgtEl>
                                          <p:spTgt spid="25"/>
                                        </p:tgtEl>
                                      </p:cBhvr>
                                    </p:animEffect>
                                  </p:childTnLst>
                                </p:cTn>
                              </p:par>
                            </p:childTnLst>
                          </p:cTn>
                        </p:par>
                        <p:par>
                          <p:cTn id="32" fill="hold">
                            <p:stCondLst>
                              <p:cond delay="3500"/>
                            </p:stCondLst>
                            <p:childTnLst>
                              <p:par>
                                <p:cTn id="33" presetID="3" presetClass="entr" presetSubtype="5"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linds(vertical)">
                                      <p:cBhvr>
                                        <p:cTn id="35" dur="500"/>
                                        <p:tgtEl>
                                          <p:spTgt spid="38"/>
                                        </p:tgtEl>
                                      </p:cBhvr>
                                    </p:animEffect>
                                  </p:childTnLst>
                                </p:cTn>
                              </p:par>
                            </p:childTnLst>
                          </p:cTn>
                        </p:par>
                        <p:par>
                          <p:cTn id="36" fill="hold">
                            <p:stCondLst>
                              <p:cond delay="4000"/>
                            </p:stCondLst>
                            <p:childTnLst>
                              <p:par>
                                <p:cTn id="37" presetID="3" presetClass="entr" presetSubtype="1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4500"/>
                            </p:stCondLst>
                            <p:childTnLst>
                              <p:par>
                                <p:cTn id="41" presetID="3"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linds(horizontal)">
                                      <p:cBhvr>
                                        <p:cTn id="43" dur="500"/>
                                        <p:tgtEl>
                                          <p:spTgt spid="9"/>
                                        </p:tgtEl>
                                      </p:cBhvr>
                                    </p:animEffect>
                                  </p:childTnLst>
                                </p:cTn>
                              </p:par>
                            </p:childTnLst>
                          </p:cTn>
                        </p:par>
                        <p:par>
                          <p:cTn id="44" fill="hold">
                            <p:stCondLst>
                              <p:cond delay="5000"/>
                            </p:stCondLst>
                            <p:childTnLst>
                              <p:par>
                                <p:cTn id="45" presetID="3" presetClass="entr" presetSubtype="5"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vertical)">
                                      <p:cBhvr>
                                        <p:cTn id="47" dur="500"/>
                                        <p:tgtEl>
                                          <p:spTgt spid="39"/>
                                        </p:tgtEl>
                                      </p:cBhvr>
                                    </p:animEffect>
                                  </p:childTnLst>
                                </p:cTn>
                              </p:par>
                            </p:childTnLst>
                          </p:cTn>
                        </p:par>
                        <p:par>
                          <p:cTn id="48" fill="hold">
                            <p:stCondLst>
                              <p:cond delay="5500"/>
                            </p:stCondLst>
                            <p:childTnLst>
                              <p:par>
                                <p:cTn id="49" presetID="3" presetClass="entr" presetSubtype="1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linds(horizontal)">
                                      <p:cBhvr>
                                        <p:cTn id="51" dur="500"/>
                                        <p:tgtEl>
                                          <p:spTgt spid="14"/>
                                        </p:tgtEl>
                                      </p:cBhvr>
                                    </p:animEffect>
                                  </p:childTnLst>
                                </p:cTn>
                              </p:par>
                            </p:childTnLst>
                          </p:cTn>
                        </p:par>
                        <p:par>
                          <p:cTn id="52" fill="hold">
                            <p:stCondLst>
                              <p:cond delay="6000"/>
                            </p:stCondLst>
                            <p:childTnLst>
                              <p:par>
                                <p:cTn id="53" presetID="3" presetClass="entr" presetSubtype="1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blinds(horizontal)">
                                      <p:cBhvr>
                                        <p:cTn id="55" dur="500"/>
                                        <p:tgtEl>
                                          <p:spTgt spid="29"/>
                                        </p:tgtEl>
                                      </p:cBhvr>
                                    </p:animEffect>
                                  </p:childTnLst>
                                </p:cTn>
                              </p:par>
                            </p:childTnLst>
                          </p:cTn>
                        </p:par>
                        <p:par>
                          <p:cTn id="56" fill="hold">
                            <p:stCondLst>
                              <p:cond delay="6500"/>
                            </p:stCondLst>
                            <p:childTnLst>
                              <p:par>
                                <p:cTn id="57" presetID="3" presetClass="entr" presetSubtype="5"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blinds(vertical)">
                                      <p:cBhvr>
                                        <p:cTn id="59" dur="500"/>
                                        <p:tgtEl>
                                          <p:spTgt spid="40"/>
                                        </p:tgtEl>
                                      </p:cBhvr>
                                    </p:animEffect>
                                  </p:childTnLst>
                                </p:cTn>
                              </p:par>
                            </p:childTnLst>
                          </p:cTn>
                        </p:par>
                        <p:par>
                          <p:cTn id="60" fill="hold">
                            <p:stCondLst>
                              <p:cond delay="7000"/>
                            </p:stCondLst>
                            <p:childTnLst>
                              <p:par>
                                <p:cTn id="61" presetID="3" presetClass="entr" presetSubtype="10"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linds(horizontal)">
                                      <p:cBhvr>
                                        <p:cTn id="63" dur="500"/>
                                        <p:tgtEl>
                                          <p:spTgt spid="11"/>
                                        </p:tgtEl>
                                      </p:cBhvr>
                                    </p:animEffect>
                                  </p:childTnLst>
                                </p:cTn>
                              </p:par>
                            </p:childTnLst>
                          </p:cTn>
                        </p:par>
                        <p:par>
                          <p:cTn id="64" fill="hold">
                            <p:stCondLst>
                              <p:cond delay="7500"/>
                            </p:stCondLst>
                            <p:childTnLst>
                              <p:par>
                                <p:cTn id="65" presetID="3" presetClass="entr" presetSubtype="1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blinds(horizontal)">
                                      <p:cBhvr>
                                        <p:cTn id="67" dur="500"/>
                                        <p:tgtEl>
                                          <p:spTgt spid="2"/>
                                        </p:tgtEl>
                                      </p:cBhvr>
                                    </p:animEffect>
                                  </p:childTnLst>
                                </p:cTn>
                              </p:par>
                            </p:childTnLst>
                          </p:cTn>
                        </p:par>
                        <p:par>
                          <p:cTn id="68" fill="hold">
                            <p:stCondLst>
                              <p:cond delay="8000"/>
                            </p:stCondLst>
                            <p:childTnLst>
                              <p:par>
                                <p:cTn id="69" presetID="3" presetClass="entr" presetSubtype="5"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blinds(vertical)">
                                      <p:cBhvr>
                                        <p:cTn id="71" dur="500"/>
                                        <p:tgtEl>
                                          <p:spTgt spid="41"/>
                                        </p:tgtEl>
                                      </p:cBhvr>
                                    </p:animEffect>
                                  </p:childTnLst>
                                </p:cTn>
                              </p:par>
                            </p:childTnLst>
                          </p:cTn>
                        </p:par>
                        <p:par>
                          <p:cTn id="72" fill="hold">
                            <p:stCondLst>
                              <p:cond delay="8500"/>
                            </p:stCondLst>
                            <p:childTnLst>
                              <p:par>
                                <p:cTn id="73" presetID="3" presetClass="entr" presetSubtype="1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blinds(horizontal)">
                                      <p:cBhvr>
                                        <p:cTn id="75" dur="500"/>
                                        <p:tgtEl>
                                          <p:spTgt spid="7"/>
                                        </p:tgtEl>
                                      </p:cBhvr>
                                    </p:animEffect>
                                  </p:childTnLst>
                                </p:cTn>
                              </p:par>
                            </p:childTnLst>
                          </p:cTn>
                        </p:par>
                        <p:par>
                          <p:cTn id="76" fill="hold">
                            <p:stCondLst>
                              <p:cond delay="9000"/>
                            </p:stCondLst>
                            <p:childTnLst>
                              <p:par>
                                <p:cTn id="77" presetID="3" presetClass="entr" presetSubtype="1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linds(horizontal)">
                                      <p:cBhvr>
                                        <p:cTn id="79" dur="500"/>
                                        <p:tgtEl>
                                          <p:spTgt spid="27"/>
                                        </p:tgtEl>
                                      </p:cBhvr>
                                    </p:animEffect>
                                  </p:childTnLst>
                                </p:cTn>
                              </p:par>
                            </p:childTnLst>
                          </p:cTn>
                        </p:par>
                        <p:par>
                          <p:cTn id="80" fill="hold">
                            <p:stCondLst>
                              <p:cond delay="9500"/>
                            </p:stCondLst>
                            <p:childTnLst>
                              <p:par>
                                <p:cTn id="81" presetID="3" presetClass="entr" presetSubtype="5"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blinds(vertical)">
                                      <p:cBhvr>
                                        <p:cTn id="83" dur="500"/>
                                        <p:tgtEl>
                                          <p:spTgt spid="42"/>
                                        </p:tgtEl>
                                      </p:cBhvr>
                                    </p:animEffect>
                                  </p:childTnLst>
                                </p:cTn>
                              </p:par>
                            </p:childTnLst>
                          </p:cTn>
                        </p:par>
                        <p:par>
                          <p:cTn id="84" fill="hold">
                            <p:stCondLst>
                              <p:cond delay="10000"/>
                            </p:stCondLst>
                            <p:childTnLst>
                              <p:par>
                                <p:cTn id="85" presetID="3" presetClass="entr" presetSubtype="10"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blinds(horizontal)">
                                      <p:cBhvr>
                                        <p:cTn id="8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P spid="38" grpId="0" animBg="1"/>
      <p:bldP spid="39" grpId="0" animBg="1"/>
      <p:bldP spid="40" grpId="0" animBg="1"/>
      <p:bldP spid="41"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smtClean="0">
                <a:effectLst>
                  <a:outerShdw blurRad="38100" dist="38100" dir="2700000" algn="tl">
                    <a:srgbClr val="000000">
                      <a:alpha val="43137"/>
                    </a:srgbClr>
                  </a:outerShdw>
                </a:effectLst>
                <a:latin typeface="+mj-ea"/>
              </a:rPr>
              <a:t>信息技术对制造业发展的作用</a:t>
            </a:r>
            <a:endParaRPr lang="zh-CN" altLang="en-US" dirty="0">
              <a:effectLst>
                <a:outerShdw blurRad="38100" dist="38100" dir="2700000" algn="tl">
                  <a:srgbClr val="000000">
                    <a:alpha val="43137"/>
                  </a:srgbClr>
                </a:outerShdw>
              </a:effectLst>
              <a:latin typeface="+mj-ea"/>
            </a:endParaRPr>
          </a:p>
        </p:txBody>
      </p:sp>
      <p:sp>
        <p:nvSpPr>
          <p:cNvPr id="3" name="内容占位符 2"/>
          <p:cNvSpPr>
            <a:spLocks noGrp="1"/>
          </p:cNvSpPr>
          <p:nvPr>
            <p:ph idx="1"/>
          </p:nvPr>
        </p:nvSpPr>
        <p:spPr>
          <a:xfrm>
            <a:off x="1571625" y="1557338"/>
            <a:ext cx="6757988" cy="4748212"/>
          </a:xfrm>
        </p:spPr>
        <p:txBody>
          <a:bodyPr vert="horz" wrap="square" lIns="91440" tIns="45720" rIns="91440" bIns="45720" numCol="1" anchor="t" anchorCtr="0" compatLnSpc="1">
            <a:prstTxWarp prst="textNoShape">
              <a:avLst/>
            </a:prstTxWarp>
          </a:bodyPr>
          <a:lstStyle/>
          <a:p>
            <a:pPr>
              <a:lnSpc>
                <a:spcPct val="90000"/>
              </a:lnSpc>
              <a:defRPr/>
            </a:pPr>
            <a:r>
              <a:rPr lang="zh-CN" altLang="en-US" sz="2800" b="1" smtClean="0"/>
              <a:t>降低制造业交易成本；</a:t>
            </a:r>
          </a:p>
          <a:p>
            <a:pPr>
              <a:lnSpc>
                <a:spcPct val="90000"/>
              </a:lnSpc>
              <a:defRPr/>
            </a:pPr>
            <a:r>
              <a:rPr lang="zh-CN" altLang="en-US" sz="2800" b="1" smtClean="0"/>
              <a:t>提高制造业精益管理水平；</a:t>
            </a:r>
          </a:p>
          <a:p>
            <a:pPr>
              <a:lnSpc>
                <a:spcPct val="90000"/>
              </a:lnSpc>
              <a:defRPr/>
            </a:pPr>
            <a:r>
              <a:rPr lang="zh-CN" altLang="en-US" sz="2800" b="1" smtClean="0"/>
              <a:t>提高制造业生产率；</a:t>
            </a:r>
          </a:p>
          <a:p>
            <a:pPr>
              <a:lnSpc>
                <a:spcPct val="90000"/>
              </a:lnSpc>
              <a:defRPr/>
            </a:pPr>
            <a:r>
              <a:rPr lang="zh-CN" altLang="en-US" sz="2800" b="1" smtClean="0"/>
              <a:t>促进制造业的智能化；</a:t>
            </a:r>
          </a:p>
          <a:p>
            <a:pPr>
              <a:lnSpc>
                <a:spcPct val="90000"/>
              </a:lnSpc>
              <a:defRPr/>
            </a:pPr>
            <a:r>
              <a:rPr lang="zh-CN" altLang="en-US" sz="2800" b="1" smtClean="0"/>
              <a:t>促进制造业生产模式的创新；</a:t>
            </a:r>
          </a:p>
          <a:p>
            <a:pPr>
              <a:lnSpc>
                <a:spcPct val="90000"/>
              </a:lnSpc>
              <a:defRPr/>
            </a:pPr>
            <a:r>
              <a:rPr lang="zh-CN" altLang="en-US" sz="2800" b="1" smtClean="0"/>
              <a:t>加快制造业向服务型制造的转变；</a:t>
            </a:r>
          </a:p>
          <a:p>
            <a:pPr>
              <a:lnSpc>
                <a:spcPct val="90000"/>
              </a:lnSpc>
              <a:defRPr/>
            </a:pPr>
            <a:r>
              <a:rPr lang="zh-CN" altLang="en-US" sz="2800" b="1" smtClean="0"/>
              <a:t>提升制造业集群创新能力；</a:t>
            </a:r>
          </a:p>
          <a:p>
            <a:pPr>
              <a:lnSpc>
                <a:spcPct val="90000"/>
              </a:lnSpc>
              <a:defRPr/>
            </a:pPr>
            <a:r>
              <a:rPr lang="zh-CN" altLang="en-US" sz="2800" b="1" smtClean="0"/>
              <a:t>加速制造业实现绿色制造；</a:t>
            </a:r>
          </a:p>
          <a:p>
            <a:pPr>
              <a:lnSpc>
                <a:spcPct val="90000"/>
              </a:lnSpc>
              <a:defRPr/>
            </a:pPr>
            <a:r>
              <a:rPr lang="zh-CN" altLang="en-US" sz="2800" b="1" smtClean="0"/>
              <a:t>推动制造业的全球化；</a:t>
            </a:r>
          </a:p>
          <a:p>
            <a:pPr>
              <a:lnSpc>
                <a:spcPct val="90000"/>
              </a:lnSpc>
              <a:defRPr/>
            </a:pPr>
            <a:r>
              <a:rPr lang="zh-CN" altLang="en-US" sz="2800" b="1" smtClean="0"/>
              <a:t>催生制造业新的业态和产业。</a:t>
            </a:r>
          </a:p>
        </p:txBody>
      </p:sp>
      <p:sp>
        <p:nvSpPr>
          <p:cNvPr id="15363" name="灯片编号占位符 3"/>
          <p:cNvSpPr>
            <a:spLocks noGrp="1"/>
          </p:cNvSpPr>
          <p:nvPr>
            <p:ph type="sldNum" sz="quarter" idx="10"/>
          </p:nvPr>
        </p:nvSpPr>
        <p:spPr>
          <a:noFill/>
        </p:spPr>
        <p:txBody>
          <a:bodyPr/>
          <a:lstStyle/>
          <a:p>
            <a:fld id="{30D6D2DD-A69C-4C7B-A26F-21AE56E83112}" type="slidenum">
              <a:rPr lang="zh-CN" altLang="zh-CN" smtClean="0">
                <a:latin typeface="Arial" charset="0"/>
                <a:ea typeface="宋体" charset="-122"/>
              </a:rPr>
              <a:pPr/>
              <a:t>8</a:t>
            </a:fld>
            <a:endParaRPr lang="zh-CN" altLang="zh-CN" smtClean="0">
              <a:latin typeface="Arial" charset="0"/>
              <a:ea typeface="宋体" charset="-122"/>
            </a:endParaRPr>
          </a:p>
        </p:txBody>
      </p:sp>
      <p:sp>
        <p:nvSpPr>
          <p:cNvPr id="15364" name="页脚占位符 4"/>
          <p:cNvSpPr>
            <a:spLocks noGrp="1"/>
          </p:cNvSpPr>
          <p:nvPr>
            <p:ph type="ftr" sz="quarter" idx="11"/>
          </p:nvPr>
        </p:nvSpPr>
        <p:spPr>
          <a:noFill/>
        </p:spPr>
        <p:txBody>
          <a:bodyPr/>
          <a:lstStyle/>
          <a:p>
            <a:r>
              <a:rPr lang="zh-CN" altLang="zh-CN" smtClean="0">
                <a:latin typeface="Arial" charset="0"/>
                <a:ea typeface="宋体" charset="-122"/>
              </a:rPr>
              <a:t>Zhu </a:t>
            </a:r>
            <a:r>
              <a:rPr lang="en-US" altLang="zh-CN" smtClean="0">
                <a:latin typeface="Arial" charset="0"/>
                <a:ea typeface="宋体" charset="-122"/>
              </a:rPr>
              <a:t>S</a:t>
            </a:r>
            <a:r>
              <a:rPr lang="zh-CN" altLang="zh-CN" smtClean="0">
                <a:latin typeface="Arial" charset="0"/>
                <a:ea typeface="宋体" charset="-122"/>
              </a:rPr>
              <a:t>endi, China Machinery Industry Federation</a:t>
            </a:r>
          </a:p>
          <a:p>
            <a:endParaRPr lang="zh-CN" altLang="zh-CN" smtClean="0">
              <a:latin typeface="Arial" charset="0"/>
              <a:ea typeface="宋体" charset="-122"/>
            </a:endParaRPr>
          </a:p>
          <a:p>
            <a:endParaRPr lang="zh-CN" altLang="zh-CN" smtClean="0">
              <a:latin typeface="Arial" charset="0"/>
              <a:ea typeface="宋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amond(in)">
                                      <p:cBhvr>
                                        <p:cTn id="11" dur="2000"/>
                                        <p:tgtEl>
                                          <p:spTgt spid="3">
                                            <p:txEl>
                                              <p:pRg st="1" end="1"/>
                                            </p:txEl>
                                          </p:spTgt>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par>
                          <p:cTn id="16" fill="hold">
                            <p:stCondLst>
                              <p:cond delay="6000"/>
                            </p:stCondLst>
                            <p:childTnLst>
                              <p:par>
                                <p:cTn id="17" presetID="8" presetClass="entr" presetSubtype="16"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8000"/>
                            </p:stCondLst>
                            <p:childTnLst>
                              <p:par>
                                <p:cTn id="21" presetID="8" presetClass="entr" presetSubtype="16"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0000"/>
                            </p:stCondLst>
                            <p:childTnLst>
                              <p:par>
                                <p:cTn id="25" presetID="8" presetClass="entr" presetSubtype="16"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par>
                          <p:cTn id="28" fill="hold">
                            <p:stCondLst>
                              <p:cond delay="12000"/>
                            </p:stCondLst>
                            <p:childTnLst>
                              <p:par>
                                <p:cTn id="29" presetID="8" presetClass="entr" presetSubtype="16"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amond(in)">
                                      <p:cBhvr>
                                        <p:cTn id="31" dur="2000"/>
                                        <p:tgtEl>
                                          <p:spTgt spid="3">
                                            <p:txEl>
                                              <p:pRg st="6" end="6"/>
                                            </p:txEl>
                                          </p:spTgt>
                                        </p:tgtEl>
                                      </p:cBhvr>
                                    </p:animEffect>
                                  </p:childTnLst>
                                </p:cTn>
                              </p:par>
                            </p:childTnLst>
                          </p:cTn>
                        </p:par>
                        <p:par>
                          <p:cTn id="32" fill="hold">
                            <p:stCondLst>
                              <p:cond delay="14000"/>
                            </p:stCondLst>
                            <p:childTnLst>
                              <p:par>
                                <p:cTn id="33" presetID="8" presetClass="entr" presetSubtype="16"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diamond(in)">
                                      <p:cBhvr>
                                        <p:cTn id="35" dur="2000"/>
                                        <p:tgtEl>
                                          <p:spTgt spid="3">
                                            <p:txEl>
                                              <p:pRg st="7" end="7"/>
                                            </p:txEl>
                                          </p:spTgt>
                                        </p:tgtEl>
                                      </p:cBhvr>
                                    </p:animEffect>
                                  </p:childTnLst>
                                </p:cTn>
                              </p:par>
                            </p:childTnLst>
                          </p:cTn>
                        </p:par>
                        <p:par>
                          <p:cTn id="36" fill="hold">
                            <p:stCondLst>
                              <p:cond delay="16000"/>
                            </p:stCondLst>
                            <p:childTnLst>
                              <p:par>
                                <p:cTn id="37" presetID="8" presetClass="entr" presetSubtype="16"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amond(in)">
                                      <p:cBhvr>
                                        <p:cTn id="39" dur="2000"/>
                                        <p:tgtEl>
                                          <p:spTgt spid="3">
                                            <p:txEl>
                                              <p:pRg st="8" end="8"/>
                                            </p:txEl>
                                          </p:spTgt>
                                        </p:tgtEl>
                                      </p:cBhvr>
                                    </p:animEffect>
                                  </p:childTnLst>
                                </p:cTn>
                              </p:par>
                            </p:childTnLst>
                          </p:cTn>
                        </p:par>
                        <p:par>
                          <p:cTn id="40" fill="hold">
                            <p:stCondLst>
                              <p:cond delay="18000"/>
                            </p:stCondLst>
                            <p:childTnLst>
                              <p:par>
                                <p:cTn id="41" presetID="8" presetClass="entr" presetSubtype="16"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diamond(in)">
                                      <p:cBhvr>
                                        <p:cTn id="43"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defRPr/>
            </a:pPr>
            <a:r>
              <a:rPr lang="zh-CN" altLang="en-US" smtClean="0"/>
              <a:t>   以互联网思维提升制造业</a:t>
            </a:r>
          </a:p>
        </p:txBody>
      </p:sp>
      <p:sp>
        <p:nvSpPr>
          <p:cNvPr id="34819" name="Rectangle 3"/>
          <p:cNvSpPr>
            <a:spLocks noGrp="1" noChangeArrowheads="1"/>
          </p:cNvSpPr>
          <p:nvPr>
            <p:ph type="body" idx="1"/>
          </p:nvPr>
        </p:nvSpPr>
        <p:spPr bwMode="auto">
          <a:xfrm>
            <a:off x="457200" y="3976688"/>
            <a:ext cx="8229600" cy="1900237"/>
          </a:xfrm>
          <a:ln>
            <a:miter lim="800000"/>
            <a:headEnd/>
            <a:tailEnd/>
          </a:ln>
        </p:spPr>
        <p:txBody>
          <a:bodyPr vert="horz" wrap="square" lIns="91440" tIns="45720" rIns="91440" bIns="45720" numCol="1" anchor="t" anchorCtr="0" compatLnSpc="1">
            <a:prstTxWarp prst="textNoShape">
              <a:avLst/>
            </a:prstTxWarp>
          </a:bodyPr>
          <a:lstStyle/>
          <a:p>
            <a:pPr hangingPunct="1">
              <a:defRPr/>
            </a:pPr>
            <a:r>
              <a:rPr lang="zh-CN" altLang="en-US" b="1" smtClean="0"/>
              <a:t>互联网思维</a:t>
            </a:r>
            <a:r>
              <a:rPr lang="en-US" altLang="zh-CN" b="1" smtClean="0"/>
              <a:t>——</a:t>
            </a:r>
            <a:r>
              <a:rPr lang="zh-CN" altLang="en-US" b="1" smtClean="0"/>
              <a:t>充分利用和发挥互联网的泛在特性，创新业务模式、创造惊人效率、整合制造资源，促进制造业转型升级。</a:t>
            </a:r>
          </a:p>
        </p:txBody>
      </p:sp>
      <p:sp>
        <p:nvSpPr>
          <p:cNvPr id="14339" name="页脚占位符 4"/>
          <p:cNvSpPr txBox="1">
            <a:spLocks noGrp="1"/>
          </p:cNvSpPr>
          <p:nvPr/>
        </p:nvSpPr>
        <p:spPr bwMode="auto">
          <a:xfrm>
            <a:off x="-30163" y="6305550"/>
            <a:ext cx="5106988" cy="476250"/>
          </a:xfrm>
          <a:prstGeom prst="rect">
            <a:avLst/>
          </a:prstGeom>
          <a:noFill/>
          <a:ln w="9525">
            <a:noFill/>
            <a:miter lim="800000"/>
            <a:headEnd/>
            <a:tailEnd/>
          </a:ln>
        </p:spPr>
        <p:txBody>
          <a:bodyPr/>
          <a:lstStyle/>
          <a:p>
            <a:pPr algn="ctr"/>
            <a:r>
              <a:rPr lang="en-US" altLang="zh-CN" sz="1200"/>
              <a:t>Zhu Sendi, China Machinery Industry Federation</a:t>
            </a:r>
          </a:p>
        </p:txBody>
      </p:sp>
      <p:sp>
        <p:nvSpPr>
          <p:cNvPr id="14340" name="灯片编号占位符 3"/>
          <p:cNvSpPr txBox="1">
            <a:spLocks noGrp="1"/>
          </p:cNvSpPr>
          <p:nvPr/>
        </p:nvSpPr>
        <p:spPr bwMode="auto">
          <a:xfrm>
            <a:off x="8094663" y="6305550"/>
            <a:ext cx="739775" cy="438150"/>
          </a:xfrm>
          <a:prstGeom prst="rect">
            <a:avLst/>
          </a:prstGeom>
          <a:noFill/>
          <a:ln w="9525">
            <a:noFill/>
            <a:miter lim="800000"/>
            <a:headEnd/>
            <a:tailEnd/>
          </a:ln>
        </p:spPr>
        <p:txBody>
          <a:bodyPr/>
          <a:lstStyle/>
          <a:p>
            <a:pPr algn="r"/>
            <a:fld id="{71490B67-5489-477F-9777-63933751045D}" type="slidenum">
              <a:rPr lang="en-US" altLang="zh-CN" sz="1200"/>
              <a:pPr algn="r"/>
              <a:t>9</a:t>
            </a:fld>
            <a:endParaRPr lang="en-US" altLang="zh-CN" sz="1200"/>
          </a:p>
        </p:txBody>
      </p:sp>
      <p:sp>
        <p:nvSpPr>
          <p:cNvPr id="34823" name="Text Box 7" descr="轮廓式菱形"/>
          <p:cNvSpPr txBox="1">
            <a:spLocks noChangeArrowheads="1"/>
          </p:cNvSpPr>
          <p:nvPr/>
        </p:nvSpPr>
        <p:spPr bwMode="auto">
          <a:xfrm>
            <a:off x="971550" y="2273300"/>
            <a:ext cx="3240088" cy="579438"/>
          </a:xfrm>
          <a:prstGeom prst="rect">
            <a:avLst/>
          </a:prstGeom>
          <a:pattFill prst="openDmnd">
            <a:fgClr>
              <a:srgbClr val="33CC33"/>
            </a:fgClr>
            <a:bgClr>
              <a:schemeClr val="bg1"/>
            </a:bgClr>
          </a:pattFill>
          <a:ln w="19050">
            <a:noFill/>
            <a:miter lim="800000"/>
            <a:headEnd/>
            <a:tailEnd/>
          </a:ln>
          <a:effectLst/>
        </p:spPr>
        <p:txBody>
          <a:bodyPr>
            <a:spAutoFit/>
          </a:bodyPr>
          <a:lstStyle/>
          <a:p>
            <a:pPr algn="ctr">
              <a:spcBef>
                <a:spcPct val="50000"/>
              </a:spcBef>
              <a:defRPr/>
            </a:pPr>
            <a:r>
              <a:rPr lang="zh-CN" altLang="en-US" sz="3200" b="1">
                <a:effectLst>
                  <a:outerShdw blurRad="38100" dist="38100" dir="2700000" algn="tl">
                    <a:srgbClr val="C0C0C0"/>
                  </a:outerShdw>
                </a:effectLst>
              </a:rPr>
              <a:t>互联网思维</a:t>
            </a:r>
            <a:r>
              <a:rPr lang="en-US" altLang="zh-CN" sz="3200" b="1">
                <a:effectLst>
                  <a:outerShdw blurRad="38100" dist="38100" dir="2700000" algn="tl">
                    <a:srgbClr val="C0C0C0"/>
                  </a:outerShdw>
                </a:effectLst>
              </a:rPr>
              <a:t>=?</a:t>
            </a:r>
          </a:p>
        </p:txBody>
      </p:sp>
      <p:sp>
        <p:nvSpPr>
          <p:cNvPr id="34824" name="Text Box 8"/>
          <p:cNvSpPr txBox="1">
            <a:spLocks noChangeArrowheads="1"/>
          </p:cNvSpPr>
          <p:nvPr/>
        </p:nvSpPr>
        <p:spPr bwMode="auto">
          <a:xfrm>
            <a:off x="4211638" y="1484313"/>
            <a:ext cx="4248150" cy="519112"/>
          </a:xfrm>
          <a:prstGeom prst="rect">
            <a:avLst/>
          </a:prstGeom>
          <a:solidFill>
            <a:schemeClr val="accent1"/>
          </a:solidFill>
          <a:ln w="19050">
            <a:noFill/>
            <a:miter lim="800000"/>
            <a:headEnd/>
            <a:tailEnd/>
          </a:ln>
          <a:effectLst/>
        </p:spPr>
        <p:txBody>
          <a:bodyPr>
            <a:spAutoFit/>
          </a:bodyPr>
          <a:lstStyle/>
          <a:p>
            <a:pPr algn="ctr">
              <a:spcBef>
                <a:spcPct val="50000"/>
              </a:spcBef>
              <a:defRPr/>
            </a:pPr>
            <a:r>
              <a:rPr lang="zh-CN" altLang="en-US" sz="2800" b="1">
                <a:effectLst>
                  <a:outerShdw blurRad="38100" dist="38100" dir="2700000" algn="tl">
                    <a:srgbClr val="FFFFFF"/>
                  </a:outerShdw>
                </a:effectLst>
              </a:rPr>
              <a:t>专注、极致、口碑、快</a:t>
            </a:r>
          </a:p>
        </p:txBody>
      </p:sp>
      <p:sp>
        <p:nvSpPr>
          <p:cNvPr id="34825" name="Text Box 9"/>
          <p:cNvSpPr txBox="1">
            <a:spLocks noChangeArrowheads="1"/>
          </p:cNvSpPr>
          <p:nvPr/>
        </p:nvSpPr>
        <p:spPr bwMode="auto">
          <a:xfrm>
            <a:off x="4211638" y="2032000"/>
            <a:ext cx="4248150" cy="519113"/>
          </a:xfrm>
          <a:prstGeom prst="rect">
            <a:avLst/>
          </a:prstGeom>
          <a:solidFill>
            <a:srgbClr val="FFFF66"/>
          </a:solidFill>
          <a:ln w="19050">
            <a:noFill/>
            <a:miter lim="800000"/>
            <a:headEnd/>
            <a:tailEnd/>
          </a:ln>
          <a:effectLst/>
        </p:spPr>
        <p:txBody>
          <a:bodyPr>
            <a:spAutoFit/>
          </a:bodyPr>
          <a:lstStyle/>
          <a:p>
            <a:pPr algn="ctr">
              <a:spcBef>
                <a:spcPct val="50000"/>
              </a:spcBef>
              <a:defRPr/>
            </a:pPr>
            <a:r>
              <a:rPr lang="zh-CN" altLang="en-US" sz="2800" b="1">
                <a:effectLst>
                  <a:outerShdw blurRad="38100" dist="38100" dir="2700000" algn="tl">
                    <a:srgbClr val="FFFFFF"/>
                  </a:outerShdw>
                </a:effectLst>
              </a:rPr>
              <a:t>电子商务？</a:t>
            </a:r>
            <a:r>
              <a:rPr lang="en-US" altLang="zh-CN" sz="2800" b="1">
                <a:effectLst>
                  <a:outerShdw blurRad="38100" dist="38100" dir="2700000" algn="tl">
                    <a:srgbClr val="FFFFFF"/>
                  </a:outerShdw>
                </a:effectLst>
              </a:rPr>
              <a:t>O2O?</a:t>
            </a:r>
            <a:endParaRPr lang="zh-CN" altLang="en-US" sz="2800" b="1">
              <a:effectLst>
                <a:outerShdw blurRad="38100" dist="38100" dir="2700000" algn="tl">
                  <a:srgbClr val="FFFFFF"/>
                </a:outerShdw>
              </a:effectLst>
            </a:endParaRPr>
          </a:p>
        </p:txBody>
      </p:sp>
      <p:sp>
        <p:nvSpPr>
          <p:cNvPr id="34826" name="Text Box 10"/>
          <p:cNvSpPr txBox="1">
            <a:spLocks noChangeArrowheads="1"/>
          </p:cNvSpPr>
          <p:nvPr/>
        </p:nvSpPr>
        <p:spPr bwMode="auto">
          <a:xfrm>
            <a:off x="4211638" y="2579688"/>
            <a:ext cx="4248150" cy="519112"/>
          </a:xfrm>
          <a:prstGeom prst="rect">
            <a:avLst/>
          </a:prstGeom>
          <a:solidFill>
            <a:srgbClr val="66CCFF"/>
          </a:solidFill>
          <a:ln w="19050">
            <a:noFill/>
            <a:miter lim="800000"/>
            <a:headEnd/>
            <a:tailEnd/>
          </a:ln>
          <a:effectLst/>
        </p:spPr>
        <p:txBody>
          <a:bodyPr>
            <a:spAutoFit/>
          </a:bodyPr>
          <a:lstStyle/>
          <a:p>
            <a:pPr algn="ctr">
              <a:spcBef>
                <a:spcPct val="50000"/>
              </a:spcBef>
              <a:defRPr/>
            </a:pPr>
            <a:r>
              <a:rPr lang="zh-CN" altLang="en-US" sz="2800" b="1">
                <a:effectLst>
                  <a:outerShdw blurRad="38100" dist="38100" dir="2700000" algn="tl">
                    <a:srgbClr val="FFFFFF"/>
                  </a:outerShdw>
                </a:effectLst>
              </a:rPr>
              <a:t>互联网金融？</a:t>
            </a:r>
            <a:endParaRPr lang="zh-CN" altLang="en-US" sz="2800"/>
          </a:p>
        </p:txBody>
      </p:sp>
      <p:sp>
        <p:nvSpPr>
          <p:cNvPr id="34827" name="Text Box 11"/>
          <p:cNvSpPr txBox="1">
            <a:spLocks noChangeArrowheads="1"/>
          </p:cNvSpPr>
          <p:nvPr/>
        </p:nvSpPr>
        <p:spPr bwMode="auto">
          <a:xfrm>
            <a:off x="4211638" y="3125788"/>
            <a:ext cx="4248150" cy="519112"/>
          </a:xfrm>
          <a:prstGeom prst="rect">
            <a:avLst/>
          </a:prstGeom>
          <a:solidFill>
            <a:srgbClr val="FFCCCC"/>
          </a:solidFill>
          <a:ln w="19050">
            <a:noFill/>
            <a:miter lim="800000"/>
            <a:headEnd/>
            <a:tailEnd/>
          </a:ln>
          <a:effectLst/>
        </p:spPr>
        <p:txBody>
          <a:bodyPr>
            <a:spAutoFit/>
          </a:bodyPr>
          <a:lstStyle/>
          <a:p>
            <a:pPr algn="ctr">
              <a:spcBef>
                <a:spcPct val="50000"/>
              </a:spcBef>
              <a:defRPr/>
            </a:pPr>
            <a:r>
              <a:rPr lang="zh-CN" altLang="en-US" sz="2800" b="1">
                <a:effectLst>
                  <a:outerShdw blurRad="38100" dist="38100" dir="2700000" algn="tl">
                    <a:srgbClr val="FFFFFF"/>
                  </a:outerShdw>
                </a:effectLst>
              </a:rPr>
              <a:t>互联网</a:t>
            </a:r>
            <a:r>
              <a:rPr lang="en-US" altLang="zh-CN" sz="2800" b="1">
                <a:effectLst>
                  <a:outerShdw blurRad="38100" dist="38100" dir="2700000" algn="tl">
                    <a:srgbClr val="FFFFFF"/>
                  </a:outerShdw>
                </a:effectLst>
                <a:latin typeface="宋体" charset="-122"/>
              </a:rPr>
              <a:t>……</a:t>
            </a:r>
            <a:endParaRPr lang="en-US" altLang="zh-CN" sz="1800" b="1">
              <a:effectLst>
                <a:outerShdw blurRad="38100" dist="38100" dir="2700000" algn="tl">
                  <a:srgbClr val="FFFFFF"/>
                </a:outerShdw>
              </a:effectLst>
              <a:latin typeface="宋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823"/>
                                        </p:tgtEl>
                                        <p:attrNameLst>
                                          <p:attrName>style.visibility</p:attrName>
                                        </p:attrNameLst>
                                      </p:cBhvr>
                                      <p:to>
                                        <p:strVal val="visible"/>
                                      </p:to>
                                    </p:set>
                                    <p:animEffect transition="in" filter="dissolve">
                                      <p:cBhvr>
                                        <p:cTn id="7" dur="500"/>
                                        <p:tgtEl>
                                          <p:spTgt spid="3482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4824"/>
                                        </p:tgtEl>
                                        <p:attrNameLst>
                                          <p:attrName>style.visibility</p:attrName>
                                        </p:attrNameLst>
                                      </p:cBhvr>
                                      <p:to>
                                        <p:strVal val="visible"/>
                                      </p:to>
                                    </p:set>
                                    <p:animEffect transition="in" filter="dissolve">
                                      <p:cBhvr>
                                        <p:cTn id="11" dur="500"/>
                                        <p:tgtEl>
                                          <p:spTgt spid="34824"/>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4825"/>
                                        </p:tgtEl>
                                        <p:attrNameLst>
                                          <p:attrName>style.visibility</p:attrName>
                                        </p:attrNameLst>
                                      </p:cBhvr>
                                      <p:to>
                                        <p:strVal val="visible"/>
                                      </p:to>
                                    </p:set>
                                    <p:animEffect transition="in" filter="dissolve">
                                      <p:cBhvr>
                                        <p:cTn id="15" dur="500"/>
                                        <p:tgtEl>
                                          <p:spTgt spid="34825"/>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4826"/>
                                        </p:tgtEl>
                                        <p:attrNameLst>
                                          <p:attrName>style.visibility</p:attrName>
                                        </p:attrNameLst>
                                      </p:cBhvr>
                                      <p:to>
                                        <p:strVal val="visible"/>
                                      </p:to>
                                    </p:set>
                                    <p:animEffect transition="in" filter="dissolve">
                                      <p:cBhvr>
                                        <p:cTn id="19" dur="500"/>
                                        <p:tgtEl>
                                          <p:spTgt spid="34826"/>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4827"/>
                                        </p:tgtEl>
                                        <p:attrNameLst>
                                          <p:attrName>style.visibility</p:attrName>
                                        </p:attrNameLst>
                                      </p:cBhvr>
                                      <p:to>
                                        <p:strVal val="visible"/>
                                      </p:to>
                                    </p:set>
                                    <p:animEffect transition="in" filter="dissolve">
                                      <p:cBhvr>
                                        <p:cTn id="23" dur="500"/>
                                        <p:tgtEl>
                                          <p:spTgt spid="34827"/>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3" fill="hold" grpId="0" nodeType="clickEffect">
                                  <p:stCondLst>
                                    <p:cond delay="0"/>
                                  </p:stCondLst>
                                  <p:childTnLst>
                                    <p:set>
                                      <p:cBhvr>
                                        <p:cTn id="27" dur="1" fill="hold">
                                          <p:stCondLst>
                                            <p:cond delay="0"/>
                                          </p:stCondLst>
                                        </p:cTn>
                                        <p:tgtEl>
                                          <p:spTgt spid="34819">
                                            <p:txEl>
                                              <p:pRg st="0" end="0"/>
                                            </p:txEl>
                                          </p:spTgt>
                                        </p:tgtEl>
                                        <p:attrNameLst>
                                          <p:attrName>style.visibility</p:attrName>
                                        </p:attrNameLst>
                                      </p:cBhvr>
                                      <p:to>
                                        <p:strVal val="visible"/>
                                      </p:to>
                                    </p:set>
                                    <p:animEffect transition="in" filter="strips(upRight)">
                                      <p:cBhvr>
                                        <p:cTn id="28"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23" grpId="0" animBg="1"/>
      <p:bldP spid="34824" grpId="0" animBg="1"/>
      <p:bldP spid="34825" grpId="0" animBg="1"/>
      <p:bldP spid="34826" grpId="0" animBg="1"/>
      <p:bldP spid="34827" grpId="0" animBg="1"/>
    </p:bldLst>
  </p:timing>
</p:sld>
</file>

<file path=ppt/theme/theme1.xml><?xml version="1.0" encoding="utf-8"?>
<a:theme xmlns:a="http://schemas.openxmlformats.org/drawingml/2006/main" name="1_Beam">
  <a:themeElements>
    <a:clrScheme name="1_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fontScheme name="1_Beam">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5">
            <a:lumMod val="50000"/>
          </a:schemeClr>
        </a:solidFill>
        <a:ln w="19050">
          <a:solidFill>
            <a:schemeClr val="accent5">
              <a:lumMod val="75000"/>
            </a:schemeClr>
          </a:solidFill>
          <a:miter lim="800000"/>
          <a:headEnd/>
          <a:tailEnd/>
        </a:ln>
        <a:effectLst/>
        <a:scene3d>
          <a:camera prst="legacyPerspectiveBottomRight"/>
          <a:lightRig rig="legacyFlat1" dir="t"/>
        </a:scene3d>
        <a:sp3d extrusionH="430200" prstMaterial="legacyMatte">
          <a:bevelT w="13500" h="13500" prst="angle"/>
          <a:bevelB w="13500" h="13500" prst="angle"/>
          <a:extrusionClr>
            <a:schemeClr val="hlink"/>
          </a:extrusionClr>
        </a:sp3d>
      </a:spPr>
      <a:bodyPr wrap="none" anchor="ctr">
        <a:flatTx/>
      </a:bodyPr>
      <a:lstStyle>
        <a:defPPr>
          <a:defRPr>
            <a:ea typeface="宋体" pitchFamily="2" charset="-122"/>
          </a:defRPr>
        </a:defPPr>
      </a:lstStyle>
    </a:spDef>
    <a:lnDef>
      <a:spPr bwMode="auto">
        <a:xfrm>
          <a:off x="0" y="0"/>
          <a:ext cx="1" cy="1"/>
        </a:xfrm>
        <a:custGeom>
          <a:avLst/>
          <a:gdLst/>
          <a:ahLst/>
          <a:cxnLst/>
          <a:rect l="0" t="0" r="0" b="0"/>
          <a:pathLst/>
        </a:custGeom>
        <a:solidFill>
          <a:schemeClr val="accent2"/>
        </a:solidFill>
        <a:ln w="19050" cap="flat" cmpd="sng" algn="ctr">
          <a:solidFill>
            <a:srgbClr val="8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6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1_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1_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1_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1_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1_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1_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1_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1_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
      <a:clrScheme name="1_Beam 10">
        <a:dk1>
          <a:srgbClr val="000000"/>
        </a:dk1>
        <a:lt1>
          <a:srgbClr val="FFFFFF"/>
        </a:lt1>
        <a:dk2>
          <a:srgbClr val="000000"/>
        </a:dk2>
        <a:lt2>
          <a:srgbClr val="FFFFFF"/>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
      <a:clrScheme name="1_Beam 11">
        <a:dk1>
          <a:srgbClr val="000000"/>
        </a:dk1>
        <a:lt1>
          <a:srgbClr val="FFFFFF"/>
        </a:lt1>
        <a:dk2>
          <a:srgbClr val="000000"/>
        </a:dk2>
        <a:lt2>
          <a:srgbClr val="FFFFFF"/>
        </a:lt2>
        <a:accent1>
          <a:srgbClr val="FFFFFF"/>
        </a:accent1>
        <a:accent2>
          <a:srgbClr val="A5E1A8"/>
        </a:accent2>
        <a:accent3>
          <a:srgbClr val="FFFFFF"/>
        </a:accent3>
        <a:accent4>
          <a:srgbClr val="000000"/>
        </a:accent4>
        <a:accent5>
          <a:srgbClr val="FFFFFF"/>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themeOverride>
</file>

<file path=ppt/theme/themeOverride2.xml><?xml version="1.0" encoding="utf-8"?>
<a:themeOverride xmlns:a="http://schemas.openxmlformats.org/drawingml/2006/main">
  <a:clrScheme name="1_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themeOverride>
</file>

<file path=ppt/theme/themeOverride3.xml><?xml version="1.0" encoding="utf-8"?>
<a:themeOverride xmlns:a="http://schemas.openxmlformats.org/drawingml/2006/main">
  <a:clrScheme name="1_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themeOverride>
</file>

<file path=docProps/app.xml><?xml version="1.0" encoding="utf-8"?>
<Properties xmlns="http://schemas.openxmlformats.org/officeDocument/2006/extended-properties" xmlns:vt="http://schemas.openxmlformats.org/officeDocument/2006/docPropsVTypes">
  <Template>Beam</Template>
  <TotalTime>9212</TotalTime>
  <Pages>0</Pages>
  <Words>3041</Words>
  <Characters>0</Characters>
  <Application>Microsoft Office PowerPoint</Application>
  <DocSecurity>0</DocSecurity>
  <PresentationFormat>全屏显示(4:3)</PresentationFormat>
  <Lines>0</Lines>
  <Paragraphs>307</Paragraphs>
  <Slides>26</Slides>
  <Notes>1</Notes>
  <HiddenSlides>0</HiddenSlides>
  <MMClips>0</MMClips>
  <ScaleCrop>false</ScaleCrop>
  <HeadingPairs>
    <vt:vector size="6" baseType="variant">
      <vt:variant>
        <vt:lpstr>已用的字体</vt:lpstr>
      </vt:variant>
      <vt:variant>
        <vt:i4>8</vt:i4>
      </vt:variant>
      <vt:variant>
        <vt:lpstr>演示文稿设计模板</vt:lpstr>
      </vt:variant>
      <vt:variant>
        <vt:i4>2</vt:i4>
      </vt:variant>
      <vt:variant>
        <vt:lpstr>幻灯片标题</vt:lpstr>
      </vt:variant>
      <vt:variant>
        <vt:i4>26</vt:i4>
      </vt:variant>
    </vt:vector>
  </HeadingPairs>
  <TitlesOfParts>
    <vt:vector size="36" baseType="lpstr">
      <vt:lpstr>Arial</vt:lpstr>
      <vt:lpstr>宋体</vt:lpstr>
      <vt:lpstr>Wingdings</vt:lpstr>
      <vt:lpstr>楷体_GB2312</vt:lpstr>
      <vt:lpstr>华文彩云</vt:lpstr>
      <vt:lpstr>黑体</vt:lpstr>
      <vt:lpstr>Arial-BoldMT</vt:lpstr>
      <vt:lpstr>楷体</vt:lpstr>
      <vt:lpstr>1_Beam</vt:lpstr>
      <vt:lpstr>1_Beam</vt:lpstr>
      <vt:lpstr> 提升创新能力，加快先进制造业发展</vt:lpstr>
      <vt:lpstr>制造业的发展方向</vt:lpstr>
      <vt:lpstr>德国工业4.0</vt:lpstr>
      <vt:lpstr>挑战：明日生产</vt:lpstr>
      <vt:lpstr>制造业的永恒主题</vt:lpstr>
      <vt:lpstr>先进制造业是 信息技术与制造业的融合</vt:lpstr>
      <vt:lpstr>信息时代制造模式和业态的改变</vt:lpstr>
      <vt:lpstr>信息技术对制造业发展的作用</vt:lpstr>
      <vt:lpstr>   以互联网思维提升制造业</vt:lpstr>
      <vt:lpstr>云制造是互联网思维下的制造模式</vt:lpstr>
      <vt:lpstr>信息时代制造业技术创新的特点</vt:lpstr>
      <vt:lpstr>信息技术对创新能力建设的作用</vt:lpstr>
      <vt:lpstr>技术创新的经典定义</vt:lpstr>
      <vt:lpstr>技术创新的内涵</vt:lpstr>
      <vt:lpstr>创新能力的内涵与构成要素</vt:lpstr>
      <vt:lpstr>创新能力构成要素——创新体系</vt:lpstr>
      <vt:lpstr>创新能力构成要素——创新设施</vt:lpstr>
      <vt:lpstr>创新能力构成要素——创新团队</vt:lpstr>
      <vt:lpstr>创新能力构成要素——创新机制</vt:lpstr>
      <vt:lpstr>先进制造业创新能力提升的途径</vt:lpstr>
      <vt:lpstr>信息时代制造企业的基本类型</vt:lpstr>
      <vt:lpstr>先进制造业提升创新能力的着力点</vt:lpstr>
      <vt:lpstr>弗劳恩霍夫协会 在德国创新体系中的定位</vt:lpstr>
      <vt:lpstr>瑞士的教育体系</vt:lpstr>
      <vt:lpstr>国家和产业层面 加强创新能力建设的建议</vt:lpstr>
      <vt:lpstr>幻灯片 26</vt:lpstr>
    </vt:vector>
  </TitlesOfParts>
  <Company>cmif</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2014-6-5提升创新能力，加快先进制造业发展</dc:title>
  <dc:creator>Zhu Sendi</dc:creator>
  <cp:lastModifiedBy>user</cp:lastModifiedBy>
  <cp:revision>1087</cp:revision>
  <cp:lastPrinted>1899-12-30T00:00:00Z</cp:lastPrinted>
  <dcterms:created xsi:type="dcterms:W3CDTF">2003-02-19T10:23:58Z</dcterms:created>
  <dcterms:modified xsi:type="dcterms:W3CDTF">2014-06-04T23:26:58Z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