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60" r:id="rId1"/>
  </p:sldMasterIdLst>
  <p:notesMasterIdLst>
    <p:notesMasterId r:id="rId57"/>
  </p:notesMasterIdLst>
  <p:handoutMasterIdLst>
    <p:handoutMasterId r:id="rId58"/>
  </p:handoutMasterIdLst>
  <p:sldIdLst>
    <p:sldId id="256" r:id="rId2"/>
    <p:sldId id="557" r:id="rId3"/>
    <p:sldId id="540" r:id="rId4"/>
    <p:sldId id="596" r:id="rId5"/>
    <p:sldId id="597" r:id="rId6"/>
    <p:sldId id="599" r:id="rId7"/>
    <p:sldId id="601" r:id="rId8"/>
    <p:sldId id="502" r:id="rId9"/>
    <p:sldId id="503" r:id="rId10"/>
    <p:sldId id="505" r:id="rId11"/>
    <p:sldId id="602" r:id="rId12"/>
    <p:sldId id="559" r:id="rId13"/>
    <p:sldId id="511" r:id="rId14"/>
    <p:sldId id="512" r:id="rId15"/>
    <p:sldId id="513" r:id="rId16"/>
    <p:sldId id="560" r:id="rId17"/>
    <p:sldId id="562" r:id="rId18"/>
    <p:sldId id="606" r:id="rId19"/>
    <p:sldId id="607" r:id="rId20"/>
    <p:sldId id="603" r:id="rId21"/>
    <p:sldId id="604" r:id="rId22"/>
    <p:sldId id="563" r:id="rId23"/>
    <p:sldId id="564" r:id="rId24"/>
    <p:sldId id="558" r:id="rId25"/>
    <p:sldId id="567" r:id="rId26"/>
    <p:sldId id="566" r:id="rId27"/>
    <p:sldId id="586" r:id="rId28"/>
    <p:sldId id="587" r:id="rId29"/>
    <p:sldId id="588" r:id="rId30"/>
    <p:sldId id="589" r:id="rId31"/>
    <p:sldId id="590" r:id="rId32"/>
    <p:sldId id="591" r:id="rId33"/>
    <p:sldId id="592" r:id="rId34"/>
    <p:sldId id="593" r:id="rId35"/>
    <p:sldId id="594" r:id="rId36"/>
    <p:sldId id="570" r:id="rId37"/>
    <p:sldId id="571" r:id="rId38"/>
    <p:sldId id="572" r:id="rId39"/>
    <p:sldId id="573" r:id="rId40"/>
    <p:sldId id="574" r:id="rId41"/>
    <p:sldId id="576" r:id="rId42"/>
    <p:sldId id="578" r:id="rId43"/>
    <p:sldId id="459" r:id="rId44"/>
    <p:sldId id="458" r:id="rId45"/>
    <p:sldId id="580" r:id="rId46"/>
    <p:sldId id="581" r:id="rId47"/>
    <p:sldId id="582" r:id="rId48"/>
    <p:sldId id="609" r:id="rId49"/>
    <p:sldId id="610" r:id="rId50"/>
    <p:sldId id="608" r:id="rId51"/>
    <p:sldId id="583" r:id="rId52"/>
    <p:sldId id="584" r:id="rId53"/>
    <p:sldId id="605" r:id="rId54"/>
    <p:sldId id="595" r:id="rId55"/>
    <p:sldId id="526" r:id="rId56"/>
  </p:sldIdLst>
  <p:sldSz cx="9144000" cy="6858000" type="screen4x3"/>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8000"/>
    <a:srgbClr val="FBFDAD"/>
    <a:srgbClr val="FDFED2"/>
    <a:srgbClr val="F5FC9E"/>
    <a:srgbClr val="34FA63"/>
    <a:srgbClr val="62FA86"/>
    <a:srgbClr val="EBF961"/>
    <a:srgbClr val="BDFFE4"/>
    <a:srgbClr val="F4D6FE"/>
    <a:srgbClr val="FED2D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78" autoAdjust="0"/>
    <p:restoredTop sz="95294" autoAdjust="0"/>
  </p:normalViewPr>
  <p:slideViewPr>
    <p:cSldViewPr>
      <p:cViewPr>
        <p:scale>
          <a:sx n="80" d="100"/>
          <a:sy n="80" d="100"/>
        </p:scale>
        <p:origin x="-1176" y="4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4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4FFCBD05-5DF2-4687-A634-2117FC7CD66E}" type="datetimeFigureOut">
              <a:rPr lang="zh-CN" altLang="en-US" smtClean="0"/>
              <a:pPr/>
              <a:t>2014-6-4</a:t>
            </a:fld>
            <a:endParaRPr lang="zh-CN" altLang="en-US"/>
          </a:p>
        </p:txBody>
      </p:sp>
      <p:sp>
        <p:nvSpPr>
          <p:cNvPr id="4" name="页脚占位符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503B358C-2A09-449A-9040-3C1C12A5C8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6ADFFD9-4FB1-40C1-ABD9-8FFA8BE5A83E}" type="datetimeFigureOut">
              <a:rPr lang="zh-CN" altLang="en-US" smtClean="0"/>
              <a:pPr/>
              <a:t>2014-6-4</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247A397D-3479-4A1B-9BAB-79F79D7352A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47A397D-3479-4A1B-9BAB-79F79D7352A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11CFAD5-B9BD-4E56-B4AB-DAC8F7F33633}" type="slidenum">
              <a:rPr lang="en-US" altLang="zh-CN" smtClean="0"/>
              <a:pPr>
                <a:defRPr/>
              </a:pPr>
              <a:t>55</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47A397D-3479-4A1B-9BAB-79F79D7352A5}" type="slidenum">
              <a:rPr lang="zh-CN" altLang="en-US" smtClean="0"/>
              <a:pPr/>
              <a:t>13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F392CB77-0CF9-4F49-BD87-94F3223F2CBC}" type="slidenum">
              <a:rPr lang="en-US" altLang="zh-CN"/>
              <a:pPr defTabSz="912813" fontAlgn="base">
                <a:spcBef>
                  <a:spcPct val="0"/>
                </a:spcBef>
                <a:spcAft>
                  <a:spcPct val="0"/>
                </a:spcAft>
                <a:defRPr/>
              </a:pPr>
              <a:t>18</a:t>
            </a:fld>
            <a:endParaRPr lang="en-US" altLang="zh-CN"/>
          </a:p>
        </p:txBody>
      </p:sp>
      <p:sp>
        <p:nvSpPr>
          <p:cNvPr id="16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p:spPr>
      </p:sp>
      <p:sp>
        <p:nvSpPr>
          <p:cNvPr id="1741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solidFill>
                <a:srgbClr val="FF0000"/>
              </a:solidFill>
            </a:endParaRPr>
          </a:p>
        </p:txBody>
      </p:sp>
      <p:sp>
        <p:nvSpPr>
          <p:cNvPr id="4" name="灯片编号占位符 3"/>
          <p:cNvSpPr txBox="1">
            <a:spLocks noGrp="1"/>
          </p:cNvSpPr>
          <p:nvPr/>
        </p:nvSpPr>
        <p:spPr>
          <a:xfrm>
            <a:off x="3850443" y="9430091"/>
            <a:ext cx="2945659" cy="496411"/>
          </a:xfrm>
          <a:prstGeom prst="rect">
            <a:avLst/>
          </a:prstGeom>
          <a:noFill/>
        </p:spPr>
        <p:txBody>
          <a:bodyPr anchor="b"/>
          <a:lstStyle/>
          <a:p>
            <a:pPr algn="r" defTabSz="914248" fontAlgn="auto">
              <a:spcBef>
                <a:spcPts val="0"/>
              </a:spcBef>
              <a:spcAft>
                <a:spcPts val="0"/>
              </a:spcAft>
              <a:defRPr/>
            </a:pPr>
            <a:fld id="{3F91DC69-F971-4706-9C7A-6E2D9A3EB7D7}" type="slidenum">
              <a:rPr lang="zh-CN" altLang="en-US" sz="1200">
                <a:latin typeface="+mn-lt"/>
                <a:ea typeface="+mn-ea"/>
              </a:rPr>
              <a:pPr algn="r" defTabSz="914248" fontAlgn="auto">
                <a:spcBef>
                  <a:spcPts val="0"/>
                </a:spcBef>
                <a:spcAft>
                  <a:spcPts val="0"/>
                </a:spcAft>
                <a:defRPr/>
              </a:pPr>
              <a:t>19</a:t>
            </a:fld>
            <a:endParaRPr lang="zh-CN" altLang="en-US" sz="1200">
              <a:latin typeface="+mn-lt"/>
              <a:ea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86FBFBD-21A3-4094-B234-DB08BE71CCD3}" type="slidenum">
              <a:rPr lang="en-US" altLang="zh-CN" smtClean="0">
                <a:latin typeface="Arial" pitchFamily="34" charset="0"/>
              </a:rPr>
              <a:pPr/>
              <a:t>21</a:t>
            </a:fld>
            <a:endParaRPr lang="en-US" altLang="zh-CN" smtClean="0">
              <a:latin typeface="Arial"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defTabSz="460492"/>
            <a:endParaRPr lang="zh-CN" altLang="zh-CN"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49826" y="9429977"/>
            <a:ext cx="2946246" cy="496650"/>
          </a:xfrm>
          <a:prstGeom prst="rect">
            <a:avLst/>
          </a:prstGeom>
          <a:noFill/>
          <a:ln w="9525">
            <a:noFill/>
            <a:miter lim="800000"/>
            <a:headEnd/>
            <a:tailEnd/>
          </a:ln>
        </p:spPr>
        <p:txBody>
          <a:bodyPr lIns="91730" tIns="45865" rIns="91730" bIns="45865" anchor="b"/>
          <a:lstStyle/>
          <a:p>
            <a:pPr algn="r" defTabSz="917786">
              <a:spcBef>
                <a:spcPct val="0"/>
              </a:spcBef>
            </a:pPr>
            <a:fld id="{EE1E9A66-4EF2-4075-9E0A-CC1523DA98AA}" type="slidenum">
              <a:rPr lang="en-US" altLang="zh-CN" sz="1200">
                <a:latin typeface="Arial" pitchFamily="34" charset="0"/>
                <a:ea typeface="宋体" pitchFamily="2" charset="-122"/>
              </a:rPr>
              <a:pPr algn="r" defTabSz="917786">
                <a:spcBef>
                  <a:spcPct val="0"/>
                </a:spcBef>
              </a:pPr>
              <a:t>22</a:t>
            </a:fld>
            <a:endParaRPr lang="en-US" altLang="zh-CN" sz="1200" dirty="0">
              <a:latin typeface="Arial" pitchFamily="34" charset="0"/>
              <a:ea typeface="宋体" pitchFamily="2" charset="-122"/>
            </a:endParaRPr>
          </a:p>
        </p:txBody>
      </p:sp>
      <p:sp>
        <p:nvSpPr>
          <p:cNvPr id="49155" name="Rectangle 7"/>
          <p:cNvSpPr txBox="1">
            <a:spLocks noGrp="1" noChangeArrowheads="1"/>
          </p:cNvSpPr>
          <p:nvPr/>
        </p:nvSpPr>
        <p:spPr bwMode="auto">
          <a:xfrm>
            <a:off x="3849826" y="9429977"/>
            <a:ext cx="2946246" cy="496650"/>
          </a:xfrm>
          <a:prstGeom prst="rect">
            <a:avLst/>
          </a:prstGeom>
          <a:noFill/>
          <a:ln w="9525">
            <a:noFill/>
            <a:miter lim="800000"/>
            <a:headEnd/>
            <a:tailEnd/>
          </a:ln>
        </p:spPr>
        <p:txBody>
          <a:bodyPr lIns="92089" tIns="46044" rIns="92089" bIns="46044" anchor="b"/>
          <a:lstStyle/>
          <a:p>
            <a:pPr algn="r"/>
            <a:fld id="{4301153F-404F-47D9-8F57-982F9F045585}" type="slidenum">
              <a:rPr lang="en-US" altLang="zh-CN" sz="1200">
                <a:latin typeface="Arial" pitchFamily="34" charset="0"/>
                <a:ea typeface="宋体" pitchFamily="2" charset="-122"/>
              </a:rPr>
              <a:pPr algn="r"/>
              <a:t>22</a:t>
            </a:fld>
            <a:endParaRPr lang="en-US" altLang="zh-CN" sz="1200" dirty="0">
              <a:latin typeface="Arial" pitchFamily="34" charset="0"/>
              <a:ea typeface="宋体" pitchFamily="2" charset="-122"/>
            </a:endParaRPr>
          </a:p>
        </p:txBody>
      </p:sp>
      <p:sp>
        <p:nvSpPr>
          <p:cNvPr id="49156" name="幻灯片图像占位符 1"/>
          <p:cNvSpPr>
            <a:spLocks noGrp="1" noRot="1" noChangeAspect="1" noTextEdit="1"/>
          </p:cNvSpPr>
          <p:nvPr>
            <p:ph type="sldImg"/>
          </p:nvPr>
        </p:nvSpPr>
        <p:spPr>
          <a:ln/>
        </p:spPr>
      </p:sp>
      <p:sp>
        <p:nvSpPr>
          <p:cNvPr id="49157" name="备注占位符 2"/>
          <p:cNvSpPr>
            <a:spLocks noGrp="1"/>
          </p:cNvSpPr>
          <p:nvPr>
            <p:ph type="body" idx="1"/>
          </p:nvPr>
        </p:nvSpPr>
        <p:spPr>
          <a:noFill/>
          <a:ln/>
        </p:spPr>
        <p:txBody>
          <a:bodyPr/>
          <a:lstStyle/>
          <a:p>
            <a:pPr>
              <a:spcBef>
                <a:spcPct val="0"/>
              </a:spcBef>
            </a:pPr>
            <a:endParaRPr lang="zh-CN" altLang="zh-CN" smtClean="0">
              <a:latin typeface="Arial" pitchFamily="34" charset="0"/>
            </a:endParaRPr>
          </a:p>
        </p:txBody>
      </p:sp>
      <p:sp>
        <p:nvSpPr>
          <p:cNvPr id="49158" name="灯片编号占位符 3"/>
          <p:cNvSpPr txBox="1">
            <a:spLocks noGrp="1"/>
          </p:cNvSpPr>
          <p:nvPr/>
        </p:nvSpPr>
        <p:spPr bwMode="auto">
          <a:xfrm>
            <a:off x="3849826" y="9429977"/>
            <a:ext cx="2946246" cy="496650"/>
          </a:xfrm>
          <a:prstGeom prst="rect">
            <a:avLst/>
          </a:prstGeom>
          <a:noFill/>
          <a:ln w="9525">
            <a:noFill/>
            <a:miter lim="800000"/>
            <a:headEnd/>
            <a:tailEnd/>
          </a:ln>
        </p:spPr>
        <p:txBody>
          <a:bodyPr lIns="92098" tIns="46049" rIns="92098" bIns="46049" anchor="b"/>
          <a:lstStyle/>
          <a:p>
            <a:pPr algn="r"/>
            <a:fld id="{54878D93-5303-4A3D-80C6-F9FDD96B88F4}" type="slidenum">
              <a:rPr lang="en-US" altLang="zh-CN" sz="1200">
                <a:latin typeface="Calibri" pitchFamily="34" charset="0"/>
                <a:ea typeface="宋体" pitchFamily="2" charset="-122"/>
              </a:rPr>
              <a:pPr algn="r"/>
              <a:t>22</a:t>
            </a:fld>
            <a:endParaRPr lang="en-US" altLang="zh-CN" sz="1200" dirty="0">
              <a:latin typeface="Calibri" pitchFamily="34" charset="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47A397D-3479-4A1B-9BAB-79F79D7352A5}" type="slidenum">
              <a:rPr lang="zh-CN" altLang="en-US" smtClean="0"/>
              <a:pPr/>
              <a:t>27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47A397D-3479-4A1B-9BAB-79F79D7352A5}" type="slidenum">
              <a:rPr lang="zh-CN" altLang="en-US" smtClean="0"/>
              <a:pPr/>
              <a:t>30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47A397D-3479-4A1B-9BAB-79F79D7352A5}" type="slidenum">
              <a:rPr lang="zh-CN" altLang="en-US" smtClean="0"/>
              <a:pPr/>
              <a:t>33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230A57F-95C8-458C-A7F5-260F47C3F8FB}" type="datetime1">
              <a:rPr lang="zh-CN" altLang="en-US" smtClean="0"/>
              <a:pPr/>
              <a:t>2014-6-4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672AED3-C02F-4A36-80D4-F67D026754BF}" type="datetime1">
              <a:rPr lang="zh-CN" altLang="en-US" smtClean="0"/>
              <a:pPr/>
              <a:t>2014-6-4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6422A6B-E459-4A73-ABAE-0503B35D3CE3}" type="datetime1">
              <a:rPr lang="zh-CN" altLang="en-US" smtClean="0"/>
              <a:pPr/>
              <a:t>2014-6-4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atin typeface="Arial" charset="0"/>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atin typeface="Arial" charset="0"/>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a:lstStyle>
            <a:lvl1pPr>
              <a:defRPr>
                <a:latin typeface="Arial" charset="0"/>
              </a:defRPr>
            </a:lvl1pPr>
          </a:lstStyle>
          <a:p>
            <a:pPr>
              <a:defRPr/>
            </a:pPr>
            <a:fld id="{5D4BCE80-A1CF-4148-BE9B-3F38CA73C37D}"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80421AE-8D92-485E-B3FE-6A6164F73300}" type="datetime1">
              <a:rPr lang="zh-CN" altLang="en-US" smtClean="0"/>
              <a:pPr/>
              <a:t>2014-6-4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8F1978E-DF28-4184-84BB-01A648D5D6C9}" type="datetime1">
              <a:rPr lang="zh-CN" altLang="en-US" smtClean="0"/>
              <a:pPr/>
              <a:t>2014-6-4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405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4505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324539B-787F-4212-B2C7-8FC18984112D}" type="datetime1">
              <a:rPr lang="zh-CN" altLang="en-US" smtClean="0"/>
              <a:pPr/>
              <a:t>2014-6-4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985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985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8863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8863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36EE980-7D30-4A3F-9324-1A32CC2C9D0F}" type="datetime1">
              <a:rPr lang="zh-CN" altLang="en-US" smtClean="0"/>
              <a:pPr/>
              <a:t>2014-6-4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lvl1pPr>
          </a:lstStyle>
          <a:p>
            <a:fld id="{3397AB84-51F2-45D9-AB20-7253058BB1D6}" type="datetime1">
              <a:rPr lang="zh-CN" altLang="en-US" smtClean="0"/>
              <a:pPr/>
              <a:t>2014-6-4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10" name="Rectangle 2"/>
          <p:cNvSpPr>
            <a:spLocks noGrp="1" noChangeArrowheads="1"/>
          </p:cNvSpPr>
          <p:nvPr>
            <p:ph type="title"/>
          </p:nvPr>
        </p:nvSpPr>
        <p:spPr bwMode="auto">
          <a:xfrm>
            <a:off x="720000" y="716400"/>
            <a:ext cx="8100000" cy="759600"/>
          </a:xfrm>
          <a:prstGeom prst="rect">
            <a:avLst/>
          </a:prstGeom>
          <a:solidFill>
            <a:schemeClr val="accent3"/>
          </a:solidFill>
          <a:ln w="38100" cap="flat" cmpd="sng" algn="ctr">
            <a:solidFill>
              <a:schemeClr val="lt1"/>
            </a:solidFill>
            <a:prstDash val="solid"/>
            <a:miter lim="800000"/>
            <a:headEnd/>
            <a:tailEnd/>
          </a:ln>
          <a:effectLst>
            <a:outerShdw blurRad="40000" dist="20000" dir="5400000" rotWithShape="0">
              <a:srgbClr val="000000">
                <a:alpha val="38000"/>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mtClean="0"/>
              <a:t>单击此处编辑母版标题样式</a:t>
            </a:r>
            <a:endParaRPr lang="zh-CN" altLang="en-US" dirty="0" smtClean="0"/>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3DFC74F-067C-4B87-93E2-2D7C9D305A70}" type="datetime1">
              <a:rPr lang="zh-CN" altLang="en-US" smtClean="0"/>
              <a:pPr/>
              <a:t>2014-6-4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2F1CA52-5C65-410B-9082-3A6D81DF9EBD}" type="datetime1">
              <a:rPr lang="zh-CN" altLang="en-US" smtClean="0"/>
              <a:pPr/>
              <a:t>2014-6-4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15A3181-53C2-4F25-AE42-30A0FB440DCD}" type="datetime1">
              <a:rPr lang="zh-CN" altLang="en-US" smtClean="0"/>
              <a:pPr/>
              <a:t>2014-6-4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Picture 8" descr="图片 1"/>
          <p:cNvPicPr>
            <a:picLocks noChangeAspect="1" noChangeArrowheads="1"/>
          </p:cNvPicPr>
          <p:nvPr/>
        </p:nvPicPr>
        <p:blipFill>
          <a:blip r:embed="rId14" cstate="email"/>
          <a:srcRect t="1907"/>
          <a:stretch>
            <a:fillRect/>
          </a:stretch>
        </p:blipFill>
        <p:spPr bwMode="auto">
          <a:xfrm>
            <a:off x="0" y="0"/>
            <a:ext cx="9144000" cy="6858000"/>
          </a:xfrm>
          <a:prstGeom prst="rect">
            <a:avLst/>
          </a:prstGeom>
          <a:noFill/>
        </p:spPr>
      </p:pic>
      <p:sp>
        <p:nvSpPr>
          <p:cNvPr id="1026" name="Rectangle 2"/>
          <p:cNvSpPr>
            <a:spLocks noGrp="1" noChangeArrowheads="1"/>
          </p:cNvSpPr>
          <p:nvPr>
            <p:ph type="title"/>
          </p:nvPr>
        </p:nvSpPr>
        <p:spPr bwMode="auto">
          <a:xfrm>
            <a:off x="720000" y="717550"/>
            <a:ext cx="8100000" cy="758450"/>
          </a:xfrm>
          <a:prstGeom prst="rect">
            <a:avLst/>
          </a:prstGeom>
          <a:solidFill>
            <a:schemeClr val="accent3"/>
          </a:solidFill>
          <a:ln w="38100" cap="flat" cmpd="sng" algn="ctr">
            <a:solidFill>
              <a:schemeClr val="lt1"/>
            </a:solidFill>
            <a:prstDash val="solid"/>
            <a:miter lim="800000"/>
            <a:headEnd/>
            <a:tailEnd/>
          </a:ln>
          <a:effectLst>
            <a:outerShdw blurRad="40000" dist="20000" dir="5400000" rotWithShape="0">
              <a:srgbClr val="000000">
                <a:alpha val="38000"/>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dirty="0" smtClean="0"/>
              <a:t>单击此处编辑母版标题样式</a:t>
            </a:r>
          </a:p>
        </p:txBody>
      </p:sp>
      <p:sp>
        <p:nvSpPr>
          <p:cNvPr id="1027" name="Rectangle 3"/>
          <p:cNvSpPr>
            <a:spLocks noGrp="1" noChangeArrowheads="1"/>
          </p:cNvSpPr>
          <p:nvPr>
            <p:ph type="body" idx="1"/>
          </p:nvPr>
        </p:nvSpPr>
        <p:spPr bwMode="auto">
          <a:xfrm>
            <a:off x="720000" y="1600202"/>
            <a:ext cx="81000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8" name="Rectangle 4"/>
          <p:cNvSpPr>
            <a:spLocks noGrp="1" noChangeArrowheads="1"/>
          </p:cNvSpPr>
          <p:nvPr>
            <p:ph type="dt" sz="half" idx="2"/>
          </p:nvPr>
        </p:nvSpPr>
        <p:spPr bwMode="auto">
          <a:xfrm>
            <a:off x="720000" y="6245225"/>
            <a:ext cx="2095406"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94DC30D-9EDB-4DD2-94FA-E0760F9F345A}" type="datetime1">
              <a:rPr lang="zh-CN" altLang="en-US" smtClean="0"/>
              <a:pPr/>
              <a:t>2014-6-4</a:t>
            </a:fld>
            <a:endParaRPr lang="zh-CN" altLang="en-US"/>
          </a:p>
        </p:txBody>
      </p:sp>
      <p:sp>
        <p:nvSpPr>
          <p:cNvPr id="1029" name="Rectangle 5"/>
          <p:cNvSpPr>
            <a:spLocks noGrp="1" noChangeArrowheads="1"/>
          </p:cNvSpPr>
          <p:nvPr>
            <p:ph type="ftr" sz="quarter" idx="3"/>
          </p:nvPr>
        </p:nvSpPr>
        <p:spPr bwMode="auto">
          <a:xfrm>
            <a:off x="3379471" y="6245225"/>
            <a:ext cx="284376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zh-CN" altLang="en-US"/>
          </a:p>
        </p:txBody>
      </p:sp>
      <p:sp>
        <p:nvSpPr>
          <p:cNvPr id="1030" name="Rectangle 6"/>
          <p:cNvSpPr>
            <a:spLocks noGrp="1" noChangeArrowheads="1"/>
          </p:cNvSpPr>
          <p:nvPr>
            <p:ph type="sldNum" sz="quarter" idx="4"/>
          </p:nvPr>
        </p:nvSpPr>
        <p:spPr bwMode="auto">
          <a:xfrm>
            <a:off x="6808470" y="6245225"/>
            <a:ext cx="2095406"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advClick="0"/>
  <p:hf hdr="0" ftr="0" dt="0"/>
  <p:txStyles>
    <p:titleStyle>
      <a:lvl1pPr algn="l" rtl="0" eaLnBrk="1" fontAlgn="base" hangingPunct="1">
        <a:spcBef>
          <a:spcPct val="0"/>
        </a:spcBef>
        <a:spcAft>
          <a:spcPct val="0"/>
        </a:spcAft>
        <a:defRPr kumimoji="0" lang="zh-CN" altLang="en-US" sz="2800" b="1" i="0" u="none" strike="noStrike" kern="0" cap="none" spc="0" normalizeH="0" baseline="0" noProof="0" dirty="0" smtClean="0">
          <a:ln>
            <a:noFill/>
          </a:ln>
          <a:solidFill>
            <a:srgbClr val="000099"/>
          </a:solidFill>
          <a:effectLst/>
          <a:uLnTx/>
          <a:uFillTx/>
          <a:latin typeface="微软雅黑" pitchFamily="34" charset="-122"/>
          <a:ea typeface="微软雅黑" pitchFamily="34" charset="-122"/>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sz="1800">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Char char="»"/>
        <a:defRPr sz="16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oleObject" Target="../embeddings/oleObject2.bin"/><Relationship Id="rId3" Type="http://schemas.openxmlformats.org/officeDocument/2006/relationships/image" Target="../media/image29.png"/><Relationship Id="rId7" Type="http://schemas.openxmlformats.org/officeDocument/2006/relationships/image" Target="../media/image33.jpeg"/><Relationship Id="rId12"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png"/><Relationship Id="rId15" Type="http://schemas.openxmlformats.org/officeDocument/2006/relationships/image" Target="../media/image40.png"/><Relationship Id="rId10" Type="http://schemas.openxmlformats.org/officeDocument/2006/relationships/image" Target="../media/image36.jpeg"/><Relationship Id="rId4" Type="http://schemas.openxmlformats.org/officeDocument/2006/relationships/image" Target="../media/image30.png"/><Relationship Id="rId9" Type="http://schemas.openxmlformats.org/officeDocument/2006/relationships/image" Target="../media/image35.jpeg"/><Relationship Id="rId14" Type="http://schemas.openxmlformats.org/officeDocument/2006/relationships/image" Target="../media/image39.jpeg"/></Relationships>
</file>

<file path=ppt/slides/_rels/slide11.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1.emf"/><Relationship Id="rId5" Type="http://schemas.openxmlformats.org/officeDocument/2006/relationships/image" Target="../media/image70.jpeg"/><Relationship Id="rId4" Type="http://schemas.openxmlformats.org/officeDocument/2006/relationships/image" Target="../media/image69.jpeg"/></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jpeg"/></Relationships>
</file>

<file path=ppt/slides/_rels/slide23.xml.rels><?xml version="1.0" encoding="UTF-8" standalone="yes"?>
<Relationships xmlns="http://schemas.openxmlformats.org/package/2006/relationships"><Relationship Id="rId8" Type="http://schemas.openxmlformats.org/officeDocument/2006/relationships/image" Target="../media/image83.wmf"/><Relationship Id="rId13" Type="http://schemas.openxmlformats.org/officeDocument/2006/relationships/image" Target="../media/image88.wmf"/><Relationship Id="rId3" Type="http://schemas.openxmlformats.org/officeDocument/2006/relationships/image" Target="../media/image78.emf"/><Relationship Id="rId7" Type="http://schemas.openxmlformats.org/officeDocument/2006/relationships/image" Target="../media/image82.wmf"/><Relationship Id="rId12" Type="http://schemas.openxmlformats.org/officeDocument/2006/relationships/image" Target="../media/image87.png"/><Relationship Id="rId2" Type="http://schemas.openxmlformats.org/officeDocument/2006/relationships/image" Target="../media/image77.png"/><Relationship Id="rId16" Type="http://schemas.openxmlformats.org/officeDocument/2006/relationships/image" Target="../media/image91.jpeg"/><Relationship Id="rId1" Type="http://schemas.openxmlformats.org/officeDocument/2006/relationships/slideLayout" Target="../slideLayouts/slideLayout1.xml"/><Relationship Id="rId6" Type="http://schemas.openxmlformats.org/officeDocument/2006/relationships/image" Target="../media/image81.wmf"/><Relationship Id="rId11" Type="http://schemas.openxmlformats.org/officeDocument/2006/relationships/image" Target="../media/image86.png"/><Relationship Id="rId5" Type="http://schemas.openxmlformats.org/officeDocument/2006/relationships/image" Target="../media/image80.wmf"/><Relationship Id="rId15" Type="http://schemas.openxmlformats.org/officeDocument/2006/relationships/image" Target="../media/image90.png"/><Relationship Id="rId10" Type="http://schemas.openxmlformats.org/officeDocument/2006/relationships/image" Target="../media/image85.wmf"/><Relationship Id="rId4" Type="http://schemas.openxmlformats.org/officeDocument/2006/relationships/image" Target="../media/image79.wmf"/><Relationship Id="rId9" Type="http://schemas.openxmlformats.org/officeDocument/2006/relationships/image" Target="../media/image84.wmf"/><Relationship Id="rId14" Type="http://schemas.openxmlformats.org/officeDocument/2006/relationships/image" Target="../media/image89.png"/></Relationships>
</file>

<file path=ppt/slides/_rels/slide24.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image" Target="../media/image92.jpeg"/><Relationship Id="rId1" Type="http://schemas.openxmlformats.org/officeDocument/2006/relationships/slideLayout" Target="../slideLayouts/slideLayout7.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25.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jpeg"/><Relationship Id="rId7" Type="http://schemas.openxmlformats.org/officeDocument/2006/relationships/image" Target="../media/image104.pn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08.jpe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jpeg"/><Relationship Id="rId9" Type="http://schemas.openxmlformats.org/officeDocument/2006/relationships/image" Target="../media/image106.png"/></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4.gif"/><Relationship Id="rId5" Type="http://schemas.openxmlformats.org/officeDocument/2006/relationships/image" Target="../media/image113.jpeg"/><Relationship Id="rId4" Type="http://schemas.openxmlformats.org/officeDocument/2006/relationships/image" Target="../media/image112.jpeg"/></Relationships>
</file>

<file path=ppt/slides/_rels/slide28.xml.rels><?xml version="1.0" encoding="UTF-8" standalone="yes"?>
<Relationships xmlns="http://schemas.openxmlformats.org/package/2006/relationships"><Relationship Id="rId3" Type="http://schemas.openxmlformats.org/officeDocument/2006/relationships/image" Target="../media/image116.jpeg"/><Relationship Id="rId7" Type="http://schemas.openxmlformats.org/officeDocument/2006/relationships/image" Target="../media/image120.jpeg"/><Relationship Id="rId2" Type="http://schemas.openxmlformats.org/officeDocument/2006/relationships/image" Target="../media/image115.jpeg"/><Relationship Id="rId1" Type="http://schemas.openxmlformats.org/officeDocument/2006/relationships/slideLayout" Target="../slideLayouts/slideLayout2.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2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 Id="rId4" Type="http://schemas.openxmlformats.org/officeDocument/2006/relationships/image" Target="../media/image123.jpeg"/></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2.xml"/><Relationship Id="rId17" Type="http://schemas.openxmlformats.org/officeDocument/2006/relationships/image" Target="../media/image7.jpeg"/><Relationship Id="rId2" Type="http://schemas.openxmlformats.org/officeDocument/2006/relationships/tags" Target="../tags/tag2.xml"/><Relationship Id="rId16" Type="http://schemas.openxmlformats.org/officeDocument/2006/relationships/image" Target="../media/image6.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5.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notesSlide" Target="../notesSlides/notesSlide8.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27.jpeg"/><Relationship Id="rId5" Type="http://schemas.openxmlformats.org/officeDocument/2006/relationships/image" Target="../media/image126.png"/><Relationship Id="rId4" Type="http://schemas.openxmlformats.org/officeDocument/2006/relationships/image" Target="../media/image125.png"/></Relationships>
</file>

<file path=ppt/slides/_rels/slide31.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32.jpeg"/><Relationship Id="rId4" Type="http://schemas.openxmlformats.org/officeDocument/2006/relationships/image" Target="../media/image131.png"/></Relationships>
</file>

<file path=ppt/slides/_rels/slide33.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34.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143.png"/><Relationship Id="rId13" Type="http://schemas.openxmlformats.org/officeDocument/2006/relationships/image" Target="../media/image148.png"/><Relationship Id="rId3" Type="http://schemas.openxmlformats.org/officeDocument/2006/relationships/image" Target="../media/image138.png"/><Relationship Id="rId7" Type="http://schemas.openxmlformats.org/officeDocument/2006/relationships/image" Target="../media/image142.png"/><Relationship Id="rId12" Type="http://schemas.openxmlformats.org/officeDocument/2006/relationships/image" Target="../media/image147.png"/><Relationship Id="rId2" Type="http://schemas.openxmlformats.org/officeDocument/2006/relationships/image" Target="../media/image137.png"/><Relationship Id="rId1" Type="http://schemas.openxmlformats.org/officeDocument/2006/relationships/slideLayout" Target="../slideLayouts/slideLayout2.xml"/><Relationship Id="rId6" Type="http://schemas.openxmlformats.org/officeDocument/2006/relationships/image" Target="../media/image141.png"/><Relationship Id="rId11" Type="http://schemas.openxmlformats.org/officeDocument/2006/relationships/image" Target="../media/image146.png"/><Relationship Id="rId5" Type="http://schemas.openxmlformats.org/officeDocument/2006/relationships/image" Target="../media/image140.png"/><Relationship Id="rId15" Type="http://schemas.openxmlformats.org/officeDocument/2006/relationships/image" Target="../media/image150.png"/><Relationship Id="rId10" Type="http://schemas.openxmlformats.org/officeDocument/2006/relationships/image" Target="../media/image145.png"/><Relationship Id="rId4" Type="http://schemas.openxmlformats.org/officeDocument/2006/relationships/image" Target="../media/image139.png"/><Relationship Id="rId9" Type="http://schemas.openxmlformats.org/officeDocument/2006/relationships/image" Target="../media/image144.png"/><Relationship Id="rId14" Type="http://schemas.openxmlformats.org/officeDocument/2006/relationships/image" Target="../media/image149.png"/></Relationships>
</file>

<file path=ppt/slides/_rels/slide3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2.xml"/><Relationship Id="rId4" Type="http://schemas.openxmlformats.org/officeDocument/2006/relationships/image" Target="../media/image153.jpeg"/></Relationships>
</file>

<file path=ppt/slides/_rels/slide3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56.jpeg"/></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58.emf"/></Relationships>
</file>

<file path=ppt/slides/_rels/slide3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7.xml"/><Relationship Id="rId6" Type="http://schemas.openxmlformats.org/officeDocument/2006/relationships/image" Target="../media/image163.jpeg"/><Relationship Id="rId5" Type="http://schemas.openxmlformats.org/officeDocument/2006/relationships/image" Target="../media/image162.png"/><Relationship Id="rId4" Type="http://schemas.openxmlformats.org/officeDocument/2006/relationships/image" Target="../media/image161.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slideLayout" Target="../slideLayouts/slideLayout2.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2.xml"/><Relationship Id="rId4" Type="http://schemas.openxmlformats.org/officeDocument/2006/relationships/image" Target="../media/image172.jpeg"/></Relationships>
</file>

<file path=ppt/slides/_rels/slide44.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image" Target="../media/image17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82.wmf"/><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47.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jpeg"/><Relationship Id="rId1" Type="http://schemas.openxmlformats.org/officeDocument/2006/relationships/slideLayout" Target="../slideLayouts/slideLayout7.xml"/><Relationship Id="rId4" Type="http://schemas.openxmlformats.org/officeDocument/2006/relationships/image" Target="../media/image18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1.jpeg"/><Relationship Id="rId4" Type="http://schemas.openxmlformats.org/officeDocument/2006/relationships/image" Target="../media/image190.png"/></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jpeg"/><Relationship Id="rId7"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oleObject" Target="../embeddings/oleObject1.bin"/><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email">
            <a:lum/>
          </a:blip>
          <a:srcRect/>
          <a:tile tx="0" ty="0" sx="100000" sy="100000" flip="none" algn="tl"/>
        </a:blipFill>
        <a:effectLst/>
      </p:bgPr>
    </p:bg>
    <p:spTree>
      <p:nvGrpSpPr>
        <p:cNvPr id="1" name=""/>
        <p:cNvGrpSpPr/>
        <p:nvPr/>
      </p:nvGrpSpPr>
      <p:grpSpPr>
        <a:xfrm>
          <a:off x="0" y="0"/>
          <a:ext cx="0" cy="0"/>
          <a:chOff x="0" y="0"/>
          <a:chExt cx="0" cy="0"/>
        </a:xfrm>
      </p:grpSpPr>
      <p:sp>
        <p:nvSpPr>
          <p:cNvPr id="4" name="标题 3"/>
          <p:cNvSpPr>
            <a:spLocks noGrp="1"/>
          </p:cNvSpPr>
          <p:nvPr>
            <p:ph type="ctrTitle"/>
          </p:nvPr>
        </p:nvSpPr>
        <p:spPr>
          <a:xfrm>
            <a:off x="755576" y="2204864"/>
            <a:ext cx="7772400" cy="2736304"/>
          </a:xfrm>
          <a:solidFill>
            <a:schemeClr val="accent3">
              <a:alpha val="0"/>
            </a:schemeClr>
          </a:solidFill>
          <a:ln w="0">
            <a:noFill/>
          </a:ln>
        </p:spPr>
        <p:txBody>
          <a:bodyPr/>
          <a:lstStyle/>
          <a:p>
            <a:pPr algn="ctr">
              <a:lnSpc>
                <a:spcPct val="200000"/>
              </a:lnSpc>
            </a:pPr>
            <a:r>
              <a:rPr lang="zh-CN" altLang="en-US" sz="4800" dirty="0" smtClean="0"/>
              <a:t>上海电气</a:t>
            </a:r>
            <a:r>
              <a:rPr lang="en-US" altLang="zh-CN" sz="4800" dirty="0"/>
              <a:t> </a:t>
            </a:r>
            <a:r>
              <a:rPr lang="en-US" altLang="zh-CN" sz="4800" dirty="0" smtClean="0"/>
              <a:t>    </a:t>
            </a:r>
            <a:r>
              <a:rPr lang="zh-CN" altLang="en-US" sz="4800" dirty="0" smtClean="0"/>
              <a:t>助力中国制造</a:t>
            </a:r>
            <a:r>
              <a:rPr lang="en-US" altLang="zh-CN" sz="4800" dirty="0" smtClean="0"/>
              <a:t/>
            </a:r>
            <a:br>
              <a:rPr lang="en-US" altLang="zh-CN" sz="4800" dirty="0" smtClean="0"/>
            </a:br>
            <a:r>
              <a:rPr lang="en-US" altLang="zh-CN" dirty="0" smtClean="0"/>
              <a:t>——  </a:t>
            </a:r>
            <a:r>
              <a:rPr lang="zh-CN" altLang="en-US" dirty="0" smtClean="0"/>
              <a:t>智能制造应用与探索</a:t>
            </a:r>
            <a:r>
              <a:rPr lang="en-US" altLang="zh-CN" dirty="0" smtClean="0"/>
              <a:t/>
            </a:r>
            <a:br>
              <a:rPr lang="en-US" altLang="zh-CN" dirty="0" smtClean="0"/>
            </a:br>
            <a:r>
              <a:rPr lang="en-US" altLang="zh-CN" dirty="0" smtClean="0"/>
              <a:t/>
            </a:r>
            <a:br>
              <a:rPr lang="en-US" altLang="zh-CN" dirty="0" smtClean="0"/>
            </a:br>
            <a:r>
              <a:rPr lang="zh-CN" altLang="en-US" dirty="0" smtClean="0"/>
              <a:t>黄    瓯</a:t>
            </a:r>
            <a:r>
              <a:rPr lang="en-US" altLang="zh-CN" sz="4400" dirty="0" smtClean="0"/>
              <a:t/>
            </a:r>
            <a:br>
              <a:rPr lang="en-US" altLang="zh-CN" sz="4400" dirty="0" smtClean="0"/>
            </a:br>
            <a:endParaRPr lang="zh-CN" altLang="en-US" sz="3600" dirty="0"/>
          </a:p>
        </p:txBody>
      </p:sp>
      <p:sp>
        <p:nvSpPr>
          <p:cNvPr id="3" name="矩形 2"/>
          <p:cNvSpPr/>
          <p:nvPr/>
        </p:nvSpPr>
        <p:spPr>
          <a:xfrm>
            <a:off x="3707904" y="5517232"/>
            <a:ext cx="1745991" cy="461665"/>
          </a:xfrm>
          <a:prstGeom prst="rect">
            <a:avLst/>
          </a:prstGeom>
        </p:spPr>
        <p:txBody>
          <a:bodyPr wrap="none">
            <a:spAutoFit/>
          </a:bodyPr>
          <a:lstStyle/>
          <a:p>
            <a:r>
              <a:rPr lang="en-US" altLang="zh-CN" sz="2400" b="1" kern="0" dirty="0" smtClean="0">
                <a:latin typeface="微软雅黑" pitchFamily="34" charset="-122"/>
                <a:ea typeface="微软雅黑" pitchFamily="34" charset="-122"/>
                <a:cs typeface="+mj-cs"/>
              </a:rPr>
              <a:t>2014</a:t>
            </a:r>
            <a:r>
              <a:rPr lang="zh-CN" altLang="en-US" sz="2400" b="1" kern="0" dirty="0" smtClean="0">
                <a:latin typeface="微软雅黑" pitchFamily="34" charset="-122"/>
                <a:ea typeface="微软雅黑" pitchFamily="34" charset="-122"/>
                <a:cs typeface="+mj-cs"/>
              </a:rPr>
              <a:t>年</a:t>
            </a:r>
            <a:r>
              <a:rPr lang="en-US" altLang="zh-CN" sz="2400" b="1" kern="0" dirty="0" smtClean="0">
                <a:latin typeface="微软雅黑" pitchFamily="34" charset="-122"/>
                <a:ea typeface="微软雅黑" pitchFamily="34" charset="-122"/>
                <a:cs typeface="+mj-cs"/>
              </a:rPr>
              <a:t>6</a:t>
            </a:r>
            <a:r>
              <a:rPr lang="zh-CN" altLang="en-US" sz="2400" b="1" kern="0" dirty="0" smtClean="0">
                <a:latin typeface="微软雅黑" pitchFamily="34" charset="-122"/>
                <a:ea typeface="微软雅黑" pitchFamily="34" charset="-122"/>
                <a:cs typeface="+mj-cs"/>
              </a:rPr>
              <a:t>月</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04248" y="6237312"/>
            <a:ext cx="2095406" cy="476250"/>
          </a:xfrm>
        </p:spPr>
        <p:txBody>
          <a:bodyPr/>
          <a:lstStyle/>
          <a:p>
            <a:fld id="{0C913308-F349-4B6D-A68A-DD1791B4A57B}" type="slidenum">
              <a:rPr lang="zh-CN" altLang="en-US" smtClean="0"/>
              <a:pPr/>
              <a:t>10</a:t>
            </a:fld>
            <a:endParaRPr lang="zh-CN" altLang="en-US"/>
          </a:p>
        </p:txBody>
      </p:sp>
      <p:sp>
        <p:nvSpPr>
          <p:cNvPr id="38" name="标题 1"/>
          <p:cNvSpPr txBox="1">
            <a:spLocks/>
          </p:cNvSpPr>
          <p:nvPr/>
        </p:nvSpPr>
        <p:spPr>
          <a:xfrm>
            <a:off x="395536" y="692696"/>
            <a:ext cx="8208912" cy="504056"/>
          </a:xfrm>
          <a:prstGeom prst="rect">
            <a:avLst/>
          </a:prstGeom>
        </p:spPr>
        <p:style>
          <a:lnRef idx="3">
            <a:schemeClr val="lt1"/>
          </a:lnRef>
          <a:fillRef idx="1">
            <a:schemeClr val="accent3"/>
          </a:fillRef>
          <a:effectRef idx="1">
            <a:schemeClr val="accent3"/>
          </a:effectRef>
          <a:fontRef idx="minor">
            <a:schemeClr val="lt1"/>
          </a:fontRef>
        </p:style>
        <p:txBody>
          <a:bodyPr/>
          <a:lstStyle/>
          <a:p>
            <a:pPr fontAlgn="base">
              <a:spcBef>
                <a:spcPct val="0"/>
              </a:spcBef>
              <a:spcAft>
                <a:spcPct val="0"/>
              </a:spcAft>
            </a:pPr>
            <a:r>
              <a:rPr lang="en-US" altLang="zh-CN" sz="2000" b="1" kern="0" dirty="0" smtClean="0">
                <a:solidFill>
                  <a:schemeClr val="accent2">
                    <a:lumMod val="75000"/>
                  </a:schemeClr>
                </a:solidFill>
                <a:latin typeface="微软雅黑" pitchFamily="34" charset="-122"/>
                <a:ea typeface="微软雅黑" pitchFamily="34" charset="-122"/>
                <a:cs typeface="+mj-cs"/>
              </a:rPr>
              <a:t>Fanuc</a:t>
            </a:r>
            <a:r>
              <a:rPr lang="zh-CN" altLang="en-US" sz="2000" b="1" kern="0" dirty="0" smtClean="0">
                <a:solidFill>
                  <a:schemeClr val="accent2">
                    <a:lumMod val="75000"/>
                  </a:schemeClr>
                </a:solidFill>
                <a:latin typeface="微软雅黑" pitchFamily="34" charset="-122"/>
                <a:ea typeface="微软雅黑" pitchFamily="34" charset="-122"/>
                <a:cs typeface="+mj-cs"/>
              </a:rPr>
              <a:t>技术发展方向：</a:t>
            </a:r>
            <a:r>
              <a:rPr lang="zh-CN" altLang="en-US" sz="2000" b="1" kern="0" dirty="0" smtClean="0">
                <a:solidFill>
                  <a:schemeClr val="accent2">
                    <a:lumMod val="75000"/>
                  </a:schemeClr>
                </a:solidFill>
                <a:latin typeface="微软雅黑" pitchFamily="34" charset="-122"/>
                <a:ea typeface="微软雅黑" pitchFamily="34" charset="-122"/>
              </a:rPr>
              <a:t>智能系统       </a:t>
            </a:r>
            <a:r>
              <a:rPr lang="zh-CN" altLang="en-US" sz="1600" b="1" kern="0" dirty="0" smtClean="0">
                <a:solidFill>
                  <a:schemeClr val="accent2">
                    <a:lumMod val="75000"/>
                  </a:schemeClr>
                </a:solidFill>
                <a:latin typeface="微软雅黑" pitchFamily="34" charset="-122"/>
                <a:ea typeface="微软雅黑" pitchFamily="34" charset="-122"/>
              </a:rPr>
              <a:t>基于智能化、网络化的机器人系统解决方案 </a:t>
            </a:r>
            <a:r>
              <a:rPr lang="zh-CN" altLang="en-US" sz="2000" b="1" kern="0" dirty="0" smtClean="0">
                <a:solidFill>
                  <a:schemeClr val="accent2">
                    <a:lumMod val="75000"/>
                  </a:schemeClr>
                </a:solidFill>
                <a:latin typeface="微软雅黑" pitchFamily="34" charset="-122"/>
                <a:ea typeface="微软雅黑" pitchFamily="34" charset="-122"/>
              </a:rPr>
              <a:t>                          </a:t>
            </a:r>
            <a:endParaRPr lang="zh-CN" altLang="en-US" sz="2000" b="1" kern="0" dirty="0" smtClean="0">
              <a:solidFill>
                <a:schemeClr val="accent2">
                  <a:lumMod val="75000"/>
                </a:schemeClr>
              </a:solidFill>
              <a:latin typeface="微软雅黑" pitchFamily="34" charset="-122"/>
              <a:ea typeface="微软雅黑" pitchFamily="34" charset="-122"/>
              <a:cs typeface="+mj-cs"/>
            </a:endParaRPr>
          </a:p>
        </p:txBody>
      </p:sp>
      <p:pic>
        <p:nvPicPr>
          <p:cNvPr id="147" name="Picture 3"/>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7718712" y="2571130"/>
            <a:ext cx="842963" cy="579437"/>
          </a:xfrm>
          <a:prstGeom prst="rect">
            <a:avLst/>
          </a:prstGeom>
          <a:noFill/>
          <a:ln w="9525">
            <a:noFill/>
            <a:miter lim="800000"/>
            <a:headEnd/>
            <a:tailEnd/>
          </a:ln>
        </p:spPr>
      </p:pic>
      <p:sp>
        <p:nvSpPr>
          <p:cNvPr id="148" name="Oval 4"/>
          <p:cNvSpPr>
            <a:spLocks noChangeArrowheads="1"/>
          </p:cNvSpPr>
          <p:nvPr/>
        </p:nvSpPr>
        <p:spPr bwMode="auto">
          <a:xfrm>
            <a:off x="1965612" y="1531317"/>
            <a:ext cx="5410200" cy="2895600"/>
          </a:xfrm>
          <a:prstGeom prst="ellipse">
            <a:avLst/>
          </a:prstGeom>
          <a:gradFill rotWithShape="0">
            <a:gsLst>
              <a:gs pos="0">
                <a:srgbClr val="FFFF00"/>
              </a:gs>
              <a:gs pos="50000">
                <a:srgbClr val="FFFF9B"/>
              </a:gs>
              <a:gs pos="100000">
                <a:srgbClr val="FFFF00"/>
              </a:gs>
            </a:gsLst>
            <a:lin ang="5400000" scaled="1"/>
          </a:gradFill>
          <a:ln w="9525">
            <a:noFill/>
            <a:round/>
            <a:headEnd/>
            <a:tailEnd/>
          </a:ln>
        </p:spPr>
        <p:txBody>
          <a:bodyPr wrap="none" anchor="ctr"/>
          <a:lstStyle/>
          <a:p>
            <a:endParaRPr lang="ja-JP" altLang="en-US"/>
          </a:p>
        </p:txBody>
      </p:sp>
      <p:sp>
        <p:nvSpPr>
          <p:cNvPr id="149" name="Line 5"/>
          <p:cNvSpPr>
            <a:spLocks noChangeShapeType="1"/>
          </p:cNvSpPr>
          <p:nvPr/>
        </p:nvSpPr>
        <p:spPr bwMode="auto">
          <a:xfrm>
            <a:off x="3803937" y="3817317"/>
            <a:ext cx="0" cy="228600"/>
          </a:xfrm>
          <a:prstGeom prst="line">
            <a:avLst/>
          </a:prstGeom>
          <a:noFill/>
          <a:ln w="19050">
            <a:solidFill>
              <a:srgbClr val="0033CC"/>
            </a:solidFill>
            <a:round/>
            <a:headEnd/>
            <a:tailEnd/>
          </a:ln>
        </p:spPr>
        <p:txBody>
          <a:bodyPr wrap="none" anchor="ctr"/>
          <a:lstStyle/>
          <a:p>
            <a:endParaRPr lang="zh-CN" altLang="en-US"/>
          </a:p>
        </p:txBody>
      </p:sp>
      <p:sp>
        <p:nvSpPr>
          <p:cNvPr id="150" name="Line 6"/>
          <p:cNvSpPr>
            <a:spLocks noChangeShapeType="1"/>
          </p:cNvSpPr>
          <p:nvPr/>
        </p:nvSpPr>
        <p:spPr bwMode="auto">
          <a:xfrm>
            <a:off x="3205450" y="3512517"/>
            <a:ext cx="0" cy="304800"/>
          </a:xfrm>
          <a:prstGeom prst="line">
            <a:avLst/>
          </a:prstGeom>
          <a:noFill/>
          <a:ln w="19050">
            <a:solidFill>
              <a:srgbClr val="0033CC"/>
            </a:solidFill>
            <a:round/>
            <a:headEnd/>
            <a:tailEnd/>
          </a:ln>
        </p:spPr>
        <p:txBody>
          <a:bodyPr wrap="none" anchor="ctr"/>
          <a:lstStyle/>
          <a:p>
            <a:endParaRPr lang="zh-CN" altLang="en-US"/>
          </a:p>
        </p:txBody>
      </p:sp>
      <p:sp>
        <p:nvSpPr>
          <p:cNvPr id="151" name="Line 7"/>
          <p:cNvSpPr>
            <a:spLocks noChangeShapeType="1"/>
          </p:cNvSpPr>
          <p:nvPr/>
        </p:nvSpPr>
        <p:spPr bwMode="auto">
          <a:xfrm>
            <a:off x="4492912" y="3455367"/>
            <a:ext cx="352425" cy="0"/>
          </a:xfrm>
          <a:prstGeom prst="line">
            <a:avLst/>
          </a:prstGeom>
          <a:noFill/>
          <a:ln w="28575">
            <a:solidFill>
              <a:schemeClr val="tx1"/>
            </a:solidFill>
            <a:round/>
            <a:headEnd/>
            <a:tailEnd/>
          </a:ln>
        </p:spPr>
        <p:txBody>
          <a:bodyPr wrap="none" anchor="ctr"/>
          <a:lstStyle/>
          <a:p>
            <a:endParaRPr lang="zh-CN" altLang="en-US"/>
          </a:p>
        </p:txBody>
      </p:sp>
      <p:sp>
        <p:nvSpPr>
          <p:cNvPr id="152" name="Text Box 8"/>
          <p:cNvSpPr txBox="1">
            <a:spLocks noChangeArrowheads="1"/>
          </p:cNvSpPr>
          <p:nvPr/>
        </p:nvSpPr>
        <p:spPr bwMode="auto">
          <a:xfrm>
            <a:off x="4723100" y="2544142"/>
            <a:ext cx="779462" cy="304800"/>
          </a:xfrm>
          <a:prstGeom prst="rect">
            <a:avLst/>
          </a:prstGeom>
          <a:noFill/>
          <a:ln w="12700">
            <a:noFill/>
            <a:miter lim="800000"/>
            <a:headEnd/>
            <a:tailEnd/>
          </a:ln>
        </p:spPr>
        <p:txBody>
          <a:bodyPr>
            <a:spAutoFit/>
          </a:bodyPr>
          <a:lstStyle/>
          <a:p>
            <a:pPr eaLnBrk="0" hangingPunct="0"/>
            <a:r>
              <a:rPr lang="en-US" altLang="ja-JP" sz="1200"/>
              <a:t>R-30</a:t>
            </a:r>
            <a:r>
              <a:rPr lang="en-US" altLang="zh-CN" i="1">
                <a:latin typeface="Book Antiqua" pitchFamily="18" charset="0"/>
              </a:rPr>
              <a:t>i</a:t>
            </a:r>
            <a:r>
              <a:rPr lang="en-US" altLang="ja-JP" sz="1200"/>
              <a:t>A</a:t>
            </a:r>
          </a:p>
        </p:txBody>
      </p:sp>
      <p:sp>
        <p:nvSpPr>
          <p:cNvPr id="153" name="Text Box 9"/>
          <p:cNvSpPr txBox="1">
            <a:spLocks noChangeArrowheads="1"/>
          </p:cNvSpPr>
          <p:nvPr/>
        </p:nvSpPr>
        <p:spPr bwMode="auto">
          <a:xfrm>
            <a:off x="2643475" y="2750517"/>
            <a:ext cx="1150937" cy="238125"/>
          </a:xfrm>
          <a:prstGeom prst="rect">
            <a:avLst/>
          </a:prstGeom>
          <a:noFill/>
          <a:ln w="12700">
            <a:noFill/>
            <a:miter lim="800000"/>
            <a:headEnd/>
            <a:tailEnd/>
          </a:ln>
        </p:spPr>
        <p:txBody>
          <a:bodyPr>
            <a:spAutoFit/>
          </a:bodyPr>
          <a:lstStyle/>
          <a:p>
            <a:pPr eaLnBrk="0" hangingPunct="0">
              <a:lnSpc>
                <a:spcPct val="80000"/>
              </a:lnSpc>
              <a:spcBef>
                <a:spcPct val="50000"/>
              </a:spcBef>
            </a:pPr>
            <a:r>
              <a:rPr lang="en-US" altLang="ja-JP" sz="1200"/>
              <a:t>ROBOGUIDE</a:t>
            </a:r>
          </a:p>
        </p:txBody>
      </p:sp>
      <p:sp>
        <p:nvSpPr>
          <p:cNvPr id="154" name="Line 10"/>
          <p:cNvSpPr>
            <a:spLocks noChangeShapeType="1"/>
          </p:cNvSpPr>
          <p:nvPr/>
        </p:nvSpPr>
        <p:spPr bwMode="auto">
          <a:xfrm flipH="1">
            <a:off x="2880012" y="3817317"/>
            <a:ext cx="2438400" cy="0"/>
          </a:xfrm>
          <a:prstGeom prst="line">
            <a:avLst/>
          </a:prstGeom>
          <a:noFill/>
          <a:ln w="38100">
            <a:solidFill>
              <a:srgbClr val="0033CC"/>
            </a:solidFill>
            <a:round/>
            <a:headEnd/>
            <a:tailEnd/>
          </a:ln>
        </p:spPr>
        <p:txBody>
          <a:bodyPr wrap="none" anchor="ctr"/>
          <a:lstStyle/>
          <a:p>
            <a:endParaRPr lang="zh-CN" altLang="en-US"/>
          </a:p>
        </p:txBody>
      </p:sp>
      <p:sp>
        <p:nvSpPr>
          <p:cNvPr id="155" name="Line 11"/>
          <p:cNvSpPr>
            <a:spLocks noChangeShapeType="1"/>
          </p:cNvSpPr>
          <p:nvPr/>
        </p:nvSpPr>
        <p:spPr bwMode="auto">
          <a:xfrm>
            <a:off x="5102512" y="3588717"/>
            <a:ext cx="0" cy="228600"/>
          </a:xfrm>
          <a:prstGeom prst="line">
            <a:avLst/>
          </a:prstGeom>
          <a:noFill/>
          <a:ln w="19050">
            <a:solidFill>
              <a:srgbClr val="0033CC"/>
            </a:solidFill>
            <a:round/>
            <a:headEnd/>
            <a:tailEnd/>
          </a:ln>
        </p:spPr>
        <p:txBody>
          <a:bodyPr wrap="none" anchor="ctr"/>
          <a:lstStyle/>
          <a:p>
            <a:endParaRPr lang="zh-CN" altLang="en-US"/>
          </a:p>
        </p:txBody>
      </p:sp>
      <p:sp>
        <p:nvSpPr>
          <p:cNvPr id="156" name="Text Box 12"/>
          <p:cNvSpPr txBox="1">
            <a:spLocks noChangeArrowheads="1"/>
          </p:cNvSpPr>
          <p:nvPr/>
        </p:nvSpPr>
        <p:spPr bwMode="auto">
          <a:xfrm>
            <a:off x="4243675" y="3864942"/>
            <a:ext cx="998537" cy="274638"/>
          </a:xfrm>
          <a:prstGeom prst="rect">
            <a:avLst/>
          </a:prstGeom>
          <a:noFill/>
          <a:ln w="12700">
            <a:noFill/>
            <a:miter lim="800000"/>
            <a:headEnd/>
            <a:tailEnd/>
          </a:ln>
        </p:spPr>
        <p:txBody>
          <a:bodyPr>
            <a:spAutoFit/>
          </a:bodyPr>
          <a:lstStyle/>
          <a:p>
            <a:pPr eaLnBrk="0" hangingPunct="0"/>
            <a:r>
              <a:rPr lang="zh-CN" altLang="en-US" sz="1200">
                <a:latin typeface="Times New Roman" pitchFamily="18" charset="0"/>
                <a:ea typeface="黑体" pitchFamily="2" charset="-122"/>
              </a:rPr>
              <a:t>以太网</a:t>
            </a:r>
            <a:endParaRPr lang="ja-JP" altLang="en-US" sz="1200">
              <a:latin typeface="Times New Roman" pitchFamily="18" charset="0"/>
              <a:ea typeface="黑体" pitchFamily="2" charset="-122"/>
            </a:endParaRPr>
          </a:p>
        </p:txBody>
      </p:sp>
      <p:sp>
        <p:nvSpPr>
          <p:cNvPr id="157" name="Text Box 13"/>
          <p:cNvSpPr txBox="1">
            <a:spLocks noChangeArrowheads="1"/>
          </p:cNvSpPr>
          <p:nvPr/>
        </p:nvSpPr>
        <p:spPr bwMode="auto">
          <a:xfrm>
            <a:off x="2727612" y="4407867"/>
            <a:ext cx="1098550" cy="238125"/>
          </a:xfrm>
          <a:prstGeom prst="rect">
            <a:avLst/>
          </a:prstGeom>
          <a:noFill/>
          <a:ln w="12700">
            <a:noFill/>
            <a:miter lim="800000"/>
            <a:headEnd/>
            <a:tailEnd/>
          </a:ln>
        </p:spPr>
        <p:txBody>
          <a:bodyPr>
            <a:spAutoFit/>
          </a:bodyPr>
          <a:lstStyle/>
          <a:p>
            <a:pPr eaLnBrk="0" hangingPunct="0">
              <a:lnSpc>
                <a:spcPct val="80000"/>
              </a:lnSpc>
              <a:spcBef>
                <a:spcPct val="50000"/>
              </a:spcBef>
            </a:pPr>
            <a:r>
              <a:rPr lang="zh-CN" altLang="en-US" sz="1200">
                <a:ea typeface="黑体" pitchFamily="2" charset="-122"/>
              </a:rPr>
              <a:t>主机</a:t>
            </a:r>
            <a:r>
              <a:rPr lang="en-US" altLang="ja-JP" sz="1200"/>
              <a:t>PC</a:t>
            </a:r>
          </a:p>
        </p:txBody>
      </p:sp>
      <p:sp>
        <p:nvSpPr>
          <p:cNvPr id="158" name="Text Box 14"/>
          <p:cNvSpPr txBox="1">
            <a:spLocks noChangeArrowheads="1"/>
          </p:cNvSpPr>
          <p:nvPr/>
        </p:nvSpPr>
        <p:spPr bwMode="auto">
          <a:xfrm>
            <a:off x="3838862" y="1661492"/>
            <a:ext cx="1098550" cy="403225"/>
          </a:xfrm>
          <a:prstGeom prst="rect">
            <a:avLst/>
          </a:prstGeom>
          <a:noFill/>
          <a:ln w="12700">
            <a:noFill/>
            <a:miter lim="800000"/>
            <a:headEnd/>
            <a:tailEnd/>
          </a:ln>
        </p:spPr>
        <p:txBody>
          <a:bodyPr>
            <a:spAutoFit/>
          </a:bodyPr>
          <a:lstStyle/>
          <a:p>
            <a:pPr eaLnBrk="0" hangingPunct="0">
              <a:lnSpc>
                <a:spcPct val="60000"/>
              </a:lnSpc>
              <a:spcBef>
                <a:spcPct val="50000"/>
              </a:spcBef>
            </a:pPr>
            <a:endParaRPr lang="en-US" altLang="ja-JP" sz="1200"/>
          </a:p>
          <a:p>
            <a:pPr eaLnBrk="0" hangingPunct="0">
              <a:lnSpc>
                <a:spcPct val="60000"/>
              </a:lnSpc>
              <a:spcBef>
                <a:spcPct val="50000"/>
              </a:spcBef>
            </a:pPr>
            <a:r>
              <a:rPr lang="en-US" altLang="ja-JP" sz="1200"/>
              <a:t>R-1000</a:t>
            </a:r>
            <a:r>
              <a:rPr lang="en-US" altLang="zh-CN" sz="1200" i="1">
                <a:latin typeface="Book Antiqua" pitchFamily="18" charset="0"/>
              </a:rPr>
              <a:t>i</a:t>
            </a:r>
            <a:r>
              <a:rPr lang="en-US" altLang="ja-JP" sz="1200"/>
              <a:t>A</a:t>
            </a:r>
          </a:p>
        </p:txBody>
      </p:sp>
      <p:cxnSp>
        <p:nvCxnSpPr>
          <p:cNvPr id="159" name="AutoShape 15"/>
          <p:cNvCxnSpPr>
            <a:cxnSpLocks noChangeShapeType="1"/>
            <a:stCxn id="148" idx="3"/>
          </p:cNvCxnSpPr>
          <p:nvPr/>
        </p:nvCxnSpPr>
        <p:spPr bwMode="auto">
          <a:xfrm rot="5400000">
            <a:off x="1692563" y="3590304"/>
            <a:ext cx="652462" cy="1477963"/>
          </a:xfrm>
          <a:prstGeom prst="straightConnector1">
            <a:avLst/>
          </a:prstGeom>
          <a:noFill/>
          <a:ln w="19050">
            <a:solidFill>
              <a:schemeClr val="tx1"/>
            </a:solidFill>
            <a:round/>
            <a:headEnd/>
            <a:tailEnd/>
          </a:ln>
        </p:spPr>
      </p:cxnSp>
      <p:cxnSp>
        <p:nvCxnSpPr>
          <p:cNvPr id="160" name="AutoShape 16"/>
          <p:cNvCxnSpPr>
            <a:cxnSpLocks noChangeShapeType="1"/>
            <a:stCxn id="148" idx="4"/>
            <a:endCxn id="172" idx="0"/>
          </p:cNvCxnSpPr>
          <p:nvPr/>
        </p:nvCxnSpPr>
        <p:spPr bwMode="auto">
          <a:xfrm>
            <a:off x="4670712" y="4426917"/>
            <a:ext cx="0" cy="304800"/>
          </a:xfrm>
          <a:prstGeom prst="straightConnector1">
            <a:avLst/>
          </a:prstGeom>
          <a:noFill/>
          <a:ln w="19050">
            <a:solidFill>
              <a:schemeClr val="tx1"/>
            </a:solidFill>
            <a:round/>
            <a:headEnd/>
            <a:tailEnd/>
          </a:ln>
        </p:spPr>
      </p:cxnSp>
      <p:cxnSp>
        <p:nvCxnSpPr>
          <p:cNvPr id="161" name="AutoShape 17"/>
          <p:cNvCxnSpPr>
            <a:cxnSpLocks noChangeShapeType="1"/>
            <a:stCxn id="148" idx="5"/>
          </p:cNvCxnSpPr>
          <p:nvPr/>
        </p:nvCxnSpPr>
        <p:spPr bwMode="auto">
          <a:xfrm rot="16200000" flipH="1">
            <a:off x="6272500" y="4314205"/>
            <a:ext cx="652462" cy="30162"/>
          </a:xfrm>
          <a:prstGeom prst="straightConnector1">
            <a:avLst/>
          </a:prstGeom>
          <a:noFill/>
          <a:ln w="19050">
            <a:solidFill>
              <a:schemeClr val="tx1"/>
            </a:solidFill>
            <a:round/>
            <a:headEnd/>
            <a:tailEnd/>
          </a:ln>
        </p:spPr>
      </p:cxnSp>
      <p:sp>
        <p:nvSpPr>
          <p:cNvPr id="162" name="Text Box 18"/>
          <p:cNvSpPr txBox="1">
            <a:spLocks noChangeArrowheads="1"/>
          </p:cNvSpPr>
          <p:nvPr/>
        </p:nvSpPr>
        <p:spPr bwMode="auto">
          <a:xfrm>
            <a:off x="7509162" y="2333005"/>
            <a:ext cx="1284288" cy="274637"/>
          </a:xfrm>
          <a:prstGeom prst="rect">
            <a:avLst/>
          </a:prstGeom>
          <a:noFill/>
          <a:ln w="12700">
            <a:noFill/>
            <a:miter lim="800000"/>
            <a:headEnd/>
            <a:tailEnd/>
          </a:ln>
        </p:spPr>
        <p:txBody>
          <a:bodyPr wrap="none">
            <a:spAutoFit/>
          </a:bodyPr>
          <a:lstStyle/>
          <a:p>
            <a:pPr eaLnBrk="0" hangingPunct="0"/>
            <a:r>
              <a:rPr lang="zh-CN" altLang="en-US" sz="1200">
                <a:ea typeface="黑体" pitchFamily="2" charset="-122"/>
              </a:rPr>
              <a:t>系统控制用</a:t>
            </a:r>
            <a:r>
              <a:rPr lang="ja-JP" altLang="en-US" sz="1200"/>
              <a:t> </a:t>
            </a:r>
            <a:r>
              <a:rPr lang="en-US" altLang="ja-JP" sz="1200"/>
              <a:t>PLC</a:t>
            </a:r>
          </a:p>
        </p:txBody>
      </p:sp>
      <p:sp>
        <p:nvSpPr>
          <p:cNvPr id="163" name="Freeform 19"/>
          <p:cNvSpPr>
            <a:spLocks/>
          </p:cNvSpPr>
          <p:nvPr/>
        </p:nvSpPr>
        <p:spPr bwMode="auto">
          <a:xfrm>
            <a:off x="5318412" y="3060080"/>
            <a:ext cx="2876550" cy="212725"/>
          </a:xfrm>
          <a:custGeom>
            <a:avLst/>
            <a:gdLst>
              <a:gd name="T0" fmla="*/ 0 w 2304"/>
              <a:gd name="T1" fmla="*/ 2147483647 h 768"/>
              <a:gd name="T2" fmla="*/ 2147483647 w 2304"/>
              <a:gd name="T3" fmla="*/ 2147483647 h 768"/>
              <a:gd name="T4" fmla="*/ 2147483647 w 2304"/>
              <a:gd name="T5" fmla="*/ 0 h 768"/>
              <a:gd name="T6" fmla="*/ 0 60000 65536"/>
              <a:gd name="T7" fmla="*/ 0 60000 65536"/>
              <a:gd name="T8" fmla="*/ 0 60000 65536"/>
              <a:gd name="T9" fmla="*/ 0 w 2304"/>
              <a:gd name="T10" fmla="*/ 0 h 768"/>
              <a:gd name="T11" fmla="*/ 2304 w 2304"/>
              <a:gd name="T12" fmla="*/ 768 h 768"/>
            </a:gdLst>
            <a:ahLst/>
            <a:cxnLst>
              <a:cxn ang="T6">
                <a:pos x="T0" y="T1"/>
              </a:cxn>
              <a:cxn ang="T7">
                <a:pos x="T2" y="T3"/>
              </a:cxn>
              <a:cxn ang="T8">
                <a:pos x="T4" y="T5"/>
              </a:cxn>
            </a:cxnLst>
            <a:rect l="T9" t="T10" r="T11" b="T12"/>
            <a:pathLst>
              <a:path w="2304" h="768">
                <a:moveTo>
                  <a:pt x="0" y="768"/>
                </a:moveTo>
                <a:lnTo>
                  <a:pt x="2304" y="768"/>
                </a:lnTo>
                <a:lnTo>
                  <a:pt x="2304" y="0"/>
                </a:lnTo>
              </a:path>
            </a:pathLst>
          </a:custGeom>
          <a:noFill/>
          <a:ln w="19050">
            <a:solidFill>
              <a:srgbClr val="000099"/>
            </a:solidFill>
            <a:round/>
            <a:headEnd/>
            <a:tailEnd/>
          </a:ln>
        </p:spPr>
        <p:txBody>
          <a:bodyPr wrap="none" anchor="ctr"/>
          <a:lstStyle/>
          <a:p>
            <a:endParaRPr lang="zh-CN" altLang="en-US"/>
          </a:p>
        </p:txBody>
      </p:sp>
      <p:sp>
        <p:nvSpPr>
          <p:cNvPr id="164" name="Freeform 20"/>
          <p:cNvSpPr>
            <a:spLocks/>
          </p:cNvSpPr>
          <p:nvPr/>
        </p:nvSpPr>
        <p:spPr bwMode="auto">
          <a:xfrm>
            <a:off x="5318412" y="3369642"/>
            <a:ext cx="2876550" cy="533400"/>
          </a:xfrm>
          <a:custGeom>
            <a:avLst/>
            <a:gdLst>
              <a:gd name="T0" fmla="*/ 0 w 2304"/>
              <a:gd name="T1" fmla="*/ 0 h 336"/>
              <a:gd name="T2" fmla="*/ 2147483647 w 2304"/>
              <a:gd name="T3" fmla="*/ 0 h 336"/>
              <a:gd name="T4" fmla="*/ 2147483647 w 2304"/>
              <a:gd name="T5" fmla="*/ 2147483647 h 336"/>
              <a:gd name="T6" fmla="*/ 0 60000 65536"/>
              <a:gd name="T7" fmla="*/ 0 60000 65536"/>
              <a:gd name="T8" fmla="*/ 0 60000 65536"/>
              <a:gd name="T9" fmla="*/ 0 w 2304"/>
              <a:gd name="T10" fmla="*/ 0 h 336"/>
              <a:gd name="T11" fmla="*/ 2304 w 2304"/>
              <a:gd name="T12" fmla="*/ 336 h 336"/>
            </a:gdLst>
            <a:ahLst/>
            <a:cxnLst>
              <a:cxn ang="T6">
                <a:pos x="T0" y="T1"/>
              </a:cxn>
              <a:cxn ang="T7">
                <a:pos x="T2" y="T3"/>
              </a:cxn>
              <a:cxn ang="T8">
                <a:pos x="T4" y="T5"/>
              </a:cxn>
            </a:cxnLst>
            <a:rect l="T9" t="T10" r="T11" b="T12"/>
            <a:pathLst>
              <a:path w="2304" h="336">
                <a:moveTo>
                  <a:pt x="0" y="0"/>
                </a:moveTo>
                <a:lnTo>
                  <a:pt x="2304" y="0"/>
                </a:lnTo>
                <a:lnTo>
                  <a:pt x="2304" y="336"/>
                </a:lnTo>
              </a:path>
            </a:pathLst>
          </a:custGeom>
          <a:noFill/>
          <a:ln w="19050">
            <a:solidFill>
              <a:srgbClr val="000099"/>
            </a:solidFill>
            <a:round/>
            <a:headEnd/>
            <a:tailEnd/>
          </a:ln>
        </p:spPr>
        <p:txBody>
          <a:bodyPr wrap="none" anchor="ctr"/>
          <a:lstStyle/>
          <a:p>
            <a:endParaRPr lang="zh-CN" altLang="en-US"/>
          </a:p>
        </p:txBody>
      </p:sp>
      <p:sp>
        <p:nvSpPr>
          <p:cNvPr id="165" name="Text Box 22"/>
          <p:cNvSpPr txBox="1">
            <a:spLocks noChangeArrowheads="1"/>
          </p:cNvSpPr>
          <p:nvPr/>
        </p:nvSpPr>
        <p:spPr bwMode="auto">
          <a:xfrm>
            <a:off x="5594637" y="2979117"/>
            <a:ext cx="2009775" cy="238125"/>
          </a:xfrm>
          <a:prstGeom prst="rect">
            <a:avLst/>
          </a:prstGeom>
          <a:noFill/>
          <a:ln w="9525">
            <a:noFill/>
            <a:miter lim="800000"/>
            <a:headEnd/>
            <a:tailEnd/>
          </a:ln>
        </p:spPr>
        <p:txBody>
          <a:bodyPr>
            <a:spAutoFit/>
          </a:bodyPr>
          <a:lstStyle/>
          <a:p>
            <a:pPr defTabSz="762000" eaLnBrk="0" hangingPunct="0">
              <a:lnSpc>
                <a:spcPct val="80000"/>
              </a:lnSpc>
            </a:pPr>
            <a:r>
              <a:rPr lang="zh-CN" altLang="en-US" sz="1200">
                <a:ea typeface="黑体" pitchFamily="2" charset="-122"/>
              </a:rPr>
              <a:t>串联</a:t>
            </a:r>
            <a:r>
              <a:rPr lang="ja-JP" altLang="en-US" sz="1200"/>
              <a:t> </a:t>
            </a:r>
            <a:r>
              <a:rPr lang="en-US" altLang="ja-JP" sz="1200"/>
              <a:t>I/O </a:t>
            </a:r>
            <a:r>
              <a:rPr lang="en-US" altLang="ja-JP" sz="1200">
                <a:latin typeface="黑体" pitchFamily="2" charset="-122"/>
                <a:ea typeface="黑体" pitchFamily="2" charset="-122"/>
              </a:rPr>
              <a:t>(</a:t>
            </a:r>
            <a:r>
              <a:rPr lang="zh-CN" altLang="en-US" sz="1200">
                <a:latin typeface="黑体" pitchFamily="2" charset="-122"/>
                <a:ea typeface="黑体" pitchFamily="2" charset="-122"/>
              </a:rPr>
              <a:t>从</a:t>
            </a:r>
            <a:r>
              <a:rPr lang="en-US" altLang="ja-JP" sz="1200">
                <a:latin typeface="黑体" pitchFamily="2" charset="-122"/>
                <a:ea typeface="黑体" pitchFamily="2" charset="-122"/>
              </a:rPr>
              <a:t>)</a:t>
            </a:r>
          </a:p>
        </p:txBody>
      </p:sp>
      <p:sp>
        <p:nvSpPr>
          <p:cNvPr id="166" name="Rectangle 24"/>
          <p:cNvSpPr>
            <a:spLocks noChangeArrowheads="1"/>
          </p:cNvSpPr>
          <p:nvPr/>
        </p:nvSpPr>
        <p:spPr bwMode="auto">
          <a:xfrm>
            <a:off x="7861587" y="4258642"/>
            <a:ext cx="809625" cy="284163"/>
          </a:xfrm>
          <a:prstGeom prst="rect">
            <a:avLst/>
          </a:prstGeom>
          <a:noFill/>
          <a:ln w="12700">
            <a:noFill/>
            <a:miter lim="800000"/>
            <a:headEnd/>
            <a:tailEnd/>
          </a:ln>
        </p:spPr>
        <p:txBody>
          <a:bodyPr wrap="none" lIns="100012" tIns="50800" rIns="100012" bIns="50800">
            <a:spAutoFit/>
          </a:bodyPr>
          <a:lstStyle/>
          <a:p>
            <a:pPr defTabSz="1065213" eaLnBrk="0" hangingPunct="0"/>
            <a:r>
              <a:rPr lang="zh-CN" altLang="en-US" sz="1200">
                <a:ea typeface="黑体" pitchFamily="2" charset="-122"/>
              </a:rPr>
              <a:t>周边设备</a:t>
            </a:r>
            <a:endParaRPr lang="ja-JP" altLang="en-US" sz="1200">
              <a:ea typeface="黑体" pitchFamily="2" charset="-122"/>
            </a:endParaRPr>
          </a:p>
        </p:txBody>
      </p:sp>
      <p:sp>
        <p:nvSpPr>
          <p:cNvPr id="167" name="Text Box 25"/>
          <p:cNvSpPr txBox="1">
            <a:spLocks noChangeArrowheads="1"/>
          </p:cNvSpPr>
          <p:nvPr/>
        </p:nvSpPr>
        <p:spPr bwMode="auto">
          <a:xfrm>
            <a:off x="5594637" y="3436317"/>
            <a:ext cx="1647825" cy="238125"/>
          </a:xfrm>
          <a:prstGeom prst="rect">
            <a:avLst/>
          </a:prstGeom>
          <a:noFill/>
          <a:ln w="9525">
            <a:noFill/>
            <a:miter lim="800000"/>
            <a:headEnd/>
            <a:tailEnd/>
          </a:ln>
        </p:spPr>
        <p:txBody>
          <a:bodyPr>
            <a:spAutoFit/>
          </a:bodyPr>
          <a:lstStyle/>
          <a:p>
            <a:pPr defTabSz="762000" eaLnBrk="0" hangingPunct="0">
              <a:lnSpc>
                <a:spcPct val="80000"/>
              </a:lnSpc>
            </a:pPr>
            <a:r>
              <a:rPr lang="zh-CN" altLang="en-US" sz="1200">
                <a:ea typeface="黑体" pitchFamily="2" charset="-122"/>
              </a:rPr>
              <a:t>串联</a:t>
            </a:r>
            <a:r>
              <a:rPr lang="ja-JP" altLang="en-US" sz="1200"/>
              <a:t> </a:t>
            </a:r>
            <a:r>
              <a:rPr lang="en-US" altLang="ja-JP" sz="1200"/>
              <a:t>I/O </a:t>
            </a:r>
            <a:r>
              <a:rPr lang="en-US" altLang="ja-JP" sz="1200">
                <a:latin typeface="黑体" pitchFamily="2" charset="-122"/>
                <a:ea typeface="黑体" pitchFamily="2" charset="-122"/>
              </a:rPr>
              <a:t>(</a:t>
            </a:r>
            <a:r>
              <a:rPr lang="zh-CN" altLang="en-US" sz="1200">
                <a:latin typeface="黑体" pitchFamily="2" charset="-122"/>
                <a:ea typeface="黑体" pitchFamily="2" charset="-122"/>
              </a:rPr>
              <a:t>主</a:t>
            </a:r>
            <a:r>
              <a:rPr lang="en-US" altLang="ja-JP" sz="1200">
                <a:latin typeface="黑体" pitchFamily="2" charset="-122"/>
                <a:ea typeface="黑体" pitchFamily="2" charset="-122"/>
              </a:rPr>
              <a:t>)</a:t>
            </a:r>
          </a:p>
        </p:txBody>
      </p:sp>
      <p:sp>
        <p:nvSpPr>
          <p:cNvPr id="168" name="Text Box 26"/>
          <p:cNvSpPr txBox="1">
            <a:spLocks noChangeArrowheads="1"/>
          </p:cNvSpPr>
          <p:nvPr/>
        </p:nvSpPr>
        <p:spPr bwMode="auto">
          <a:xfrm>
            <a:off x="441612" y="4503117"/>
            <a:ext cx="2914650" cy="2032000"/>
          </a:xfrm>
          <a:prstGeom prst="rect">
            <a:avLst/>
          </a:prstGeom>
          <a:noFill/>
          <a:ln w="9525">
            <a:noFill/>
            <a:miter lim="800000"/>
            <a:headEnd/>
            <a:tailEnd/>
          </a:ln>
        </p:spPr>
        <p:txBody>
          <a:bodyPr wrap="none">
            <a:spAutoFit/>
          </a:bodyPr>
          <a:lstStyle/>
          <a:p>
            <a:pPr marL="187325" indent="-187325" eaLnBrk="0" hangingPunct="0">
              <a:spcAft>
                <a:spcPct val="20000"/>
              </a:spcAft>
            </a:pPr>
            <a:r>
              <a:rPr lang="zh-CN" altLang="en-US" sz="1400" u="sng">
                <a:latin typeface="微软雅黑" pitchFamily="34" charset="-122"/>
                <a:ea typeface="微软雅黑" pitchFamily="34" charset="-122"/>
              </a:rPr>
              <a:t>智能化</a:t>
            </a:r>
            <a:endParaRPr lang="ja-JP" altLang="en-US" sz="1400" u="sng">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a:latin typeface="微软雅黑" pitchFamily="34" charset="-122"/>
                <a:ea typeface="微软雅黑" pitchFamily="34" charset="-122"/>
              </a:rPr>
              <a:t>2维视觉传感器</a:t>
            </a:r>
            <a:r>
              <a:rPr lang="ja-JP" altLang="en-US" sz="1200">
                <a:latin typeface="微软雅黑" pitchFamily="34" charset="-122"/>
                <a:ea typeface="微软雅黑" pitchFamily="34" charset="-122"/>
              </a:rPr>
              <a:t>（</a:t>
            </a:r>
            <a:r>
              <a:rPr lang="en-US" altLang="ja-JP" sz="1200">
                <a:latin typeface="微软雅黑" pitchFamily="34" charset="-122"/>
                <a:ea typeface="微软雅黑" pitchFamily="34" charset="-122"/>
              </a:rPr>
              <a:t>2</a:t>
            </a:r>
            <a:r>
              <a:rPr lang="zh-CN" altLang="en-US" sz="1200">
                <a:latin typeface="微软雅黑" pitchFamily="34" charset="-122"/>
                <a:ea typeface="微软雅黑" pitchFamily="34" charset="-122"/>
              </a:rPr>
              <a:t>维视觉</a:t>
            </a:r>
            <a:r>
              <a:rPr lang="ja-JP" altLang="en-US" sz="1200">
                <a:latin typeface="微软雅黑" pitchFamily="34" charset="-122"/>
                <a:ea typeface="微软雅黑" pitchFamily="34" charset="-122"/>
              </a:rPr>
              <a:t>）</a:t>
            </a:r>
          </a:p>
          <a:p>
            <a:pPr marL="187325" indent="-187325" eaLnBrk="0" hangingPunct="0">
              <a:spcAft>
                <a:spcPct val="20000"/>
              </a:spcAft>
              <a:buFont typeface="Symbol" pitchFamily="18" charset="2"/>
              <a:buChar char="·"/>
            </a:pPr>
            <a:r>
              <a:rPr lang="zh-CN" altLang="en-US" sz="1200">
                <a:latin typeface="微软雅黑" pitchFamily="34" charset="-122"/>
                <a:ea typeface="微软雅黑" pitchFamily="34" charset="-122"/>
              </a:rPr>
              <a:t>立体传感器</a:t>
            </a:r>
            <a:r>
              <a:rPr lang="ja-JP" altLang="en-US" sz="1200">
                <a:latin typeface="微软雅黑" pitchFamily="34" charset="-122"/>
                <a:ea typeface="微软雅黑" pitchFamily="34" charset="-122"/>
              </a:rPr>
              <a:t>（</a:t>
            </a:r>
            <a:r>
              <a:rPr lang="en-US" altLang="ja-JP" sz="1200">
                <a:latin typeface="微软雅黑" pitchFamily="34" charset="-122"/>
                <a:ea typeface="微软雅黑" pitchFamily="34" charset="-122"/>
              </a:rPr>
              <a:t>3</a:t>
            </a:r>
            <a:r>
              <a:rPr lang="zh-CN" altLang="en-US" sz="1200">
                <a:latin typeface="微软雅黑" pitchFamily="34" charset="-122"/>
                <a:ea typeface="微软雅黑" pitchFamily="34" charset="-122"/>
              </a:rPr>
              <a:t>维视觉</a:t>
            </a:r>
            <a:r>
              <a:rPr lang="ja-JP" altLang="en-US" sz="1200">
                <a:latin typeface="微软雅黑" pitchFamily="34" charset="-122"/>
                <a:ea typeface="微软雅黑" pitchFamily="34" charset="-122"/>
              </a:rPr>
              <a:t>）</a:t>
            </a:r>
          </a:p>
          <a:p>
            <a:pPr marL="187325" indent="-187325" eaLnBrk="0" hangingPunct="0">
              <a:spcAft>
                <a:spcPct val="20000"/>
              </a:spcAft>
              <a:buFont typeface="Symbol" pitchFamily="18" charset="2"/>
              <a:buChar char="·"/>
            </a:pPr>
            <a:r>
              <a:rPr lang="zh-CN" altLang="en-US" sz="1200">
                <a:latin typeface="微软雅黑" pitchFamily="34" charset="-122"/>
                <a:ea typeface="微软雅黑" pitchFamily="34" charset="-122"/>
              </a:rPr>
              <a:t>力觉传感器</a:t>
            </a:r>
            <a:r>
              <a:rPr lang="ja-JP" altLang="en-US" sz="1200">
                <a:latin typeface="微软雅黑" pitchFamily="34" charset="-122"/>
                <a:ea typeface="微软雅黑" pitchFamily="34" charset="-122"/>
              </a:rPr>
              <a:t>（</a:t>
            </a:r>
            <a:r>
              <a:rPr lang="zh-CN" altLang="en-US" sz="1200">
                <a:latin typeface="微软雅黑" pitchFamily="34" charset="-122"/>
                <a:ea typeface="微软雅黑" pitchFamily="34" charset="-122"/>
              </a:rPr>
              <a:t>触觉，额定</a:t>
            </a:r>
            <a:r>
              <a:rPr lang="en-US" altLang="ja-JP" sz="1200">
                <a:latin typeface="微软雅黑" pitchFamily="34" charset="-122"/>
                <a:ea typeface="微软雅黑" pitchFamily="34" charset="-122"/>
              </a:rPr>
              <a:t>15-250kg</a:t>
            </a:r>
            <a:r>
              <a:rPr lang="ja-JP" altLang="en-US" sz="1200">
                <a:latin typeface="微软雅黑" pitchFamily="34" charset="-122"/>
                <a:ea typeface="微软雅黑" pitchFamily="34" charset="-122"/>
              </a:rPr>
              <a:t>）</a:t>
            </a:r>
          </a:p>
          <a:p>
            <a:pPr marL="187325" indent="-187325" eaLnBrk="0" hangingPunct="0">
              <a:spcAft>
                <a:spcPct val="10000"/>
              </a:spcAft>
              <a:buFont typeface="Symbol" pitchFamily="18" charset="2"/>
              <a:buChar char="·"/>
            </a:pPr>
            <a:r>
              <a:rPr lang="zh-CN" altLang="en-US" sz="1200">
                <a:latin typeface="微软雅黑" pitchFamily="34" charset="-122"/>
                <a:ea typeface="微软雅黑" pitchFamily="34" charset="-122"/>
              </a:rPr>
              <a:t>伺服传感器</a:t>
            </a:r>
            <a:endParaRPr lang="ja-JP" altLang="en-US" sz="1200">
              <a:latin typeface="微软雅黑" pitchFamily="34" charset="-122"/>
              <a:ea typeface="微软雅黑" pitchFamily="34" charset="-122"/>
            </a:endParaRPr>
          </a:p>
          <a:p>
            <a:pPr marL="469900" lvl="1" indent="-180975" eaLnBrk="0" hangingPunct="0">
              <a:buFont typeface="Symbol" pitchFamily="18" charset="2"/>
              <a:buChar char="-"/>
            </a:pPr>
            <a:r>
              <a:rPr lang="zh-CN" altLang="en-US" sz="1200">
                <a:latin typeface="微软雅黑" pitchFamily="34" charset="-122"/>
                <a:ea typeface="微软雅黑" pitchFamily="34" charset="-122"/>
              </a:rPr>
              <a:t>高灵敏度碰撞检测</a:t>
            </a:r>
            <a:endParaRPr lang="ja-JP" altLang="en-US" sz="1200">
              <a:latin typeface="微软雅黑" pitchFamily="34" charset="-122"/>
              <a:ea typeface="微软雅黑" pitchFamily="34" charset="-122"/>
            </a:endParaRPr>
          </a:p>
          <a:p>
            <a:pPr marL="469900" lvl="1" indent="-180975" eaLnBrk="0" hangingPunct="0">
              <a:buFont typeface="Symbol" pitchFamily="18" charset="2"/>
              <a:buChar char="-"/>
            </a:pPr>
            <a:r>
              <a:rPr lang="zh-CN" altLang="en-US" sz="1200">
                <a:latin typeface="微软雅黑" pitchFamily="34" charset="-122"/>
                <a:ea typeface="微软雅黑" pitchFamily="34" charset="-122"/>
              </a:rPr>
              <a:t>软浮动功能</a:t>
            </a:r>
            <a:endParaRPr lang="ja-JP" altLang="en-US" sz="1200">
              <a:latin typeface="微软雅黑" pitchFamily="34" charset="-122"/>
              <a:ea typeface="微软雅黑" pitchFamily="34" charset="-122"/>
            </a:endParaRPr>
          </a:p>
          <a:p>
            <a:pPr marL="187325" indent="-187325" eaLnBrk="0" hangingPunct="0">
              <a:spcBef>
                <a:spcPct val="20000"/>
              </a:spcBef>
              <a:spcAft>
                <a:spcPct val="20000"/>
              </a:spcAft>
              <a:buFont typeface="Symbol" pitchFamily="18" charset="2"/>
              <a:buChar char="·"/>
            </a:pPr>
            <a:r>
              <a:rPr lang="en-US" altLang="ja-JP" sz="1200">
                <a:latin typeface="微软雅黑" pitchFamily="34" charset="-122"/>
                <a:ea typeface="微软雅黑" pitchFamily="34" charset="-122"/>
              </a:rPr>
              <a:t>ROBOGUIDE</a:t>
            </a:r>
          </a:p>
          <a:p>
            <a:pPr marL="187325" indent="-187325" eaLnBrk="0" hangingPunct="0">
              <a:spcAft>
                <a:spcPct val="20000"/>
              </a:spcAft>
              <a:buFont typeface="Arial" charset="0"/>
              <a:buChar char="•"/>
            </a:pPr>
            <a:r>
              <a:rPr lang="en-US" altLang="zh-CN" sz="1200" i="1">
                <a:latin typeface="微软雅黑" pitchFamily="34" charset="-122"/>
                <a:ea typeface="微软雅黑" pitchFamily="34" charset="-122"/>
              </a:rPr>
              <a:t>i</a:t>
            </a:r>
            <a:r>
              <a:rPr lang="en-US" altLang="ja-JP" sz="1200">
                <a:latin typeface="微软雅黑" pitchFamily="34" charset="-122"/>
                <a:ea typeface="微软雅黑" pitchFamily="34" charset="-122"/>
              </a:rPr>
              <a:t>Pendant</a:t>
            </a:r>
          </a:p>
        </p:txBody>
      </p:sp>
      <p:sp>
        <p:nvSpPr>
          <p:cNvPr id="169" name="Text Box 27"/>
          <p:cNvSpPr txBox="1">
            <a:spLocks noChangeArrowheads="1"/>
          </p:cNvSpPr>
          <p:nvPr/>
        </p:nvSpPr>
        <p:spPr bwMode="auto">
          <a:xfrm>
            <a:off x="3946812" y="4579317"/>
            <a:ext cx="1895475" cy="2085975"/>
          </a:xfrm>
          <a:prstGeom prst="rect">
            <a:avLst/>
          </a:prstGeom>
          <a:noFill/>
          <a:ln w="9525">
            <a:noFill/>
            <a:miter lim="800000"/>
            <a:headEnd/>
            <a:tailEnd/>
          </a:ln>
        </p:spPr>
        <p:txBody>
          <a:bodyPr>
            <a:spAutoFit/>
          </a:bodyPr>
          <a:lstStyle/>
          <a:p>
            <a:pPr marL="187325" indent="-187325" eaLnBrk="0" hangingPunct="0">
              <a:spcAft>
                <a:spcPct val="20000"/>
              </a:spcAft>
            </a:pPr>
            <a:r>
              <a:rPr lang="zh-CN" altLang="en-US" sz="1400" u="sng" dirty="0">
                <a:latin typeface="微软雅黑" pitchFamily="34" charset="-122"/>
                <a:ea typeface="微软雅黑" pitchFamily="34" charset="-122"/>
              </a:rPr>
              <a:t>网络化</a:t>
            </a:r>
            <a:endParaRPr lang="ja-JP" altLang="en-US" sz="1400" u="sng"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机器人链接</a:t>
            </a:r>
            <a:endParaRPr lang="ja-JP" altLang="en-US" sz="1200"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en-US" altLang="zh-CN" sz="1200" i="1" dirty="0" err="1">
                <a:latin typeface="微软雅黑" pitchFamily="34" charset="-122"/>
                <a:ea typeface="微软雅黑" pitchFamily="34" charset="-122"/>
              </a:rPr>
              <a:t>i</a:t>
            </a:r>
            <a:r>
              <a:rPr lang="en-US" altLang="ja-JP" sz="1200" dirty="0" err="1">
                <a:latin typeface="微软雅黑" pitchFamily="34" charset="-122"/>
                <a:ea typeface="微软雅黑" pitchFamily="34" charset="-122"/>
              </a:rPr>
              <a:t>Pendant</a:t>
            </a:r>
            <a:r>
              <a:rPr lang="en-US" altLang="ja-JP"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浏览器</a:t>
            </a:r>
            <a:r>
              <a:rPr lang="en-US" altLang="ja-JP" sz="1200" dirty="0">
                <a:latin typeface="微软雅黑" pitchFamily="34" charset="-122"/>
                <a:ea typeface="微软雅黑" pitchFamily="34" charset="-122"/>
              </a:rPr>
              <a:t>)</a:t>
            </a:r>
          </a:p>
          <a:p>
            <a:pPr marL="187325" indent="-187325" eaLnBrk="0" hangingPunct="0">
              <a:spcAft>
                <a:spcPct val="20000"/>
              </a:spcAft>
              <a:buFont typeface="Symbol" pitchFamily="18" charset="2"/>
              <a:buChar char="·"/>
            </a:pPr>
            <a:r>
              <a:rPr lang="en-US" altLang="ja-JP" sz="1200" dirty="0">
                <a:latin typeface="微软雅黑" pitchFamily="34" charset="-122"/>
                <a:ea typeface="微软雅黑" pitchFamily="34" charset="-122"/>
              </a:rPr>
              <a:t>Web </a:t>
            </a:r>
            <a:r>
              <a:rPr lang="zh-CN" altLang="en-US" sz="1200" dirty="0">
                <a:latin typeface="微软雅黑" pitchFamily="34" charset="-122"/>
                <a:ea typeface="微软雅黑" pitchFamily="34" charset="-122"/>
              </a:rPr>
              <a:t>服务器</a:t>
            </a:r>
            <a:r>
              <a:rPr lang="en-US" altLang="ja-JP" sz="1200" dirty="0">
                <a:latin typeface="微软雅黑" pitchFamily="34" charset="-122"/>
                <a:ea typeface="微软雅黑" pitchFamily="34" charset="-122"/>
              </a:rPr>
              <a:t>(HTTP)</a:t>
            </a:r>
          </a:p>
          <a:p>
            <a:pPr marL="187325" indent="-187325" eaLnBrk="0" hangingPunct="0">
              <a:spcAft>
                <a:spcPct val="20000"/>
              </a:spcAft>
              <a:buFont typeface="Symbol" pitchFamily="18" charset="2"/>
              <a:buChar char="·"/>
            </a:pPr>
            <a:r>
              <a:rPr lang="en-US" altLang="ja-JP" sz="1200" dirty="0">
                <a:latin typeface="微软雅黑" pitchFamily="34" charset="-122"/>
                <a:ea typeface="微软雅黑" pitchFamily="34" charset="-122"/>
              </a:rPr>
              <a:t>CIMPLICITY</a:t>
            </a:r>
          </a:p>
          <a:p>
            <a:pPr marL="187325" indent="-187325" eaLnBrk="0" hangingPunct="0">
              <a:spcAft>
                <a:spcPct val="20000"/>
              </a:spcAft>
              <a:buFont typeface="Symbol" pitchFamily="18" charset="2"/>
              <a:buChar char="·"/>
            </a:pPr>
            <a:r>
              <a:rPr lang="en-US" altLang="ja-JP" sz="1200" dirty="0">
                <a:latin typeface="微软雅黑" pitchFamily="34" charset="-122"/>
                <a:ea typeface="微软雅黑" pitchFamily="34" charset="-122"/>
              </a:rPr>
              <a:t>FTP (TCP/IP)</a:t>
            </a:r>
          </a:p>
          <a:p>
            <a:pPr marL="187325" indent="-187325" eaLnBrk="0" hangingPunct="0">
              <a:spcAft>
                <a:spcPct val="20000"/>
              </a:spcAft>
              <a:buFont typeface="Symbol" pitchFamily="18" charset="2"/>
              <a:buChar char="·"/>
            </a:pPr>
            <a:r>
              <a:rPr lang="en-US" altLang="ja-JP" sz="1200" dirty="0">
                <a:latin typeface="微软雅黑" pitchFamily="34" charset="-122"/>
                <a:ea typeface="微软雅黑" pitchFamily="34" charset="-122"/>
              </a:rPr>
              <a:t>DNS, DHCP</a:t>
            </a:r>
          </a:p>
          <a:p>
            <a:pPr marL="187325" indent="-187325" eaLnBrk="0" hangingPunct="0">
              <a:spcAft>
                <a:spcPct val="20000"/>
              </a:spcAft>
              <a:buFont typeface="Symbol" pitchFamily="18" charset="2"/>
              <a:buChar char="·"/>
            </a:pPr>
            <a:r>
              <a:rPr lang="en-US" altLang="ja-JP" sz="1200" dirty="0">
                <a:latin typeface="微软雅黑" pitchFamily="34" charset="-122"/>
                <a:ea typeface="微软雅黑" pitchFamily="34" charset="-122"/>
              </a:rPr>
              <a:t>Ethernet I/O</a:t>
            </a: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现场总线</a:t>
            </a:r>
            <a:endParaRPr lang="ja-JP" altLang="en-US" sz="1200" dirty="0">
              <a:latin typeface="微软雅黑" pitchFamily="34" charset="-122"/>
              <a:ea typeface="微软雅黑" pitchFamily="34" charset="-122"/>
            </a:endParaRPr>
          </a:p>
        </p:txBody>
      </p:sp>
      <p:sp>
        <p:nvSpPr>
          <p:cNvPr id="170" name="Text Box 28"/>
          <p:cNvSpPr txBox="1">
            <a:spLocks noChangeArrowheads="1"/>
          </p:cNvSpPr>
          <p:nvPr/>
        </p:nvSpPr>
        <p:spPr bwMode="auto">
          <a:xfrm>
            <a:off x="6156612" y="4655517"/>
            <a:ext cx="2209800" cy="1681163"/>
          </a:xfrm>
          <a:prstGeom prst="rect">
            <a:avLst/>
          </a:prstGeom>
          <a:solidFill>
            <a:schemeClr val="bg1"/>
          </a:solidFill>
          <a:ln w="9525">
            <a:noFill/>
            <a:miter lim="800000"/>
            <a:headEnd/>
            <a:tailEnd/>
          </a:ln>
        </p:spPr>
        <p:txBody>
          <a:bodyPr>
            <a:spAutoFit/>
          </a:bodyPr>
          <a:lstStyle/>
          <a:p>
            <a:pPr marL="187325" indent="-187325" eaLnBrk="0" hangingPunct="0">
              <a:spcAft>
                <a:spcPct val="20000"/>
              </a:spcAft>
            </a:pPr>
            <a:r>
              <a:rPr lang="zh-CN" altLang="en-US" sz="1600" u="sng" dirty="0">
                <a:latin typeface="微软雅黑" pitchFamily="34" charset="-122"/>
                <a:ea typeface="微软雅黑" pitchFamily="34" charset="-122"/>
              </a:rPr>
              <a:t>解决方案</a:t>
            </a:r>
            <a:endParaRPr lang="ja-JP" altLang="en-US" sz="1600" u="sng"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电缆内置式手臂</a:t>
            </a:r>
            <a:endParaRPr lang="ja-JP" altLang="en-US" sz="1200"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改良型手臂</a:t>
            </a:r>
            <a:endParaRPr lang="ja-JP" altLang="en-US" sz="1200"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伺服手爪</a:t>
            </a: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伺服导轨</a:t>
            </a: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故障诊断、预测功能</a:t>
            </a:r>
            <a:endParaRPr lang="ja-JP" altLang="en-US" sz="1200" dirty="0">
              <a:latin typeface="微软雅黑" pitchFamily="34" charset="-122"/>
              <a:ea typeface="微软雅黑" pitchFamily="34" charset="-122"/>
            </a:endParaRPr>
          </a:p>
          <a:p>
            <a:pPr marL="187325" indent="-187325" eaLnBrk="0" hangingPunct="0">
              <a:spcAft>
                <a:spcPct val="20000"/>
              </a:spcAft>
              <a:buFont typeface="Symbol" pitchFamily="18" charset="2"/>
              <a:buChar char="·"/>
            </a:pPr>
            <a:r>
              <a:rPr lang="zh-CN" altLang="en-US" sz="1200" dirty="0">
                <a:latin typeface="微软雅黑" pitchFamily="34" charset="-122"/>
                <a:ea typeface="微软雅黑" pitchFamily="34" charset="-122"/>
              </a:rPr>
              <a:t>双重安全性检查（</a:t>
            </a:r>
            <a:r>
              <a:rPr lang="en-US" altLang="ja-JP" sz="1200" dirty="0">
                <a:latin typeface="微软雅黑" pitchFamily="34" charset="-122"/>
                <a:ea typeface="微软雅黑" pitchFamily="34" charset="-122"/>
              </a:rPr>
              <a:t>DCS</a:t>
            </a:r>
            <a:r>
              <a:rPr lang="en-US" altLang="zh-CN" sz="1200" dirty="0">
                <a:latin typeface="微软雅黑" pitchFamily="34" charset="-122"/>
                <a:ea typeface="微软雅黑" pitchFamily="34" charset="-122"/>
              </a:rPr>
              <a:t>）</a:t>
            </a:r>
            <a:endParaRPr lang="ja-JP" altLang="en-US" sz="1200" dirty="0">
              <a:latin typeface="微软雅黑" pitchFamily="34" charset="-122"/>
              <a:ea typeface="微软雅黑" pitchFamily="34" charset="-122"/>
            </a:endParaRPr>
          </a:p>
        </p:txBody>
      </p:sp>
      <p:sp>
        <p:nvSpPr>
          <p:cNvPr id="171" name="Oval 29"/>
          <p:cNvSpPr>
            <a:spLocks noChangeArrowheads="1"/>
          </p:cNvSpPr>
          <p:nvPr/>
        </p:nvSpPr>
        <p:spPr bwMode="auto">
          <a:xfrm>
            <a:off x="6863050" y="4731717"/>
            <a:ext cx="914400" cy="914400"/>
          </a:xfrm>
          <a:prstGeom prst="ellipse">
            <a:avLst/>
          </a:prstGeom>
          <a:noFill/>
          <a:ln w="9525">
            <a:noFill/>
            <a:round/>
            <a:headEnd/>
            <a:tailEnd/>
          </a:ln>
        </p:spPr>
        <p:txBody>
          <a:bodyPr wrap="none" anchor="ctr"/>
          <a:lstStyle/>
          <a:p>
            <a:endParaRPr lang="ja-JP" altLang="en-US"/>
          </a:p>
        </p:txBody>
      </p:sp>
      <p:sp>
        <p:nvSpPr>
          <p:cNvPr id="172" name="Oval 30"/>
          <p:cNvSpPr>
            <a:spLocks noChangeArrowheads="1"/>
          </p:cNvSpPr>
          <p:nvPr/>
        </p:nvSpPr>
        <p:spPr bwMode="auto">
          <a:xfrm>
            <a:off x="4213512" y="4731717"/>
            <a:ext cx="914400" cy="914400"/>
          </a:xfrm>
          <a:prstGeom prst="ellipse">
            <a:avLst/>
          </a:prstGeom>
          <a:noFill/>
          <a:ln w="9525">
            <a:noFill/>
            <a:round/>
            <a:headEnd/>
            <a:tailEnd/>
          </a:ln>
        </p:spPr>
        <p:txBody>
          <a:bodyPr wrap="none" anchor="ctr"/>
          <a:lstStyle/>
          <a:p>
            <a:endParaRPr lang="ja-JP" altLang="en-US"/>
          </a:p>
        </p:txBody>
      </p:sp>
      <p:sp>
        <p:nvSpPr>
          <p:cNvPr id="173" name="Text Box 31"/>
          <p:cNvSpPr txBox="1">
            <a:spLocks noChangeArrowheads="1"/>
          </p:cNvSpPr>
          <p:nvPr/>
        </p:nvSpPr>
        <p:spPr bwMode="auto">
          <a:xfrm>
            <a:off x="1471900" y="1483692"/>
            <a:ext cx="1169987" cy="274638"/>
          </a:xfrm>
          <a:prstGeom prst="rect">
            <a:avLst/>
          </a:prstGeom>
          <a:noFill/>
          <a:ln w="12700">
            <a:noFill/>
            <a:miter lim="800000"/>
            <a:headEnd/>
            <a:tailEnd/>
          </a:ln>
        </p:spPr>
        <p:txBody>
          <a:bodyPr>
            <a:spAutoFit/>
          </a:bodyPr>
          <a:lstStyle/>
          <a:p>
            <a:pPr eaLnBrk="0" hangingPunct="0"/>
            <a:r>
              <a:rPr lang="zh-CN" altLang="en-US" sz="1200">
                <a:ea typeface="黑体" pitchFamily="2" charset="-122"/>
              </a:rPr>
              <a:t>视觉传感器</a:t>
            </a:r>
            <a:endParaRPr lang="ja-JP" altLang="en-US" sz="1200">
              <a:ea typeface="黑体" pitchFamily="2" charset="-122"/>
            </a:endParaRPr>
          </a:p>
        </p:txBody>
      </p:sp>
      <p:sp>
        <p:nvSpPr>
          <p:cNvPr id="174" name="Text Box 32"/>
          <p:cNvSpPr txBox="1">
            <a:spLocks noChangeArrowheads="1"/>
          </p:cNvSpPr>
          <p:nvPr/>
        </p:nvSpPr>
        <p:spPr bwMode="auto">
          <a:xfrm>
            <a:off x="728950" y="2293317"/>
            <a:ext cx="946150" cy="274638"/>
          </a:xfrm>
          <a:prstGeom prst="rect">
            <a:avLst/>
          </a:prstGeom>
          <a:noFill/>
          <a:ln w="9525">
            <a:noFill/>
            <a:miter lim="800000"/>
            <a:headEnd/>
            <a:tailEnd/>
          </a:ln>
        </p:spPr>
        <p:txBody>
          <a:bodyPr wrap="none">
            <a:spAutoFit/>
          </a:bodyPr>
          <a:lstStyle/>
          <a:p>
            <a:r>
              <a:rPr lang="zh-CN" altLang="en-US" sz="1200">
                <a:ea typeface="黑体" pitchFamily="2" charset="-122"/>
              </a:rPr>
              <a:t>力觉传感器</a:t>
            </a:r>
            <a:endParaRPr lang="ja-JP" altLang="en-US" sz="1200">
              <a:ea typeface="黑体" pitchFamily="2" charset="-122"/>
            </a:endParaRPr>
          </a:p>
        </p:txBody>
      </p:sp>
      <p:pic>
        <p:nvPicPr>
          <p:cNvPr id="175" name="Picture 34"/>
          <p:cNvPicPr>
            <a:picLocks noChangeAspect="1" noChangeArrowheads="1"/>
          </p:cNvPicPr>
          <p:nvPr/>
        </p:nvPicPr>
        <p:blipFill>
          <a:blip r:embed="rId4" cstate="email">
            <a:clrChange>
              <a:clrFrom>
                <a:srgbClr val="FFFFFF"/>
              </a:clrFrom>
              <a:clrTo>
                <a:srgbClr val="FFFFFF">
                  <a:alpha val="0"/>
                </a:srgbClr>
              </a:clrTo>
            </a:clrChange>
          </a:blip>
          <a:srcRect r="-479" b="-479"/>
          <a:stretch>
            <a:fillRect/>
          </a:stretch>
        </p:blipFill>
        <p:spPr bwMode="auto">
          <a:xfrm>
            <a:off x="7985412" y="3741117"/>
            <a:ext cx="457200" cy="457200"/>
          </a:xfrm>
          <a:prstGeom prst="rect">
            <a:avLst/>
          </a:prstGeom>
          <a:noFill/>
          <a:ln w="9525">
            <a:noFill/>
            <a:miter lim="800000"/>
            <a:headEnd/>
            <a:tailEnd/>
          </a:ln>
        </p:spPr>
      </p:pic>
      <p:pic>
        <p:nvPicPr>
          <p:cNvPr id="176" name="Picture 35" descr="C:\Documents and Settings\Ykosaka\Application Data\Microsoft\Media Catalog\Downloaded Clips\clad\j0432646.png"/>
          <p:cNvPicPr>
            <a:picLocks noChangeAspect="1" noChangeArrowheads="1"/>
          </p:cNvPicPr>
          <p:nvPr/>
        </p:nvPicPr>
        <p:blipFill>
          <a:blip r:embed="rId5" cstate="email"/>
          <a:srcRect/>
          <a:stretch>
            <a:fillRect/>
          </a:stretch>
        </p:blipFill>
        <p:spPr bwMode="auto">
          <a:xfrm>
            <a:off x="3575337" y="3931617"/>
            <a:ext cx="762000" cy="762000"/>
          </a:xfrm>
          <a:prstGeom prst="rect">
            <a:avLst/>
          </a:prstGeom>
          <a:noFill/>
          <a:ln w="9525">
            <a:noFill/>
            <a:miter lim="800000"/>
            <a:headEnd/>
            <a:tailEnd/>
          </a:ln>
        </p:spPr>
      </p:pic>
      <p:sp>
        <p:nvSpPr>
          <p:cNvPr id="177" name="Text Box 36"/>
          <p:cNvSpPr txBox="1">
            <a:spLocks noChangeArrowheads="1"/>
          </p:cNvSpPr>
          <p:nvPr/>
        </p:nvSpPr>
        <p:spPr bwMode="auto">
          <a:xfrm>
            <a:off x="5204112" y="1693242"/>
            <a:ext cx="1169988" cy="261938"/>
          </a:xfrm>
          <a:prstGeom prst="rect">
            <a:avLst/>
          </a:prstGeom>
          <a:noFill/>
          <a:ln w="12700">
            <a:noFill/>
            <a:miter lim="800000"/>
            <a:headEnd/>
            <a:tailEnd/>
          </a:ln>
        </p:spPr>
        <p:txBody>
          <a:bodyPr>
            <a:spAutoFit/>
          </a:bodyPr>
          <a:lstStyle/>
          <a:p>
            <a:pPr eaLnBrk="0" hangingPunct="0">
              <a:lnSpc>
                <a:spcPct val="80000"/>
              </a:lnSpc>
              <a:spcBef>
                <a:spcPct val="50000"/>
              </a:spcBef>
            </a:pPr>
            <a:r>
              <a:rPr lang="en-US" altLang="zh-CN" i="1">
                <a:latin typeface="Book Antiqua" pitchFamily="18" charset="0"/>
              </a:rPr>
              <a:t>i</a:t>
            </a:r>
            <a:r>
              <a:rPr lang="en-US" altLang="ja-JP" sz="1200"/>
              <a:t>Pendant</a:t>
            </a:r>
          </a:p>
        </p:txBody>
      </p:sp>
      <p:sp>
        <p:nvSpPr>
          <p:cNvPr id="178" name="Freeform 37"/>
          <p:cNvSpPr>
            <a:spLocks/>
          </p:cNvSpPr>
          <p:nvPr/>
        </p:nvSpPr>
        <p:spPr bwMode="auto">
          <a:xfrm>
            <a:off x="5321587" y="2726705"/>
            <a:ext cx="301625" cy="252412"/>
          </a:xfrm>
          <a:custGeom>
            <a:avLst/>
            <a:gdLst>
              <a:gd name="T0" fmla="*/ 0 w 240"/>
              <a:gd name="T1" fmla="*/ 2147483647 h 96"/>
              <a:gd name="T2" fmla="*/ 2147483647 w 240"/>
              <a:gd name="T3" fmla="*/ 2147483647 h 96"/>
              <a:gd name="T4" fmla="*/ 2147483647 w 240"/>
              <a:gd name="T5" fmla="*/ 0 h 96"/>
              <a:gd name="T6" fmla="*/ 0 60000 65536"/>
              <a:gd name="T7" fmla="*/ 0 60000 65536"/>
              <a:gd name="T8" fmla="*/ 0 60000 65536"/>
              <a:gd name="T9" fmla="*/ 0 w 240"/>
              <a:gd name="T10" fmla="*/ 0 h 96"/>
              <a:gd name="T11" fmla="*/ 240 w 240"/>
              <a:gd name="T12" fmla="*/ 96 h 96"/>
            </a:gdLst>
            <a:ahLst/>
            <a:cxnLst>
              <a:cxn ang="T6">
                <a:pos x="T0" y="T1"/>
              </a:cxn>
              <a:cxn ang="T7">
                <a:pos x="T2" y="T3"/>
              </a:cxn>
              <a:cxn ang="T8">
                <a:pos x="T4" y="T5"/>
              </a:cxn>
            </a:cxnLst>
            <a:rect l="T9" t="T10" r="T11" b="T12"/>
            <a:pathLst>
              <a:path w="240" h="96">
                <a:moveTo>
                  <a:pt x="0" y="96"/>
                </a:moveTo>
                <a:lnTo>
                  <a:pt x="240" y="96"/>
                </a:lnTo>
                <a:lnTo>
                  <a:pt x="240" y="0"/>
                </a:lnTo>
              </a:path>
            </a:pathLst>
          </a:custGeom>
          <a:noFill/>
          <a:ln w="19050">
            <a:solidFill>
              <a:schemeClr val="tx1"/>
            </a:solidFill>
            <a:round/>
            <a:headEnd/>
            <a:tailEnd/>
          </a:ln>
        </p:spPr>
        <p:txBody>
          <a:bodyPr wrap="none" anchor="ctr"/>
          <a:lstStyle/>
          <a:p>
            <a:endParaRPr lang="zh-CN" altLang="en-US"/>
          </a:p>
        </p:txBody>
      </p:sp>
      <p:grpSp>
        <p:nvGrpSpPr>
          <p:cNvPr id="3" name="Group 38"/>
          <p:cNvGrpSpPr>
            <a:grpSpLocks/>
          </p:cNvGrpSpPr>
          <p:nvPr/>
        </p:nvGrpSpPr>
        <p:grpSpPr bwMode="auto">
          <a:xfrm>
            <a:off x="5494625" y="1902792"/>
            <a:ext cx="576262" cy="914400"/>
            <a:chOff x="616" y="960"/>
            <a:chExt cx="1784" cy="2832"/>
          </a:xfrm>
        </p:grpSpPr>
        <p:pic>
          <p:nvPicPr>
            <p:cNvPr id="180" name="Picture 39"/>
            <p:cNvPicPr>
              <a:picLocks noChangeAspect="1" noChangeArrowheads="1"/>
            </p:cNvPicPr>
            <p:nvPr/>
          </p:nvPicPr>
          <p:blipFill>
            <a:blip r:embed="rId6" cstate="email">
              <a:clrChange>
                <a:clrFrom>
                  <a:srgbClr val="FFFFFF"/>
                </a:clrFrom>
                <a:clrTo>
                  <a:srgbClr val="FFFFFF">
                    <a:alpha val="0"/>
                  </a:srgbClr>
                </a:clrTo>
              </a:clrChange>
            </a:blip>
            <a:srcRect b="-17"/>
            <a:stretch>
              <a:fillRect/>
            </a:stretch>
          </p:blipFill>
          <p:spPr bwMode="auto">
            <a:xfrm>
              <a:off x="616" y="960"/>
              <a:ext cx="1784" cy="2832"/>
            </a:xfrm>
            <a:prstGeom prst="rect">
              <a:avLst/>
            </a:prstGeom>
            <a:noFill/>
            <a:ln w="9525">
              <a:noFill/>
              <a:miter lim="800000"/>
              <a:headEnd/>
              <a:tailEnd/>
            </a:ln>
          </p:spPr>
        </p:pic>
        <p:pic>
          <p:nvPicPr>
            <p:cNvPr id="181" name="Picture 40" descr="D:\Documents and Settings\nowakgf\My Documents\My Pictures\triple.jpg"/>
            <p:cNvPicPr>
              <a:picLocks noChangeAspect="1" noChangeArrowheads="1"/>
            </p:cNvPicPr>
            <p:nvPr/>
          </p:nvPicPr>
          <p:blipFill>
            <a:blip r:embed="rId7" cstate="email"/>
            <a:srcRect/>
            <a:stretch>
              <a:fillRect/>
            </a:stretch>
          </p:blipFill>
          <p:spPr bwMode="auto">
            <a:xfrm>
              <a:off x="1043" y="1434"/>
              <a:ext cx="1038" cy="758"/>
            </a:xfrm>
            <a:prstGeom prst="rect">
              <a:avLst/>
            </a:prstGeom>
            <a:noFill/>
            <a:ln w="9525">
              <a:noFill/>
              <a:miter lim="800000"/>
              <a:headEnd/>
              <a:tailEnd/>
            </a:ln>
          </p:spPr>
        </p:pic>
        <p:pic>
          <p:nvPicPr>
            <p:cNvPr id="182" name="Picture 41"/>
            <p:cNvPicPr>
              <a:picLocks noChangeAspect="1" noChangeArrowheads="1"/>
            </p:cNvPicPr>
            <p:nvPr/>
          </p:nvPicPr>
          <p:blipFill>
            <a:blip r:embed="rId8" cstate="email"/>
            <a:srcRect/>
            <a:stretch>
              <a:fillRect/>
            </a:stretch>
          </p:blipFill>
          <p:spPr bwMode="auto">
            <a:xfrm>
              <a:off x="1065" y="2295"/>
              <a:ext cx="996" cy="1239"/>
            </a:xfrm>
            <a:prstGeom prst="rect">
              <a:avLst/>
            </a:prstGeom>
            <a:noFill/>
            <a:ln w="9525">
              <a:noFill/>
              <a:miter lim="800000"/>
              <a:headEnd/>
              <a:tailEnd/>
            </a:ln>
          </p:spPr>
        </p:pic>
      </p:grpSp>
      <p:grpSp>
        <p:nvGrpSpPr>
          <p:cNvPr id="4" name="Group 42"/>
          <p:cNvGrpSpPr>
            <a:grpSpLocks/>
          </p:cNvGrpSpPr>
          <p:nvPr/>
        </p:nvGrpSpPr>
        <p:grpSpPr bwMode="auto">
          <a:xfrm>
            <a:off x="4756437" y="2801317"/>
            <a:ext cx="673100" cy="950913"/>
            <a:chOff x="1779" y="666"/>
            <a:chExt cx="2297" cy="3245"/>
          </a:xfrm>
        </p:grpSpPr>
        <p:sp>
          <p:nvSpPr>
            <p:cNvPr id="184" name="Freeform 43"/>
            <p:cNvSpPr>
              <a:spLocks/>
            </p:cNvSpPr>
            <p:nvPr/>
          </p:nvSpPr>
          <p:spPr bwMode="auto">
            <a:xfrm>
              <a:off x="1848" y="798"/>
              <a:ext cx="1608" cy="2862"/>
            </a:xfrm>
            <a:custGeom>
              <a:avLst/>
              <a:gdLst>
                <a:gd name="T0" fmla="*/ 174 w 1608"/>
                <a:gd name="T1" fmla="*/ 0 h 2862"/>
                <a:gd name="T2" fmla="*/ 0 w 1608"/>
                <a:gd name="T3" fmla="*/ 738 h 2862"/>
                <a:gd name="T4" fmla="*/ 24 w 1608"/>
                <a:gd name="T5" fmla="*/ 2472 h 2862"/>
                <a:gd name="T6" fmla="*/ 1440 w 1608"/>
                <a:gd name="T7" fmla="*/ 2862 h 2862"/>
                <a:gd name="T8" fmla="*/ 1446 w 1608"/>
                <a:gd name="T9" fmla="*/ 912 h 2862"/>
                <a:gd name="T10" fmla="*/ 1608 w 1608"/>
                <a:gd name="T11" fmla="*/ 78 h 2862"/>
                <a:gd name="T12" fmla="*/ 174 w 1608"/>
                <a:gd name="T13" fmla="*/ 0 h 2862"/>
                <a:gd name="T14" fmla="*/ 0 60000 65536"/>
                <a:gd name="T15" fmla="*/ 0 60000 65536"/>
                <a:gd name="T16" fmla="*/ 0 60000 65536"/>
                <a:gd name="T17" fmla="*/ 0 60000 65536"/>
                <a:gd name="T18" fmla="*/ 0 60000 65536"/>
                <a:gd name="T19" fmla="*/ 0 60000 65536"/>
                <a:gd name="T20" fmla="*/ 0 60000 65536"/>
                <a:gd name="T21" fmla="*/ 0 w 1608"/>
                <a:gd name="T22" fmla="*/ 0 h 2862"/>
                <a:gd name="T23" fmla="*/ 1608 w 1608"/>
                <a:gd name="T24" fmla="*/ 2862 h 28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08" h="2862">
                  <a:moveTo>
                    <a:pt x="174" y="0"/>
                  </a:moveTo>
                  <a:lnTo>
                    <a:pt x="0" y="738"/>
                  </a:lnTo>
                  <a:lnTo>
                    <a:pt x="24" y="2472"/>
                  </a:lnTo>
                  <a:lnTo>
                    <a:pt x="1440" y="2862"/>
                  </a:lnTo>
                  <a:lnTo>
                    <a:pt x="1446" y="912"/>
                  </a:lnTo>
                  <a:lnTo>
                    <a:pt x="1608" y="78"/>
                  </a:lnTo>
                  <a:lnTo>
                    <a:pt x="174" y="0"/>
                  </a:lnTo>
                  <a:close/>
                </a:path>
              </a:pathLst>
            </a:custGeom>
            <a:solidFill>
              <a:srgbClr val="F0EAE2"/>
            </a:solidFill>
            <a:ln w="9525">
              <a:noFill/>
              <a:round/>
              <a:headEnd/>
              <a:tailEnd/>
            </a:ln>
          </p:spPr>
          <p:txBody>
            <a:bodyPr/>
            <a:lstStyle/>
            <a:p>
              <a:endParaRPr lang="zh-CN" altLang="en-US"/>
            </a:p>
          </p:txBody>
        </p:sp>
        <p:pic>
          <p:nvPicPr>
            <p:cNvPr id="185" name="Picture 44" descr="イメージ 1"/>
            <p:cNvPicPr>
              <a:picLocks noChangeAspect="1" noChangeArrowheads="1"/>
            </p:cNvPicPr>
            <p:nvPr/>
          </p:nvPicPr>
          <p:blipFill>
            <a:blip r:embed="rId9" cstate="email">
              <a:clrChange>
                <a:clrFrom>
                  <a:srgbClr val="FEFEFE"/>
                </a:clrFrom>
                <a:clrTo>
                  <a:srgbClr val="FEFEFE">
                    <a:alpha val="0"/>
                  </a:srgbClr>
                </a:clrTo>
              </a:clrChange>
            </a:blip>
            <a:srcRect/>
            <a:stretch>
              <a:fillRect/>
            </a:stretch>
          </p:blipFill>
          <p:spPr bwMode="auto">
            <a:xfrm>
              <a:off x="1779" y="666"/>
              <a:ext cx="2297" cy="3245"/>
            </a:xfrm>
            <a:prstGeom prst="rect">
              <a:avLst/>
            </a:prstGeom>
            <a:noFill/>
            <a:ln w="9525">
              <a:noFill/>
              <a:miter lim="800000"/>
              <a:headEnd/>
              <a:tailEnd/>
            </a:ln>
          </p:spPr>
        </p:pic>
      </p:grpSp>
      <p:pic>
        <p:nvPicPr>
          <p:cNvPr id="186" name="Picture 46"/>
          <p:cNvPicPr>
            <a:picLocks noChangeAspect="1" noChangeArrowheads="1"/>
          </p:cNvPicPr>
          <p:nvPr/>
        </p:nvPicPr>
        <p:blipFill>
          <a:blip r:embed="rId10" cstate="email"/>
          <a:srcRect/>
          <a:stretch>
            <a:fillRect/>
          </a:stretch>
        </p:blipFill>
        <p:spPr bwMode="auto">
          <a:xfrm>
            <a:off x="2965737" y="3010867"/>
            <a:ext cx="501650" cy="425450"/>
          </a:xfrm>
          <a:prstGeom prst="rect">
            <a:avLst/>
          </a:prstGeom>
          <a:noFill/>
          <a:ln w="9525">
            <a:solidFill>
              <a:srgbClr val="969696"/>
            </a:solidFill>
            <a:miter lim="800000"/>
            <a:headEnd/>
            <a:tailEnd/>
          </a:ln>
        </p:spPr>
      </p:pic>
      <p:sp>
        <p:nvSpPr>
          <p:cNvPr id="187" name="Rectangle 47"/>
          <p:cNvSpPr>
            <a:spLocks noChangeAspect="1" noChangeArrowheads="1"/>
          </p:cNvSpPr>
          <p:nvPr/>
        </p:nvSpPr>
        <p:spPr bwMode="auto">
          <a:xfrm>
            <a:off x="2651412" y="1407492"/>
            <a:ext cx="990600" cy="804863"/>
          </a:xfrm>
          <a:prstGeom prst="rect">
            <a:avLst/>
          </a:prstGeom>
          <a:solidFill>
            <a:srgbClr val="CCECFF"/>
          </a:solidFill>
          <a:ln w="9525">
            <a:solidFill>
              <a:srgbClr val="6699FF"/>
            </a:solidFill>
            <a:miter lim="800000"/>
            <a:headEnd/>
            <a:tailEnd/>
          </a:ln>
        </p:spPr>
        <p:txBody>
          <a:bodyPr wrap="none" anchor="ctr"/>
          <a:lstStyle/>
          <a:p>
            <a:endParaRPr lang="ja-JP" altLang="en-US"/>
          </a:p>
        </p:txBody>
      </p:sp>
      <p:sp>
        <p:nvSpPr>
          <p:cNvPr id="188" name="Rectangle 48"/>
          <p:cNvSpPr>
            <a:spLocks noChangeAspect="1" noChangeArrowheads="1"/>
          </p:cNvSpPr>
          <p:nvPr/>
        </p:nvSpPr>
        <p:spPr bwMode="auto">
          <a:xfrm>
            <a:off x="1660812" y="1836117"/>
            <a:ext cx="1095375" cy="804863"/>
          </a:xfrm>
          <a:prstGeom prst="rect">
            <a:avLst/>
          </a:prstGeom>
          <a:solidFill>
            <a:srgbClr val="99CCFF"/>
          </a:solidFill>
          <a:ln w="9525">
            <a:solidFill>
              <a:srgbClr val="6699FF"/>
            </a:solidFill>
            <a:miter lim="800000"/>
            <a:headEnd/>
            <a:tailEnd/>
          </a:ln>
        </p:spPr>
        <p:txBody>
          <a:bodyPr wrap="none" anchor="ctr"/>
          <a:lstStyle/>
          <a:p>
            <a:endParaRPr lang="ja-JP" altLang="en-US"/>
          </a:p>
        </p:txBody>
      </p:sp>
      <p:grpSp>
        <p:nvGrpSpPr>
          <p:cNvPr id="5" name="Group 49"/>
          <p:cNvGrpSpPr>
            <a:grpSpLocks noChangeAspect="1"/>
          </p:cNvGrpSpPr>
          <p:nvPr/>
        </p:nvGrpSpPr>
        <p:grpSpPr bwMode="auto">
          <a:xfrm>
            <a:off x="1800512" y="1934542"/>
            <a:ext cx="849313" cy="620713"/>
            <a:chOff x="672" y="2688"/>
            <a:chExt cx="1536" cy="1123"/>
          </a:xfrm>
        </p:grpSpPr>
        <p:pic>
          <p:nvPicPr>
            <p:cNvPr id="190" name="Picture 50"/>
            <p:cNvPicPr>
              <a:picLocks noChangeAspect="1" noChangeArrowheads="1"/>
            </p:cNvPicPr>
            <p:nvPr/>
          </p:nvPicPr>
          <p:blipFill>
            <a:blip r:embed="rId11" cstate="email">
              <a:clrChange>
                <a:clrFrom>
                  <a:srgbClr val="FFFFFF"/>
                </a:clrFrom>
                <a:clrTo>
                  <a:srgbClr val="FFFFFF">
                    <a:alpha val="0"/>
                  </a:srgbClr>
                </a:clrTo>
              </a:clrChange>
            </a:blip>
            <a:srcRect/>
            <a:stretch>
              <a:fillRect/>
            </a:stretch>
          </p:blipFill>
          <p:spPr bwMode="auto">
            <a:xfrm>
              <a:off x="672" y="2688"/>
              <a:ext cx="1536" cy="1123"/>
            </a:xfrm>
            <a:prstGeom prst="rect">
              <a:avLst/>
            </a:prstGeom>
            <a:noFill/>
            <a:ln w="12700">
              <a:noFill/>
              <a:miter lim="800000"/>
              <a:headEnd/>
              <a:tailEnd/>
            </a:ln>
          </p:spPr>
        </p:pic>
        <p:sp>
          <p:nvSpPr>
            <p:cNvPr id="191" name="Rectangle 51"/>
            <p:cNvSpPr>
              <a:spLocks noChangeAspect="1" noChangeArrowheads="1"/>
            </p:cNvSpPr>
            <p:nvPr/>
          </p:nvSpPr>
          <p:spPr bwMode="auto">
            <a:xfrm>
              <a:off x="1398" y="2976"/>
              <a:ext cx="222" cy="81"/>
            </a:xfrm>
            <a:prstGeom prst="rect">
              <a:avLst/>
            </a:prstGeom>
            <a:solidFill>
              <a:srgbClr val="333333"/>
            </a:solidFill>
            <a:ln w="9525">
              <a:noFill/>
              <a:miter lim="800000"/>
              <a:headEnd/>
              <a:tailEnd/>
            </a:ln>
          </p:spPr>
          <p:txBody>
            <a:bodyPr wrap="none" anchor="ctr"/>
            <a:lstStyle/>
            <a:p>
              <a:endParaRPr lang="ja-JP" altLang="en-US"/>
            </a:p>
          </p:txBody>
        </p:sp>
      </p:grpSp>
      <p:sp>
        <p:nvSpPr>
          <p:cNvPr id="192" name="Text Box 52"/>
          <p:cNvSpPr txBox="1">
            <a:spLocks noChangeArrowheads="1"/>
          </p:cNvSpPr>
          <p:nvPr/>
        </p:nvSpPr>
        <p:spPr bwMode="auto">
          <a:xfrm>
            <a:off x="2603787" y="1388442"/>
            <a:ext cx="377825" cy="274638"/>
          </a:xfrm>
          <a:prstGeom prst="rect">
            <a:avLst/>
          </a:prstGeom>
          <a:noFill/>
          <a:ln w="9525">
            <a:noFill/>
            <a:miter lim="800000"/>
            <a:headEnd/>
            <a:tailEnd/>
          </a:ln>
        </p:spPr>
        <p:txBody>
          <a:bodyPr wrap="none">
            <a:spAutoFit/>
          </a:bodyPr>
          <a:lstStyle/>
          <a:p>
            <a:r>
              <a:rPr lang="en-US" altLang="ja-JP" sz="1200">
                <a:solidFill>
                  <a:srgbClr val="FF0000"/>
                </a:solidFill>
              </a:rPr>
              <a:t>2D</a:t>
            </a:r>
          </a:p>
        </p:txBody>
      </p:sp>
      <p:sp>
        <p:nvSpPr>
          <p:cNvPr id="193" name="Text Box 53"/>
          <p:cNvSpPr txBox="1">
            <a:spLocks noChangeArrowheads="1"/>
          </p:cNvSpPr>
          <p:nvPr/>
        </p:nvSpPr>
        <p:spPr bwMode="auto">
          <a:xfrm>
            <a:off x="1635412" y="1815480"/>
            <a:ext cx="377825" cy="274637"/>
          </a:xfrm>
          <a:prstGeom prst="rect">
            <a:avLst/>
          </a:prstGeom>
          <a:noFill/>
          <a:ln w="9525">
            <a:noFill/>
            <a:miter lim="800000"/>
            <a:headEnd/>
            <a:tailEnd/>
          </a:ln>
        </p:spPr>
        <p:txBody>
          <a:bodyPr wrap="none">
            <a:spAutoFit/>
          </a:bodyPr>
          <a:lstStyle/>
          <a:p>
            <a:r>
              <a:rPr lang="en-US" altLang="ja-JP" sz="1200">
                <a:solidFill>
                  <a:srgbClr val="FF0000"/>
                </a:solidFill>
              </a:rPr>
              <a:t>3D</a:t>
            </a:r>
          </a:p>
        </p:txBody>
      </p:sp>
      <p:sp>
        <p:nvSpPr>
          <p:cNvPr id="194" name="Rectangle 54"/>
          <p:cNvSpPr>
            <a:spLocks noChangeAspect="1" noChangeArrowheads="1"/>
          </p:cNvSpPr>
          <p:nvPr/>
        </p:nvSpPr>
        <p:spPr bwMode="auto">
          <a:xfrm>
            <a:off x="1051212" y="2598117"/>
            <a:ext cx="1133475" cy="766763"/>
          </a:xfrm>
          <a:prstGeom prst="rect">
            <a:avLst/>
          </a:prstGeom>
          <a:solidFill>
            <a:srgbClr val="CCFFCC"/>
          </a:solidFill>
          <a:ln w="9525">
            <a:solidFill>
              <a:srgbClr val="669900"/>
            </a:solidFill>
            <a:miter lim="800000"/>
            <a:headEnd/>
            <a:tailEnd/>
          </a:ln>
        </p:spPr>
        <p:txBody>
          <a:bodyPr wrap="none" anchor="ctr"/>
          <a:lstStyle/>
          <a:p>
            <a:endParaRPr lang="ja-JP" altLang="en-US"/>
          </a:p>
        </p:txBody>
      </p:sp>
      <p:pic>
        <p:nvPicPr>
          <p:cNvPr id="195" name="Picture 55"/>
          <p:cNvPicPr>
            <a:picLocks noChangeAspect="1" noChangeArrowheads="1"/>
          </p:cNvPicPr>
          <p:nvPr/>
        </p:nvPicPr>
        <p:blipFill>
          <a:blip r:embed="rId12" cstate="email"/>
          <a:srcRect/>
          <a:stretch>
            <a:fillRect/>
          </a:stretch>
        </p:blipFill>
        <p:spPr bwMode="auto">
          <a:xfrm>
            <a:off x="2830800" y="1548780"/>
            <a:ext cx="704850" cy="517525"/>
          </a:xfrm>
          <a:prstGeom prst="rect">
            <a:avLst/>
          </a:prstGeom>
          <a:noFill/>
          <a:ln w="9525">
            <a:noFill/>
            <a:miter lim="800000"/>
            <a:headEnd/>
            <a:tailEnd/>
          </a:ln>
        </p:spPr>
      </p:pic>
      <p:grpSp>
        <p:nvGrpSpPr>
          <p:cNvPr id="6" name="Group 56"/>
          <p:cNvGrpSpPr>
            <a:grpSpLocks/>
          </p:cNvGrpSpPr>
          <p:nvPr/>
        </p:nvGrpSpPr>
        <p:grpSpPr bwMode="auto">
          <a:xfrm>
            <a:off x="1241712" y="3341067"/>
            <a:ext cx="1276350" cy="668338"/>
            <a:chOff x="744" y="1956"/>
            <a:chExt cx="804" cy="421"/>
          </a:xfrm>
        </p:grpSpPr>
        <p:sp>
          <p:nvSpPr>
            <p:cNvPr id="197" name="Rectangle 57"/>
            <p:cNvSpPr>
              <a:spLocks noChangeArrowheads="1"/>
            </p:cNvSpPr>
            <p:nvPr/>
          </p:nvSpPr>
          <p:spPr bwMode="auto">
            <a:xfrm>
              <a:off x="744" y="1956"/>
              <a:ext cx="804" cy="421"/>
            </a:xfrm>
            <a:prstGeom prst="rect">
              <a:avLst/>
            </a:prstGeom>
            <a:solidFill>
              <a:srgbClr val="FFFFCC"/>
            </a:solidFill>
            <a:ln w="9525">
              <a:solidFill>
                <a:srgbClr val="C0C0C0"/>
              </a:solidFill>
              <a:miter lim="800000"/>
              <a:headEnd/>
              <a:tailEnd/>
            </a:ln>
          </p:spPr>
          <p:txBody>
            <a:bodyPr wrap="none" anchor="ctr"/>
            <a:lstStyle/>
            <a:p>
              <a:endParaRPr lang="ja-JP" altLang="en-US"/>
            </a:p>
          </p:txBody>
        </p:sp>
        <p:sp>
          <p:nvSpPr>
            <p:cNvPr id="198" name="Oval 58"/>
            <p:cNvSpPr>
              <a:spLocks noChangeArrowheads="1"/>
            </p:cNvSpPr>
            <p:nvPr/>
          </p:nvSpPr>
          <p:spPr bwMode="auto">
            <a:xfrm>
              <a:off x="870" y="2192"/>
              <a:ext cx="35" cy="37"/>
            </a:xfrm>
            <a:prstGeom prst="ellipse">
              <a:avLst/>
            </a:prstGeom>
            <a:solidFill>
              <a:srgbClr val="FFFFFF"/>
            </a:solidFill>
            <a:ln w="9525">
              <a:solidFill>
                <a:srgbClr val="000000"/>
              </a:solidFill>
              <a:round/>
              <a:headEnd/>
              <a:tailEnd/>
            </a:ln>
          </p:spPr>
          <p:txBody>
            <a:bodyPr wrap="none" anchor="ctr"/>
            <a:lstStyle/>
            <a:p>
              <a:endParaRPr lang="ja-JP" altLang="en-US"/>
            </a:p>
          </p:txBody>
        </p:sp>
        <p:sp>
          <p:nvSpPr>
            <p:cNvPr id="199" name="Line 59"/>
            <p:cNvSpPr>
              <a:spLocks noChangeShapeType="1"/>
            </p:cNvSpPr>
            <p:nvPr/>
          </p:nvSpPr>
          <p:spPr bwMode="auto">
            <a:xfrm>
              <a:off x="1129" y="2208"/>
              <a:ext cx="61" cy="0"/>
            </a:xfrm>
            <a:prstGeom prst="line">
              <a:avLst/>
            </a:prstGeom>
            <a:noFill/>
            <a:ln w="19050">
              <a:solidFill>
                <a:srgbClr val="000000"/>
              </a:solidFill>
              <a:round/>
              <a:headEnd/>
              <a:tailEnd type="triangle" w="sm" len="sm"/>
            </a:ln>
          </p:spPr>
          <p:txBody>
            <a:bodyPr wrap="none" anchor="ctr"/>
            <a:lstStyle/>
            <a:p>
              <a:endParaRPr lang="zh-CN" altLang="en-US"/>
            </a:p>
          </p:txBody>
        </p:sp>
        <p:sp>
          <p:nvSpPr>
            <p:cNvPr id="200" name="Line 60"/>
            <p:cNvSpPr>
              <a:spLocks noChangeShapeType="1"/>
            </p:cNvSpPr>
            <p:nvPr/>
          </p:nvSpPr>
          <p:spPr bwMode="auto">
            <a:xfrm>
              <a:off x="1460" y="2214"/>
              <a:ext cx="68" cy="0"/>
            </a:xfrm>
            <a:prstGeom prst="line">
              <a:avLst/>
            </a:prstGeom>
            <a:noFill/>
            <a:ln w="19050">
              <a:solidFill>
                <a:srgbClr val="000000"/>
              </a:solidFill>
              <a:round/>
              <a:headEnd/>
              <a:tailEnd type="triangle" w="sm" len="sm"/>
            </a:ln>
          </p:spPr>
          <p:txBody>
            <a:bodyPr wrap="none" anchor="ctr"/>
            <a:lstStyle/>
            <a:p>
              <a:endParaRPr lang="zh-CN" altLang="en-US"/>
            </a:p>
          </p:txBody>
        </p:sp>
        <p:sp>
          <p:nvSpPr>
            <p:cNvPr id="201" name="Line 61"/>
            <p:cNvSpPr>
              <a:spLocks noChangeShapeType="1"/>
            </p:cNvSpPr>
            <p:nvPr/>
          </p:nvSpPr>
          <p:spPr bwMode="auto">
            <a:xfrm>
              <a:off x="768" y="2210"/>
              <a:ext cx="101" cy="0"/>
            </a:xfrm>
            <a:prstGeom prst="line">
              <a:avLst/>
            </a:prstGeom>
            <a:noFill/>
            <a:ln w="19050">
              <a:solidFill>
                <a:srgbClr val="000000"/>
              </a:solidFill>
              <a:round/>
              <a:headEnd/>
              <a:tailEnd type="triangle" w="sm" len="sm"/>
            </a:ln>
          </p:spPr>
          <p:txBody>
            <a:bodyPr wrap="none" anchor="ctr"/>
            <a:lstStyle/>
            <a:p>
              <a:endParaRPr lang="zh-CN" altLang="en-US"/>
            </a:p>
          </p:txBody>
        </p:sp>
        <p:sp>
          <p:nvSpPr>
            <p:cNvPr id="202" name="Freeform 62"/>
            <p:cNvSpPr>
              <a:spLocks/>
            </p:cNvSpPr>
            <p:nvPr/>
          </p:nvSpPr>
          <p:spPr bwMode="auto">
            <a:xfrm>
              <a:off x="888" y="2216"/>
              <a:ext cx="588" cy="106"/>
            </a:xfrm>
            <a:custGeom>
              <a:avLst/>
              <a:gdLst>
                <a:gd name="T0" fmla="*/ 0 w 1706"/>
                <a:gd name="T1" fmla="*/ 0 h 312"/>
                <a:gd name="T2" fmla="*/ 0 w 1706"/>
                <a:gd name="T3" fmla="*/ 0 h 312"/>
                <a:gd name="T4" fmla="*/ 0 w 1706"/>
                <a:gd name="T5" fmla="*/ 0 h 312"/>
                <a:gd name="T6" fmla="*/ 0 w 1706"/>
                <a:gd name="T7" fmla="*/ 0 h 312"/>
                <a:gd name="T8" fmla="*/ 0 60000 65536"/>
                <a:gd name="T9" fmla="*/ 0 60000 65536"/>
                <a:gd name="T10" fmla="*/ 0 60000 65536"/>
                <a:gd name="T11" fmla="*/ 0 60000 65536"/>
                <a:gd name="T12" fmla="*/ 0 w 1706"/>
                <a:gd name="T13" fmla="*/ 0 h 312"/>
                <a:gd name="T14" fmla="*/ 1706 w 1706"/>
                <a:gd name="T15" fmla="*/ 312 h 312"/>
              </a:gdLst>
              <a:ahLst/>
              <a:cxnLst>
                <a:cxn ang="T8">
                  <a:pos x="T0" y="T1"/>
                </a:cxn>
                <a:cxn ang="T9">
                  <a:pos x="T2" y="T3"/>
                </a:cxn>
                <a:cxn ang="T10">
                  <a:pos x="T4" y="T5"/>
                </a:cxn>
                <a:cxn ang="T11">
                  <a:pos x="T6" y="T7"/>
                </a:cxn>
              </a:cxnLst>
              <a:rect l="T12" t="T13" r="T14" b="T15"/>
              <a:pathLst>
                <a:path w="1706" h="312">
                  <a:moveTo>
                    <a:pt x="1706" y="0"/>
                  </a:moveTo>
                  <a:lnTo>
                    <a:pt x="1706" y="312"/>
                  </a:lnTo>
                  <a:lnTo>
                    <a:pt x="0" y="312"/>
                  </a:lnTo>
                  <a:lnTo>
                    <a:pt x="0" y="55"/>
                  </a:lnTo>
                </a:path>
              </a:pathLst>
            </a:custGeom>
            <a:noFill/>
            <a:ln w="19050">
              <a:solidFill>
                <a:srgbClr val="000000"/>
              </a:solidFill>
              <a:round/>
              <a:headEnd/>
              <a:tailEnd type="triangle" w="sm" len="sm"/>
            </a:ln>
          </p:spPr>
          <p:txBody>
            <a:bodyPr wrap="none" anchor="ctr"/>
            <a:lstStyle/>
            <a:p>
              <a:endParaRPr lang="zh-CN" altLang="en-US"/>
            </a:p>
          </p:txBody>
        </p:sp>
        <p:sp>
          <p:nvSpPr>
            <p:cNvPr id="203" name="Text Box 63"/>
            <p:cNvSpPr txBox="1">
              <a:spLocks noChangeArrowheads="1"/>
            </p:cNvSpPr>
            <p:nvPr/>
          </p:nvSpPr>
          <p:spPr bwMode="auto">
            <a:xfrm>
              <a:off x="757" y="2220"/>
              <a:ext cx="164" cy="116"/>
            </a:xfrm>
            <a:prstGeom prst="rect">
              <a:avLst/>
            </a:prstGeom>
            <a:noFill/>
            <a:ln w="9525">
              <a:noFill/>
              <a:miter lim="800000"/>
              <a:headEnd/>
              <a:tailEnd/>
            </a:ln>
          </p:spPr>
          <p:txBody>
            <a:bodyPr wrap="none">
              <a:spAutoFit/>
            </a:bodyPr>
            <a:lstStyle/>
            <a:p>
              <a:r>
                <a:rPr lang="ja-JP" altLang="en-US" sz="600"/>
                <a:t>＋</a:t>
              </a:r>
            </a:p>
          </p:txBody>
        </p:sp>
        <p:sp>
          <p:nvSpPr>
            <p:cNvPr id="204" name="Text Box 64"/>
            <p:cNvSpPr txBox="1">
              <a:spLocks noChangeArrowheads="1"/>
            </p:cNvSpPr>
            <p:nvPr/>
          </p:nvSpPr>
          <p:spPr bwMode="auto">
            <a:xfrm>
              <a:off x="854" y="2220"/>
              <a:ext cx="164" cy="116"/>
            </a:xfrm>
            <a:prstGeom prst="rect">
              <a:avLst/>
            </a:prstGeom>
            <a:noFill/>
            <a:ln w="9525">
              <a:noFill/>
              <a:miter lim="800000"/>
              <a:headEnd/>
              <a:tailEnd/>
            </a:ln>
          </p:spPr>
          <p:txBody>
            <a:bodyPr wrap="none">
              <a:spAutoFit/>
            </a:bodyPr>
            <a:lstStyle/>
            <a:p>
              <a:r>
                <a:rPr lang="ja-JP" altLang="en-US" sz="600"/>
                <a:t>－</a:t>
              </a:r>
            </a:p>
          </p:txBody>
        </p:sp>
        <p:sp>
          <p:nvSpPr>
            <p:cNvPr id="205" name="Freeform 65"/>
            <p:cNvSpPr>
              <a:spLocks/>
            </p:cNvSpPr>
            <p:nvPr/>
          </p:nvSpPr>
          <p:spPr bwMode="auto">
            <a:xfrm>
              <a:off x="817" y="2071"/>
              <a:ext cx="147" cy="139"/>
            </a:xfrm>
            <a:custGeom>
              <a:avLst/>
              <a:gdLst>
                <a:gd name="T0" fmla="*/ 0 w 569"/>
                <a:gd name="T1" fmla="*/ 0 h 397"/>
                <a:gd name="T2" fmla="*/ 0 w 569"/>
                <a:gd name="T3" fmla="*/ 0 h 397"/>
                <a:gd name="T4" fmla="*/ 0 w 569"/>
                <a:gd name="T5" fmla="*/ 0 h 397"/>
                <a:gd name="T6" fmla="*/ 0 60000 65536"/>
                <a:gd name="T7" fmla="*/ 0 60000 65536"/>
                <a:gd name="T8" fmla="*/ 0 60000 65536"/>
                <a:gd name="T9" fmla="*/ 0 w 569"/>
                <a:gd name="T10" fmla="*/ 0 h 397"/>
                <a:gd name="T11" fmla="*/ 569 w 569"/>
                <a:gd name="T12" fmla="*/ 397 h 397"/>
              </a:gdLst>
              <a:ahLst/>
              <a:cxnLst>
                <a:cxn ang="T6">
                  <a:pos x="T0" y="T1"/>
                </a:cxn>
                <a:cxn ang="T7">
                  <a:pos x="T2" y="T3"/>
                </a:cxn>
                <a:cxn ang="T8">
                  <a:pos x="T4" y="T5"/>
                </a:cxn>
              </a:cxnLst>
              <a:rect l="T9" t="T10" r="T11" b="T12"/>
              <a:pathLst>
                <a:path w="569" h="397">
                  <a:moveTo>
                    <a:pt x="0" y="397"/>
                  </a:moveTo>
                  <a:lnTo>
                    <a:pt x="0" y="0"/>
                  </a:lnTo>
                  <a:lnTo>
                    <a:pt x="569" y="0"/>
                  </a:lnTo>
                </a:path>
              </a:pathLst>
            </a:custGeom>
            <a:noFill/>
            <a:ln w="19050">
              <a:solidFill>
                <a:srgbClr val="000000"/>
              </a:solidFill>
              <a:round/>
              <a:headEnd/>
              <a:tailEnd type="triangle" w="sm" len="sm"/>
            </a:ln>
          </p:spPr>
          <p:txBody>
            <a:bodyPr wrap="none" anchor="ctr"/>
            <a:lstStyle/>
            <a:p>
              <a:endParaRPr lang="zh-CN" altLang="en-US"/>
            </a:p>
          </p:txBody>
        </p:sp>
        <p:sp>
          <p:nvSpPr>
            <p:cNvPr id="206" name="Oval 66"/>
            <p:cNvSpPr>
              <a:spLocks noChangeArrowheads="1"/>
            </p:cNvSpPr>
            <p:nvPr/>
          </p:nvSpPr>
          <p:spPr bwMode="auto">
            <a:xfrm>
              <a:off x="1188" y="2192"/>
              <a:ext cx="34" cy="37"/>
            </a:xfrm>
            <a:prstGeom prst="ellipse">
              <a:avLst/>
            </a:prstGeom>
            <a:solidFill>
              <a:srgbClr val="FFFFFF"/>
            </a:solidFill>
            <a:ln w="9525">
              <a:solidFill>
                <a:srgbClr val="000000"/>
              </a:solidFill>
              <a:round/>
              <a:headEnd/>
              <a:tailEnd/>
            </a:ln>
          </p:spPr>
          <p:txBody>
            <a:bodyPr wrap="none" anchor="ctr"/>
            <a:lstStyle/>
            <a:p>
              <a:endParaRPr lang="ja-JP" altLang="en-US"/>
            </a:p>
          </p:txBody>
        </p:sp>
        <p:sp>
          <p:nvSpPr>
            <p:cNvPr id="207" name="Freeform 67"/>
            <p:cNvSpPr>
              <a:spLocks/>
            </p:cNvSpPr>
            <p:nvPr/>
          </p:nvSpPr>
          <p:spPr bwMode="auto">
            <a:xfrm>
              <a:off x="1130" y="2070"/>
              <a:ext cx="76" cy="122"/>
            </a:xfrm>
            <a:custGeom>
              <a:avLst/>
              <a:gdLst>
                <a:gd name="T0" fmla="*/ 0 w 207"/>
                <a:gd name="T1" fmla="*/ 0 h 357"/>
                <a:gd name="T2" fmla="*/ 0 w 207"/>
                <a:gd name="T3" fmla="*/ 0 h 357"/>
                <a:gd name="T4" fmla="*/ 0 w 207"/>
                <a:gd name="T5" fmla="*/ 0 h 357"/>
                <a:gd name="T6" fmla="*/ 0 60000 65536"/>
                <a:gd name="T7" fmla="*/ 0 60000 65536"/>
                <a:gd name="T8" fmla="*/ 0 60000 65536"/>
                <a:gd name="T9" fmla="*/ 0 w 207"/>
                <a:gd name="T10" fmla="*/ 0 h 357"/>
                <a:gd name="T11" fmla="*/ 207 w 207"/>
                <a:gd name="T12" fmla="*/ 357 h 357"/>
              </a:gdLst>
              <a:ahLst/>
              <a:cxnLst>
                <a:cxn ang="T6">
                  <a:pos x="T0" y="T1"/>
                </a:cxn>
                <a:cxn ang="T7">
                  <a:pos x="T2" y="T3"/>
                </a:cxn>
                <a:cxn ang="T8">
                  <a:pos x="T4" y="T5"/>
                </a:cxn>
              </a:cxnLst>
              <a:rect l="T9" t="T10" r="T11" b="T12"/>
              <a:pathLst>
                <a:path w="207" h="357">
                  <a:moveTo>
                    <a:pt x="0" y="0"/>
                  </a:moveTo>
                  <a:lnTo>
                    <a:pt x="207" y="0"/>
                  </a:lnTo>
                  <a:lnTo>
                    <a:pt x="207" y="357"/>
                  </a:lnTo>
                </a:path>
              </a:pathLst>
            </a:custGeom>
            <a:noFill/>
            <a:ln w="19050">
              <a:solidFill>
                <a:srgbClr val="000000"/>
              </a:solidFill>
              <a:round/>
              <a:headEnd/>
              <a:tailEnd type="triangle" w="sm" len="sm"/>
            </a:ln>
          </p:spPr>
          <p:txBody>
            <a:bodyPr wrap="none" anchor="ctr"/>
            <a:lstStyle/>
            <a:p>
              <a:endParaRPr lang="zh-CN" altLang="en-US"/>
            </a:p>
          </p:txBody>
        </p:sp>
        <p:sp>
          <p:nvSpPr>
            <p:cNvPr id="208" name="Text Box 68"/>
            <p:cNvSpPr txBox="1">
              <a:spLocks noChangeArrowheads="1"/>
            </p:cNvSpPr>
            <p:nvPr/>
          </p:nvSpPr>
          <p:spPr bwMode="auto">
            <a:xfrm>
              <a:off x="1085" y="2220"/>
              <a:ext cx="164" cy="116"/>
            </a:xfrm>
            <a:prstGeom prst="rect">
              <a:avLst/>
            </a:prstGeom>
            <a:noFill/>
            <a:ln w="9525">
              <a:noFill/>
              <a:miter lim="800000"/>
              <a:headEnd/>
              <a:tailEnd/>
            </a:ln>
          </p:spPr>
          <p:txBody>
            <a:bodyPr wrap="none">
              <a:spAutoFit/>
            </a:bodyPr>
            <a:lstStyle/>
            <a:p>
              <a:r>
                <a:rPr lang="ja-JP" altLang="en-US" sz="600"/>
                <a:t>＋</a:t>
              </a:r>
            </a:p>
          </p:txBody>
        </p:sp>
        <p:sp>
          <p:nvSpPr>
            <p:cNvPr id="209" name="Text Box 69"/>
            <p:cNvSpPr txBox="1">
              <a:spLocks noChangeArrowheads="1"/>
            </p:cNvSpPr>
            <p:nvPr/>
          </p:nvSpPr>
          <p:spPr bwMode="auto">
            <a:xfrm>
              <a:off x="1166" y="2125"/>
              <a:ext cx="164" cy="116"/>
            </a:xfrm>
            <a:prstGeom prst="rect">
              <a:avLst/>
            </a:prstGeom>
            <a:noFill/>
            <a:ln w="9525">
              <a:noFill/>
              <a:miter lim="800000"/>
              <a:headEnd/>
              <a:tailEnd/>
            </a:ln>
          </p:spPr>
          <p:txBody>
            <a:bodyPr wrap="none">
              <a:spAutoFit/>
            </a:bodyPr>
            <a:lstStyle/>
            <a:p>
              <a:r>
                <a:rPr lang="ja-JP" altLang="en-US" sz="600"/>
                <a:t>＋</a:t>
              </a:r>
            </a:p>
          </p:txBody>
        </p:sp>
        <p:grpSp>
          <p:nvGrpSpPr>
            <p:cNvPr id="7" name="Group 70"/>
            <p:cNvGrpSpPr>
              <a:grpSpLocks/>
            </p:cNvGrpSpPr>
            <p:nvPr/>
          </p:nvGrpSpPr>
          <p:grpSpPr bwMode="auto">
            <a:xfrm>
              <a:off x="1288" y="2169"/>
              <a:ext cx="164" cy="83"/>
              <a:chOff x="3744" y="3212"/>
              <a:chExt cx="528" cy="244"/>
            </a:xfrm>
          </p:grpSpPr>
          <p:sp>
            <p:nvSpPr>
              <p:cNvPr id="215" name="Rectangle 71"/>
              <p:cNvSpPr>
                <a:spLocks noChangeArrowheads="1"/>
              </p:cNvSpPr>
              <p:nvPr/>
            </p:nvSpPr>
            <p:spPr bwMode="auto">
              <a:xfrm>
                <a:off x="3824" y="3212"/>
                <a:ext cx="344" cy="82"/>
              </a:xfrm>
              <a:prstGeom prst="rect">
                <a:avLst/>
              </a:prstGeom>
              <a:gradFill rotWithShape="0">
                <a:gsLst>
                  <a:gs pos="0">
                    <a:schemeClr val="tx1"/>
                  </a:gs>
                  <a:gs pos="50000">
                    <a:schemeClr val="tx1">
                      <a:gamma/>
                      <a:tint val="51373"/>
                      <a:invGamma/>
                    </a:schemeClr>
                  </a:gs>
                  <a:gs pos="100000">
                    <a:schemeClr val="tx1"/>
                  </a:gs>
                </a:gsLst>
                <a:lin ang="5400000" scaled="1"/>
              </a:gradFill>
              <a:ln w="9525">
                <a:solidFill>
                  <a:schemeClr val="tx1"/>
                </a:solidFill>
                <a:miter lim="800000"/>
                <a:headEnd/>
                <a:tailEnd/>
              </a:ln>
              <a:effectLst/>
            </p:spPr>
            <p:txBody>
              <a:bodyPr wrap="none" anchor="ctr"/>
              <a:lstStyle/>
              <a:p>
                <a:pPr>
                  <a:defRPr/>
                </a:pPr>
                <a:endParaRPr lang="ja-JP" altLang="en-US">
                  <a:ea typeface="ＭＳ Ｐゴシック" pitchFamily="50" charset="-128"/>
                </a:endParaRPr>
              </a:p>
            </p:txBody>
          </p:sp>
          <p:sp>
            <p:nvSpPr>
              <p:cNvPr id="216" name="Rectangle 72"/>
              <p:cNvSpPr>
                <a:spLocks noChangeArrowheads="1"/>
              </p:cNvSpPr>
              <p:nvPr/>
            </p:nvSpPr>
            <p:spPr bwMode="auto">
              <a:xfrm>
                <a:off x="3824" y="3374"/>
                <a:ext cx="344" cy="82"/>
              </a:xfrm>
              <a:prstGeom prst="rect">
                <a:avLst/>
              </a:prstGeom>
              <a:gradFill rotWithShape="0">
                <a:gsLst>
                  <a:gs pos="0">
                    <a:schemeClr val="tx1"/>
                  </a:gs>
                  <a:gs pos="50000">
                    <a:schemeClr val="tx1">
                      <a:gamma/>
                      <a:tint val="51373"/>
                      <a:invGamma/>
                    </a:schemeClr>
                  </a:gs>
                  <a:gs pos="100000">
                    <a:schemeClr val="tx1"/>
                  </a:gs>
                </a:gsLst>
                <a:lin ang="5400000" scaled="1"/>
              </a:gradFill>
              <a:ln w="9525">
                <a:solidFill>
                  <a:schemeClr val="tx1"/>
                </a:solidFill>
                <a:miter lim="800000"/>
                <a:headEnd/>
                <a:tailEnd/>
              </a:ln>
              <a:effectLst/>
            </p:spPr>
            <p:txBody>
              <a:bodyPr wrap="none" anchor="ctr"/>
              <a:lstStyle/>
              <a:p>
                <a:pPr>
                  <a:defRPr/>
                </a:pPr>
                <a:endParaRPr lang="ja-JP" altLang="en-US">
                  <a:ea typeface="ＭＳ Ｐゴシック" pitchFamily="50" charset="-128"/>
                </a:endParaRPr>
              </a:p>
            </p:txBody>
          </p:sp>
          <p:sp>
            <p:nvSpPr>
              <p:cNvPr id="217" name="Rectangle 73"/>
              <p:cNvSpPr>
                <a:spLocks noChangeArrowheads="1"/>
              </p:cNvSpPr>
              <p:nvPr/>
            </p:nvSpPr>
            <p:spPr bwMode="auto">
              <a:xfrm>
                <a:off x="3824" y="3274"/>
                <a:ext cx="344" cy="121"/>
              </a:xfrm>
              <a:prstGeom prst="rect">
                <a:avLst/>
              </a:prstGeom>
              <a:gradFill rotWithShape="0">
                <a:gsLst>
                  <a:gs pos="0">
                    <a:schemeClr val="tx1"/>
                  </a:gs>
                  <a:gs pos="50000">
                    <a:schemeClr val="tx1">
                      <a:gamma/>
                      <a:tint val="51373"/>
                      <a:invGamma/>
                    </a:schemeClr>
                  </a:gs>
                  <a:gs pos="100000">
                    <a:schemeClr val="tx1"/>
                  </a:gs>
                </a:gsLst>
                <a:lin ang="5400000" scaled="1"/>
              </a:gradFill>
              <a:ln w="9525">
                <a:solidFill>
                  <a:schemeClr val="tx1"/>
                </a:solidFill>
                <a:miter lim="800000"/>
                <a:headEnd/>
                <a:tailEnd/>
              </a:ln>
              <a:effectLst/>
            </p:spPr>
            <p:txBody>
              <a:bodyPr wrap="none" anchor="ctr"/>
              <a:lstStyle/>
              <a:p>
                <a:pPr defTabSz="762000">
                  <a:defRPr/>
                </a:pPr>
                <a:endParaRPr lang="ja-JP" altLang="ja-JP" sz="1200">
                  <a:solidFill>
                    <a:schemeClr val="bg1"/>
                  </a:solidFill>
                  <a:ea typeface="ＭＳ Ｐゴシック" pitchFamily="50" charset="-128"/>
                </a:endParaRPr>
              </a:p>
            </p:txBody>
          </p:sp>
          <p:sp>
            <p:nvSpPr>
              <p:cNvPr id="218" name="Rectangle 74"/>
              <p:cNvSpPr>
                <a:spLocks noChangeArrowheads="1"/>
              </p:cNvSpPr>
              <p:nvPr/>
            </p:nvSpPr>
            <p:spPr bwMode="auto">
              <a:xfrm>
                <a:off x="3744" y="3253"/>
                <a:ext cx="81" cy="40"/>
              </a:xfrm>
              <a:prstGeom prst="rect">
                <a:avLst/>
              </a:prstGeom>
              <a:gradFill rotWithShape="0">
                <a:gsLst>
                  <a:gs pos="0">
                    <a:srgbClr val="FF5050"/>
                  </a:gs>
                  <a:gs pos="50000">
                    <a:srgbClr val="FFA5A5"/>
                  </a:gs>
                  <a:gs pos="100000">
                    <a:srgbClr val="FF5050"/>
                  </a:gs>
                </a:gsLst>
                <a:lin ang="5400000" scaled="1"/>
              </a:gradFill>
              <a:ln w="9525">
                <a:solidFill>
                  <a:schemeClr val="tx1"/>
                </a:solidFill>
                <a:miter lim="800000"/>
                <a:headEnd/>
                <a:tailEnd/>
              </a:ln>
            </p:spPr>
            <p:txBody>
              <a:bodyPr wrap="none" anchor="ctr"/>
              <a:lstStyle/>
              <a:p>
                <a:endParaRPr lang="ja-JP" altLang="en-US"/>
              </a:p>
            </p:txBody>
          </p:sp>
          <p:sp>
            <p:nvSpPr>
              <p:cNvPr id="219" name="Rectangle 75"/>
              <p:cNvSpPr>
                <a:spLocks noChangeArrowheads="1"/>
              </p:cNvSpPr>
              <p:nvPr/>
            </p:nvSpPr>
            <p:spPr bwMode="auto">
              <a:xfrm>
                <a:off x="3744" y="3354"/>
                <a:ext cx="81" cy="61"/>
              </a:xfrm>
              <a:prstGeom prst="rect">
                <a:avLst/>
              </a:prstGeom>
              <a:gradFill rotWithShape="0">
                <a:gsLst>
                  <a:gs pos="0">
                    <a:srgbClr val="FF5050"/>
                  </a:gs>
                  <a:gs pos="50000">
                    <a:srgbClr val="FFA5A5"/>
                  </a:gs>
                  <a:gs pos="100000">
                    <a:srgbClr val="FF5050"/>
                  </a:gs>
                </a:gsLst>
                <a:lin ang="5400000" scaled="1"/>
              </a:gradFill>
              <a:ln w="9525">
                <a:solidFill>
                  <a:schemeClr val="tx1"/>
                </a:solidFill>
                <a:miter lim="800000"/>
                <a:headEnd/>
                <a:tailEnd/>
              </a:ln>
            </p:spPr>
            <p:txBody>
              <a:bodyPr wrap="none" anchor="ctr"/>
              <a:lstStyle/>
              <a:p>
                <a:endParaRPr lang="ja-JP" altLang="en-US"/>
              </a:p>
            </p:txBody>
          </p:sp>
          <p:sp>
            <p:nvSpPr>
              <p:cNvPr id="220" name="Rectangle 76"/>
              <p:cNvSpPr>
                <a:spLocks noChangeArrowheads="1"/>
              </p:cNvSpPr>
              <p:nvPr/>
            </p:nvSpPr>
            <p:spPr bwMode="auto">
              <a:xfrm>
                <a:off x="3744" y="3293"/>
                <a:ext cx="81" cy="82"/>
              </a:xfrm>
              <a:prstGeom prst="rect">
                <a:avLst/>
              </a:prstGeom>
              <a:gradFill rotWithShape="0">
                <a:gsLst>
                  <a:gs pos="0">
                    <a:srgbClr val="FF5050"/>
                  </a:gs>
                  <a:gs pos="50000">
                    <a:srgbClr val="FFA5A5"/>
                  </a:gs>
                  <a:gs pos="100000">
                    <a:srgbClr val="FF5050"/>
                  </a:gs>
                </a:gsLst>
                <a:lin ang="5400000" scaled="1"/>
              </a:gradFill>
              <a:ln w="9525">
                <a:solidFill>
                  <a:schemeClr val="tx1"/>
                </a:solidFill>
                <a:miter lim="800000"/>
                <a:headEnd/>
                <a:tailEnd/>
              </a:ln>
            </p:spPr>
            <p:txBody>
              <a:bodyPr wrap="none" anchor="ctr"/>
              <a:lstStyle/>
              <a:p>
                <a:endParaRPr lang="ja-JP" altLang="en-US"/>
              </a:p>
            </p:txBody>
          </p:sp>
          <p:sp>
            <p:nvSpPr>
              <p:cNvPr id="221" name="Rectangle 77"/>
              <p:cNvSpPr>
                <a:spLocks noChangeArrowheads="1"/>
              </p:cNvSpPr>
              <p:nvPr/>
            </p:nvSpPr>
            <p:spPr bwMode="auto">
              <a:xfrm>
                <a:off x="4169" y="3315"/>
                <a:ext cx="103" cy="38"/>
              </a:xfrm>
              <a:prstGeom prst="rect">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solidFill>
                  <a:schemeClr val="tx1"/>
                </a:solidFill>
                <a:miter lim="800000"/>
                <a:headEnd/>
                <a:tailEnd/>
              </a:ln>
              <a:effectLst/>
            </p:spPr>
            <p:txBody>
              <a:bodyPr wrap="none" anchor="ctr"/>
              <a:lstStyle/>
              <a:p>
                <a:pPr>
                  <a:defRPr/>
                </a:pPr>
                <a:endParaRPr lang="ja-JP" altLang="en-US">
                  <a:ea typeface="ＭＳ Ｐゴシック" pitchFamily="50" charset="-128"/>
                </a:endParaRPr>
              </a:p>
            </p:txBody>
          </p:sp>
        </p:grpSp>
        <p:sp>
          <p:nvSpPr>
            <p:cNvPr id="211" name="Line 78"/>
            <p:cNvSpPr>
              <a:spLocks noChangeShapeType="1"/>
            </p:cNvSpPr>
            <p:nvPr/>
          </p:nvSpPr>
          <p:spPr bwMode="auto">
            <a:xfrm>
              <a:off x="905" y="2210"/>
              <a:ext cx="62" cy="0"/>
            </a:xfrm>
            <a:prstGeom prst="line">
              <a:avLst/>
            </a:prstGeom>
            <a:noFill/>
            <a:ln w="19050">
              <a:solidFill>
                <a:srgbClr val="000000"/>
              </a:solidFill>
              <a:round/>
              <a:headEnd/>
              <a:tailEnd type="triangle" w="sm" len="sm"/>
            </a:ln>
          </p:spPr>
          <p:txBody>
            <a:bodyPr wrap="none" anchor="ctr"/>
            <a:lstStyle/>
            <a:p>
              <a:endParaRPr lang="zh-CN" altLang="en-US"/>
            </a:p>
          </p:txBody>
        </p:sp>
        <p:sp>
          <p:nvSpPr>
            <p:cNvPr id="212" name="Line 79"/>
            <p:cNvSpPr>
              <a:spLocks noChangeShapeType="1"/>
            </p:cNvSpPr>
            <p:nvPr/>
          </p:nvSpPr>
          <p:spPr bwMode="auto">
            <a:xfrm>
              <a:off x="1222" y="2208"/>
              <a:ext cx="62" cy="0"/>
            </a:xfrm>
            <a:prstGeom prst="line">
              <a:avLst/>
            </a:prstGeom>
            <a:noFill/>
            <a:ln w="19050">
              <a:solidFill>
                <a:srgbClr val="000000"/>
              </a:solidFill>
              <a:round/>
              <a:headEnd/>
              <a:tailEnd type="triangle" w="sm" len="sm"/>
            </a:ln>
          </p:spPr>
          <p:txBody>
            <a:bodyPr wrap="none" anchor="ctr"/>
            <a:lstStyle/>
            <a:p>
              <a:endParaRPr lang="zh-CN" altLang="en-US"/>
            </a:p>
          </p:txBody>
        </p:sp>
        <p:sp>
          <p:nvSpPr>
            <p:cNvPr id="213" name="Rectangle 80"/>
            <p:cNvSpPr>
              <a:spLocks noChangeArrowheads="1"/>
            </p:cNvSpPr>
            <p:nvPr/>
          </p:nvSpPr>
          <p:spPr bwMode="auto">
            <a:xfrm>
              <a:off x="963" y="2157"/>
              <a:ext cx="167" cy="97"/>
            </a:xfrm>
            <a:prstGeom prst="rect">
              <a:avLst/>
            </a:prstGeom>
            <a:solidFill>
              <a:srgbClr val="FFCCFF"/>
            </a:solidFill>
            <a:ln w="9525">
              <a:solidFill>
                <a:srgbClr val="000000"/>
              </a:solidFill>
              <a:miter lim="800000"/>
              <a:headEnd/>
              <a:tailEnd/>
            </a:ln>
          </p:spPr>
          <p:txBody>
            <a:bodyPr wrap="none" anchor="ctr"/>
            <a:lstStyle/>
            <a:p>
              <a:endParaRPr lang="ja-JP" altLang="ja-JP" sz="600"/>
            </a:p>
          </p:txBody>
        </p:sp>
        <p:sp>
          <p:nvSpPr>
            <p:cNvPr id="214" name="Rectangle 81"/>
            <p:cNvSpPr>
              <a:spLocks noChangeArrowheads="1"/>
            </p:cNvSpPr>
            <p:nvPr/>
          </p:nvSpPr>
          <p:spPr bwMode="auto">
            <a:xfrm>
              <a:off x="964" y="2016"/>
              <a:ext cx="168" cy="97"/>
            </a:xfrm>
            <a:prstGeom prst="rect">
              <a:avLst/>
            </a:prstGeom>
            <a:solidFill>
              <a:srgbClr val="CCFFFF"/>
            </a:solidFill>
            <a:ln w="9525">
              <a:solidFill>
                <a:srgbClr val="000000"/>
              </a:solidFill>
              <a:miter lim="800000"/>
              <a:headEnd/>
              <a:tailEnd/>
            </a:ln>
          </p:spPr>
          <p:txBody>
            <a:bodyPr wrap="none" anchor="ctr"/>
            <a:lstStyle/>
            <a:p>
              <a:endParaRPr lang="ja-JP" altLang="ja-JP" sz="600"/>
            </a:p>
          </p:txBody>
        </p:sp>
      </p:grpSp>
      <p:graphicFrame>
        <p:nvGraphicFramePr>
          <p:cNvPr id="222" name="Object 82"/>
          <p:cNvGraphicFramePr>
            <a:graphicFrameLocks noChangeAspect="1"/>
          </p:cNvGraphicFramePr>
          <p:nvPr/>
        </p:nvGraphicFramePr>
        <p:xfrm>
          <a:off x="3700750" y="1988517"/>
          <a:ext cx="1031875" cy="1638300"/>
        </p:xfrm>
        <a:graphic>
          <a:graphicData uri="http://schemas.openxmlformats.org/presentationml/2006/ole">
            <p:oleObj spid="_x0000_s139266" name="Photo Editor Photo" r:id="rId13" imgW="4819048" imgH="7659169" progId="">
              <p:embed/>
            </p:oleObj>
          </a:graphicData>
        </a:graphic>
      </p:graphicFrame>
      <p:pic>
        <p:nvPicPr>
          <p:cNvPr id="223" name="Picture 83" descr="V:\RLB5\説明資料\2009.10.09_知能ﾛﾎﾞｯﾄｶﾀﾛｸﾞ\FS-40iA.jpg"/>
          <p:cNvPicPr>
            <a:picLocks noChangeAspect="1" noChangeArrowheads="1"/>
          </p:cNvPicPr>
          <p:nvPr/>
        </p:nvPicPr>
        <p:blipFill>
          <a:blip r:embed="rId14" cstate="email">
            <a:clrChange>
              <a:clrFrom>
                <a:srgbClr val="FFFFFF"/>
              </a:clrFrom>
              <a:clrTo>
                <a:srgbClr val="FFFFFF">
                  <a:alpha val="0"/>
                </a:srgbClr>
              </a:clrTo>
            </a:clrChange>
            <a:lum bright="18000" contrast="18000"/>
          </a:blip>
          <a:srcRect/>
          <a:stretch>
            <a:fillRect/>
          </a:stretch>
        </p:blipFill>
        <p:spPr bwMode="auto">
          <a:xfrm>
            <a:off x="1178212" y="2715592"/>
            <a:ext cx="889000" cy="565150"/>
          </a:xfrm>
          <a:prstGeom prst="rect">
            <a:avLst/>
          </a:prstGeom>
          <a:noFill/>
          <a:ln w="9525">
            <a:noFill/>
            <a:miter lim="800000"/>
            <a:headEnd/>
            <a:tailEnd/>
          </a:ln>
        </p:spPr>
      </p:pic>
      <p:sp>
        <p:nvSpPr>
          <p:cNvPr id="224" name="Text Box 84"/>
          <p:cNvSpPr txBox="1">
            <a:spLocks noChangeArrowheads="1"/>
          </p:cNvSpPr>
          <p:nvPr/>
        </p:nvSpPr>
        <p:spPr bwMode="auto">
          <a:xfrm>
            <a:off x="1346487" y="4033217"/>
            <a:ext cx="946150" cy="274638"/>
          </a:xfrm>
          <a:prstGeom prst="rect">
            <a:avLst/>
          </a:prstGeom>
          <a:noFill/>
          <a:ln w="9525">
            <a:noFill/>
            <a:miter lim="800000"/>
            <a:headEnd/>
            <a:tailEnd/>
          </a:ln>
        </p:spPr>
        <p:txBody>
          <a:bodyPr wrap="none">
            <a:spAutoFit/>
          </a:bodyPr>
          <a:lstStyle/>
          <a:p>
            <a:r>
              <a:rPr lang="zh-CN" altLang="en-US" sz="1200">
                <a:ea typeface="黑体" pitchFamily="2" charset="-122"/>
              </a:rPr>
              <a:t>伺服传感器</a:t>
            </a:r>
            <a:endParaRPr lang="ja-JP" altLang="en-US" sz="1200">
              <a:ea typeface="黑体" pitchFamily="2" charset="-122"/>
            </a:endParaRPr>
          </a:p>
        </p:txBody>
      </p:sp>
      <p:pic>
        <p:nvPicPr>
          <p:cNvPr id="225" name="Picture 87"/>
          <p:cNvPicPr>
            <a:picLocks noChangeAspect="1" noChangeArrowheads="1"/>
          </p:cNvPicPr>
          <p:nvPr/>
        </p:nvPicPr>
        <p:blipFill>
          <a:blip r:embed="rId15" cstate="email"/>
          <a:srcRect/>
          <a:stretch>
            <a:fillRect/>
          </a:stretch>
        </p:blipFill>
        <p:spPr bwMode="auto">
          <a:xfrm>
            <a:off x="2880012" y="2956892"/>
            <a:ext cx="747713" cy="84137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04248" y="6237312"/>
            <a:ext cx="2095406" cy="476250"/>
          </a:xfrm>
        </p:spPr>
        <p:txBody>
          <a:bodyPr/>
          <a:lstStyle/>
          <a:p>
            <a:fld id="{0C913308-F349-4B6D-A68A-DD1791B4A57B}" type="slidenum">
              <a:rPr lang="zh-CN" altLang="en-US" smtClean="0"/>
              <a:pPr/>
              <a:t>11</a:t>
            </a:fld>
            <a:endParaRPr lang="zh-CN" altLang="en-US"/>
          </a:p>
        </p:txBody>
      </p:sp>
      <p:sp>
        <p:nvSpPr>
          <p:cNvPr id="38" name="标题 1"/>
          <p:cNvSpPr txBox="1">
            <a:spLocks/>
          </p:cNvSpPr>
          <p:nvPr/>
        </p:nvSpPr>
        <p:spPr>
          <a:xfrm>
            <a:off x="395536" y="692696"/>
            <a:ext cx="8208912" cy="504056"/>
          </a:xfrm>
          <a:prstGeom prst="rect">
            <a:avLst/>
          </a:prstGeom>
        </p:spPr>
        <p:style>
          <a:lnRef idx="3">
            <a:schemeClr val="lt1"/>
          </a:lnRef>
          <a:fillRef idx="1">
            <a:schemeClr val="accent3"/>
          </a:fillRef>
          <a:effectRef idx="1">
            <a:schemeClr val="accent3"/>
          </a:effectRef>
          <a:fontRef idx="minor">
            <a:schemeClr val="lt1"/>
          </a:fontRef>
        </p:style>
        <p:txBody>
          <a:bodyPr/>
          <a:lstStyle/>
          <a:p>
            <a:pPr fontAlgn="base">
              <a:spcBef>
                <a:spcPct val="0"/>
              </a:spcBef>
              <a:spcAft>
                <a:spcPct val="0"/>
              </a:spcAft>
            </a:pPr>
            <a:r>
              <a:rPr lang="zh-CN" altLang="en-US" sz="2000" b="1" kern="0" dirty="0" smtClean="0">
                <a:solidFill>
                  <a:schemeClr val="accent2">
                    <a:lumMod val="75000"/>
                  </a:schemeClr>
                </a:solidFill>
                <a:latin typeface="微软雅黑" pitchFamily="34" charset="-122"/>
                <a:ea typeface="微软雅黑" pitchFamily="34" charset="-122"/>
              </a:rPr>
              <a:t>智能系统应用案例</a:t>
            </a:r>
            <a:endParaRPr lang="zh-CN" altLang="en-US" sz="2000" b="1" kern="0" dirty="0" smtClean="0">
              <a:solidFill>
                <a:schemeClr val="accent2">
                  <a:lumMod val="75000"/>
                </a:schemeClr>
              </a:solidFill>
              <a:latin typeface="微软雅黑" pitchFamily="34" charset="-122"/>
              <a:ea typeface="微软雅黑" pitchFamily="34" charset="-122"/>
              <a:cs typeface="+mj-cs"/>
            </a:endParaRPr>
          </a:p>
        </p:txBody>
      </p:sp>
      <p:pic>
        <p:nvPicPr>
          <p:cNvPr id="83" name="Picture 5"/>
          <p:cNvPicPr>
            <a:picLocks noChangeAspect="1" noChangeArrowheads="1"/>
          </p:cNvPicPr>
          <p:nvPr/>
        </p:nvPicPr>
        <p:blipFill>
          <a:blip r:embed="rId2" cstate="print"/>
          <a:srcRect/>
          <a:stretch>
            <a:fillRect/>
          </a:stretch>
        </p:blipFill>
        <p:spPr bwMode="auto">
          <a:xfrm>
            <a:off x="611560" y="1484784"/>
            <a:ext cx="2532782" cy="1656184"/>
          </a:xfrm>
          <a:prstGeom prst="rect">
            <a:avLst/>
          </a:prstGeom>
          <a:noFill/>
          <a:ln w="9525">
            <a:noFill/>
            <a:miter lim="800000"/>
            <a:headEnd/>
            <a:tailEnd/>
          </a:ln>
        </p:spPr>
      </p:pic>
      <p:sp>
        <p:nvSpPr>
          <p:cNvPr id="84" name="矩形 83"/>
          <p:cNvSpPr/>
          <p:nvPr/>
        </p:nvSpPr>
        <p:spPr>
          <a:xfrm>
            <a:off x="467544" y="3140968"/>
            <a:ext cx="2736304" cy="307777"/>
          </a:xfrm>
          <a:prstGeom prst="rect">
            <a:avLst/>
          </a:prstGeom>
        </p:spPr>
        <p:txBody>
          <a:bodyPr wrap="square">
            <a:spAutoFit/>
          </a:bodyPr>
          <a:lstStyle/>
          <a:p>
            <a:pPr algn="ctr"/>
            <a:r>
              <a:rPr lang="zh-CN" altLang="en-US" sz="1400" dirty="0" smtClean="0">
                <a:latin typeface="黑体" pitchFamily="2" charset="-122"/>
                <a:ea typeface="黑体" pitchFamily="2" charset="-122"/>
              </a:rPr>
              <a:t>发动机缸体缸盖机加工自动化线</a:t>
            </a:r>
            <a:endParaRPr lang="en-US" altLang="zh-CN" sz="1400" dirty="0">
              <a:latin typeface="黑体" pitchFamily="2" charset="-122"/>
              <a:ea typeface="黑体" pitchFamily="2" charset="-122"/>
            </a:endParaRPr>
          </a:p>
        </p:txBody>
      </p:sp>
      <p:pic>
        <p:nvPicPr>
          <p:cNvPr id="85" name="图片 6" descr="111.JPG"/>
          <p:cNvPicPr>
            <a:picLocks noChangeAspect="1"/>
          </p:cNvPicPr>
          <p:nvPr/>
        </p:nvPicPr>
        <p:blipFill>
          <a:blip r:embed="rId3" cstate="print"/>
          <a:srcRect/>
          <a:stretch>
            <a:fillRect/>
          </a:stretch>
        </p:blipFill>
        <p:spPr bwMode="auto">
          <a:xfrm>
            <a:off x="3131840" y="1484784"/>
            <a:ext cx="2736304" cy="1656184"/>
          </a:xfrm>
          <a:prstGeom prst="rect">
            <a:avLst/>
          </a:prstGeom>
          <a:noFill/>
          <a:ln w="9525">
            <a:noFill/>
            <a:miter lim="800000"/>
            <a:headEnd/>
            <a:tailEnd/>
          </a:ln>
        </p:spPr>
      </p:pic>
      <p:sp>
        <p:nvSpPr>
          <p:cNvPr id="86" name="矩形 85"/>
          <p:cNvSpPr/>
          <p:nvPr/>
        </p:nvSpPr>
        <p:spPr>
          <a:xfrm>
            <a:off x="3779912" y="3140968"/>
            <a:ext cx="1569660" cy="369332"/>
          </a:xfrm>
          <a:prstGeom prst="rect">
            <a:avLst/>
          </a:prstGeom>
        </p:spPr>
        <p:txBody>
          <a:bodyPr wrap="none">
            <a:spAutoFit/>
          </a:bodyPr>
          <a:lstStyle/>
          <a:p>
            <a:pPr algn="ctr"/>
            <a:r>
              <a:rPr lang="zh-CN" altLang="en-US" dirty="0" smtClean="0">
                <a:latin typeface="黑体" pitchFamily="2" charset="-122"/>
                <a:ea typeface="黑体" pitchFamily="2" charset="-122"/>
              </a:rPr>
              <a:t>串联式冲压线</a:t>
            </a:r>
            <a:endParaRPr lang="en-US" altLang="zh-CN" dirty="0">
              <a:latin typeface="黑体" pitchFamily="2" charset="-122"/>
              <a:ea typeface="黑体" pitchFamily="2" charset="-122"/>
            </a:endParaRPr>
          </a:p>
        </p:txBody>
      </p:sp>
      <p:pic>
        <p:nvPicPr>
          <p:cNvPr id="87" name="Picture 7" descr="D:\03_系统方案报价\2012系统方案报价\PQ20120933-JCI标准弧焊单元M型和L型\PQ20120933-JCI标准弧焊单元M型和L型\simulation\L_CELL_FOR_JCI_SFR_1_POSITIONER\Exports\5.jpg"/>
          <p:cNvPicPr>
            <a:picLocks noChangeAspect="1" noChangeArrowheads="1"/>
          </p:cNvPicPr>
          <p:nvPr/>
        </p:nvPicPr>
        <p:blipFill>
          <a:blip r:embed="rId4" cstate="print"/>
          <a:srcRect l="9000" t="8000" r="10001" b="16000"/>
          <a:stretch>
            <a:fillRect/>
          </a:stretch>
        </p:blipFill>
        <p:spPr bwMode="auto">
          <a:xfrm>
            <a:off x="5940152" y="1484784"/>
            <a:ext cx="2806157" cy="1656184"/>
          </a:xfrm>
          <a:prstGeom prst="rect">
            <a:avLst/>
          </a:prstGeom>
          <a:noFill/>
          <a:ln w="9525">
            <a:noFill/>
            <a:miter lim="800000"/>
            <a:headEnd/>
            <a:tailEnd/>
          </a:ln>
        </p:spPr>
      </p:pic>
      <p:sp>
        <p:nvSpPr>
          <p:cNvPr id="88" name="矩形 87"/>
          <p:cNvSpPr/>
          <p:nvPr/>
        </p:nvSpPr>
        <p:spPr>
          <a:xfrm>
            <a:off x="6228184" y="3356992"/>
            <a:ext cx="1800493" cy="369332"/>
          </a:xfrm>
          <a:prstGeom prst="rect">
            <a:avLst/>
          </a:prstGeom>
        </p:spPr>
        <p:txBody>
          <a:bodyPr wrap="none">
            <a:spAutoFit/>
          </a:bodyPr>
          <a:lstStyle/>
          <a:p>
            <a:pPr algn="ctr"/>
            <a:r>
              <a:rPr lang="zh-CN" altLang="en-US" dirty="0" smtClean="0">
                <a:latin typeface="黑体" pitchFamily="2" charset="-122"/>
                <a:ea typeface="黑体" pitchFamily="2" charset="-122"/>
              </a:rPr>
              <a:t>标准弧焊工作站</a:t>
            </a:r>
            <a:endParaRPr lang="zh-CN" altLang="en-US" dirty="0">
              <a:latin typeface="黑体" pitchFamily="2" charset="-122"/>
              <a:ea typeface="黑体" pitchFamily="2" charset="-122"/>
            </a:endParaRPr>
          </a:p>
        </p:txBody>
      </p:sp>
      <p:pic>
        <p:nvPicPr>
          <p:cNvPr id="89" name="Picture 3" descr="\\10.10.25.34\tmp\2.JPG"/>
          <p:cNvPicPr>
            <a:picLocks noChangeAspect="1" noChangeArrowheads="1"/>
          </p:cNvPicPr>
          <p:nvPr/>
        </p:nvPicPr>
        <p:blipFill>
          <a:blip r:embed="rId5" cstate="print"/>
          <a:srcRect/>
          <a:stretch>
            <a:fillRect/>
          </a:stretch>
        </p:blipFill>
        <p:spPr bwMode="auto">
          <a:xfrm>
            <a:off x="4355976" y="4941168"/>
            <a:ext cx="2586062" cy="1554998"/>
          </a:xfrm>
          <a:prstGeom prst="rect">
            <a:avLst/>
          </a:prstGeom>
          <a:noFill/>
          <a:ln w="9525">
            <a:noFill/>
            <a:miter lim="800000"/>
            <a:headEnd/>
            <a:tailEnd/>
          </a:ln>
        </p:spPr>
      </p:pic>
      <p:sp>
        <p:nvSpPr>
          <p:cNvPr id="90" name="矩形 89"/>
          <p:cNvSpPr/>
          <p:nvPr/>
        </p:nvSpPr>
        <p:spPr>
          <a:xfrm>
            <a:off x="4283968" y="6488668"/>
            <a:ext cx="2723823" cy="369332"/>
          </a:xfrm>
          <a:prstGeom prst="rect">
            <a:avLst/>
          </a:prstGeom>
        </p:spPr>
        <p:txBody>
          <a:bodyPr wrap="none">
            <a:spAutoFit/>
          </a:bodyPr>
          <a:lstStyle/>
          <a:p>
            <a:pPr algn="ctr"/>
            <a:r>
              <a:rPr lang="zh-CN" altLang="en-US" dirty="0" smtClean="0">
                <a:latin typeface="黑体" pitchFamily="2" charset="-122"/>
                <a:ea typeface="黑体" pitchFamily="2" charset="-122"/>
              </a:rPr>
              <a:t>标准双机器人点焊工作站</a:t>
            </a:r>
            <a:endParaRPr lang="zh-CN" altLang="en-US" dirty="0">
              <a:latin typeface="黑体" pitchFamily="2" charset="-122"/>
              <a:ea typeface="黑体" pitchFamily="2" charset="-122"/>
            </a:endParaRPr>
          </a:p>
        </p:txBody>
      </p:sp>
      <p:pic>
        <p:nvPicPr>
          <p:cNvPr id="91" name="Picture 61" descr="IMG_0489"/>
          <p:cNvPicPr>
            <a:picLocks noChangeAspect="1" noChangeArrowheads="1"/>
          </p:cNvPicPr>
          <p:nvPr/>
        </p:nvPicPr>
        <p:blipFill>
          <a:blip r:embed="rId6" cstate="print"/>
          <a:srcRect/>
          <a:stretch>
            <a:fillRect/>
          </a:stretch>
        </p:blipFill>
        <p:spPr bwMode="auto">
          <a:xfrm>
            <a:off x="539552" y="3645024"/>
            <a:ext cx="2164071" cy="2400975"/>
          </a:xfrm>
          <a:prstGeom prst="rect">
            <a:avLst/>
          </a:prstGeom>
          <a:noFill/>
          <a:ln w="9525">
            <a:noFill/>
            <a:miter lim="800000"/>
            <a:headEnd/>
            <a:tailEnd/>
          </a:ln>
        </p:spPr>
      </p:pic>
      <p:sp>
        <p:nvSpPr>
          <p:cNvPr id="92" name="矩形 91"/>
          <p:cNvSpPr/>
          <p:nvPr/>
        </p:nvSpPr>
        <p:spPr>
          <a:xfrm>
            <a:off x="467544" y="6165304"/>
            <a:ext cx="2262158" cy="369332"/>
          </a:xfrm>
          <a:prstGeom prst="rect">
            <a:avLst/>
          </a:prstGeom>
        </p:spPr>
        <p:txBody>
          <a:bodyPr wrap="none">
            <a:spAutoFit/>
          </a:bodyPr>
          <a:lstStyle/>
          <a:p>
            <a:pPr algn="ctr"/>
            <a:r>
              <a:rPr lang="zh-CN" altLang="en-US" dirty="0" smtClean="0">
                <a:latin typeface="黑体" pitchFamily="2" charset="-122"/>
                <a:ea typeface="黑体" pitchFamily="2" charset="-122"/>
              </a:rPr>
              <a:t>机器人纸箱码垛系统</a:t>
            </a:r>
            <a:endParaRPr lang="zh-CN" altLang="en-US" dirty="0">
              <a:latin typeface="黑体" pitchFamily="2" charset="-122"/>
              <a:ea typeface="黑体" pitchFamily="2" charset="-122"/>
            </a:endParaRPr>
          </a:p>
        </p:txBody>
      </p:sp>
      <p:pic>
        <p:nvPicPr>
          <p:cNvPr id="93" name="Picture 3"/>
          <p:cNvPicPr>
            <a:picLocks noChangeAspect="1" noChangeArrowheads="1"/>
          </p:cNvPicPr>
          <p:nvPr/>
        </p:nvPicPr>
        <p:blipFill>
          <a:blip r:embed="rId7" cstate="print"/>
          <a:srcRect/>
          <a:stretch>
            <a:fillRect/>
          </a:stretch>
        </p:blipFill>
        <p:spPr bwMode="auto">
          <a:xfrm>
            <a:off x="6588224" y="3861048"/>
            <a:ext cx="2376264" cy="1861407"/>
          </a:xfrm>
          <a:prstGeom prst="rect">
            <a:avLst/>
          </a:prstGeom>
          <a:noFill/>
          <a:ln w="9525">
            <a:noFill/>
            <a:miter lim="800000"/>
            <a:headEnd/>
            <a:tailEnd/>
          </a:ln>
        </p:spPr>
      </p:pic>
      <p:sp>
        <p:nvSpPr>
          <p:cNvPr id="94" name="矩形 93"/>
          <p:cNvSpPr/>
          <p:nvPr/>
        </p:nvSpPr>
        <p:spPr>
          <a:xfrm>
            <a:off x="6804248" y="5661248"/>
            <a:ext cx="2031325" cy="369332"/>
          </a:xfrm>
          <a:prstGeom prst="rect">
            <a:avLst/>
          </a:prstGeom>
        </p:spPr>
        <p:txBody>
          <a:bodyPr wrap="none">
            <a:spAutoFit/>
          </a:bodyPr>
          <a:lstStyle/>
          <a:p>
            <a:pPr algn="ctr"/>
            <a:r>
              <a:rPr lang="zh-CN" altLang="en-US" dirty="0" smtClean="0">
                <a:latin typeface="黑体" pitchFamily="2" charset="-122"/>
                <a:ea typeface="黑体" pitchFamily="2" charset="-122"/>
              </a:rPr>
              <a:t>汽车内饰注塑取件</a:t>
            </a:r>
            <a:endParaRPr lang="zh-CN" altLang="en-US" dirty="0">
              <a:latin typeface="黑体" pitchFamily="2" charset="-122"/>
              <a:ea typeface="黑体" pitchFamily="2" charset="-122"/>
            </a:endParaRPr>
          </a:p>
        </p:txBody>
      </p:sp>
      <p:pic>
        <p:nvPicPr>
          <p:cNvPr id="97" name="图片 8" descr="IMG_0972.JPG"/>
          <p:cNvPicPr>
            <a:picLocks noChangeAspect="1"/>
          </p:cNvPicPr>
          <p:nvPr/>
        </p:nvPicPr>
        <p:blipFill>
          <a:blip r:embed="rId8" cstate="print"/>
          <a:srcRect/>
          <a:stretch>
            <a:fillRect/>
          </a:stretch>
        </p:blipFill>
        <p:spPr bwMode="auto">
          <a:xfrm>
            <a:off x="2699792" y="3573016"/>
            <a:ext cx="2842248" cy="1772816"/>
          </a:xfrm>
          <a:prstGeom prst="rect">
            <a:avLst/>
          </a:prstGeom>
          <a:noFill/>
          <a:ln w="9525">
            <a:noFill/>
            <a:miter lim="800000"/>
            <a:headEnd/>
            <a:tailEnd/>
          </a:ln>
        </p:spPr>
      </p:pic>
      <p:sp>
        <p:nvSpPr>
          <p:cNvPr id="98" name="矩形 97"/>
          <p:cNvSpPr/>
          <p:nvPr/>
        </p:nvSpPr>
        <p:spPr>
          <a:xfrm>
            <a:off x="2699792" y="5445224"/>
            <a:ext cx="1569660" cy="369332"/>
          </a:xfrm>
          <a:prstGeom prst="rect">
            <a:avLst/>
          </a:prstGeom>
        </p:spPr>
        <p:txBody>
          <a:bodyPr wrap="none">
            <a:spAutoFit/>
          </a:bodyPr>
          <a:lstStyle/>
          <a:p>
            <a:pPr algn="ctr"/>
            <a:r>
              <a:rPr lang="zh-CN" altLang="en-US" dirty="0" smtClean="0">
                <a:latin typeface="黑体" pitchFamily="2" charset="-122"/>
                <a:ea typeface="黑体" pitchFamily="2" charset="-122"/>
              </a:rPr>
              <a:t>汽车备胎装配</a:t>
            </a:r>
            <a:endParaRPr lang="zh-CN" altLang="en-US" dirty="0">
              <a:latin typeface="黑体" pitchFamily="2" charset="-122"/>
              <a:ea typeface="黑体" pitchFamily="2" charset="-122"/>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D:\プレゼン資料\driv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1003" y="3350399"/>
            <a:ext cx="2906861" cy="33909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l="76287"/>
          <a:stretch>
            <a:fillRect/>
          </a:stretch>
        </p:blipFill>
        <p:spPr bwMode="auto">
          <a:xfrm>
            <a:off x="3533551" y="3717032"/>
            <a:ext cx="1902545" cy="2944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Text Box 5"/>
          <p:cNvSpPr txBox="1">
            <a:spLocks noChangeArrowheads="1"/>
          </p:cNvSpPr>
          <p:nvPr/>
        </p:nvSpPr>
        <p:spPr bwMode="auto">
          <a:xfrm>
            <a:off x="5906318" y="2451607"/>
            <a:ext cx="2266082" cy="329321"/>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lvl1pPr>
              <a:defRPr kumimoji="1" sz="3200" b="1" i="1">
                <a:solidFill>
                  <a:schemeClr val="tx1"/>
                </a:solidFill>
                <a:latin typeface="Times New Roman" pitchFamily="18" charset="0"/>
                <a:ea typeface="ＭＳ Ｐゴシック" pitchFamily="34" charset="-128"/>
              </a:defRPr>
            </a:lvl1pPr>
            <a:lvl2pPr marL="742950" indent="-285750">
              <a:defRPr kumimoji="1" sz="3200" b="1" i="1">
                <a:solidFill>
                  <a:schemeClr val="tx1"/>
                </a:solidFill>
                <a:latin typeface="Times New Roman" pitchFamily="18" charset="0"/>
                <a:ea typeface="ＭＳ Ｐゴシック" pitchFamily="34" charset="-128"/>
              </a:defRPr>
            </a:lvl2pPr>
            <a:lvl3pPr marL="1143000" indent="-228600">
              <a:defRPr kumimoji="1" sz="3200" b="1" i="1">
                <a:solidFill>
                  <a:schemeClr val="tx1"/>
                </a:solidFill>
                <a:latin typeface="Times New Roman" pitchFamily="18" charset="0"/>
                <a:ea typeface="ＭＳ Ｐゴシック" pitchFamily="34" charset="-128"/>
              </a:defRPr>
            </a:lvl3pPr>
            <a:lvl4pPr marL="1600200" indent="-228600">
              <a:defRPr kumimoji="1" sz="3200" b="1" i="1">
                <a:solidFill>
                  <a:schemeClr val="tx1"/>
                </a:solidFill>
                <a:latin typeface="Times New Roman" pitchFamily="18" charset="0"/>
                <a:ea typeface="ＭＳ Ｐゴシック" pitchFamily="34" charset="-128"/>
              </a:defRPr>
            </a:lvl4pPr>
            <a:lvl5pPr marL="2057400" indent="-228600">
              <a:defRPr kumimoji="1" sz="3200" b="1" i="1">
                <a:solidFill>
                  <a:schemeClr val="tx1"/>
                </a:solidFill>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9pPr>
          </a:lstStyle>
          <a:p>
            <a:pPr algn="l">
              <a:lnSpc>
                <a:spcPct val="70000"/>
              </a:lnSpc>
              <a:spcBef>
                <a:spcPct val="20000"/>
              </a:spcBef>
              <a:buClr>
                <a:srgbClr val="0000CC"/>
              </a:buClr>
              <a:buSzPct val="80000"/>
              <a:buFont typeface="Wingdings" pitchFamily="2" charset="2"/>
              <a:buChar char="Ø"/>
            </a:pPr>
            <a:r>
              <a:rPr lang="zh-CN" altLang="en-US" sz="2200" dirty="0">
                <a:solidFill>
                  <a:srgbClr val="0000CC"/>
                </a:solidFill>
                <a:latin typeface="+mn-ea"/>
                <a:ea typeface="+mn-ea"/>
              </a:rPr>
              <a:t>高精度 </a:t>
            </a:r>
            <a:r>
              <a:rPr lang="ja-JP" altLang="en-US" sz="2200" dirty="0">
                <a:solidFill>
                  <a:srgbClr val="0000CC"/>
                </a:solidFill>
                <a:latin typeface="+mn-ea"/>
                <a:ea typeface="+mn-ea"/>
              </a:rPr>
              <a:t> </a:t>
            </a:r>
            <a:endParaRPr lang="ja-JP" altLang="en-US" sz="2200" b="0" i="0" dirty="0">
              <a:latin typeface="+mn-ea"/>
              <a:ea typeface="+mn-ea"/>
            </a:endParaRPr>
          </a:p>
        </p:txBody>
      </p:sp>
      <p:sp>
        <p:nvSpPr>
          <p:cNvPr id="14" name="Text Box 6"/>
          <p:cNvSpPr txBox="1">
            <a:spLocks noChangeArrowheads="1"/>
          </p:cNvSpPr>
          <p:nvPr/>
        </p:nvSpPr>
        <p:spPr bwMode="auto">
          <a:xfrm>
            <a:off x="6228184" y="5094359"/>
            <a:ext cx="1656184" cy="329321"/>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defPPr>
              <a:defRPr lang="zh-CN"/>
            </a:defPPr>
            <a:lvl1pPr>
              <a:lnSpc>
                <a:spcPct val="70000"/>
              </a:lnSpc>
              <a:spcBef>
                <a:spcPct val="20000"/>
              </a:spcBef>
              <a:buClr>
                <a:srgbClr val="0000CC"/>
              </a:buClr>
              <a:buSzPct val="80000"/>
              <a:buFont typeface="Wingdings" pitchFamily="2" charset="2"/>
              <a:buChar char="Ø"/>
              <a:defRPr kumimoji="1" sz="2400" b="1" i="1">
                <a:solidFill>
                  <a:srgbClr val="0000CC"/>
                </a:solidFill>
                <a:latin typeface="+mn-ea"/>
                <a:ea typeface="+mn-ea"/>
              </a:defRPr>
            </a:lvl1pPr>
            <a:lvl2pPr marL="742950" indent="-285750">
              <a:defRPr kumimoji="1" sz="3200" b="1" i="1">
                <a:latin typeface="Times New Roman" pitchFamily="18" charset="0"/>
                <a:ea typeface="ＭＳ Ｐゴシック" pitchFamily="34" charset="-128"/>
              </a:defRPr>
            </a:lvl2pPr>
            <a:lvl3pPr marL="1143000" indent="-228600">
              <a:defRPr kumimoji="1" sz="3200" b="1" i="1">
                <a:latin typeface="Times New Roman" pitchFamily="18" charset="0"/>
                <a:ea typeface="ＭＳ Ｐゴシック" pitchFamily="34" charset="-128"/>
              </a:defRPr>
            </a:lvl3pPr>
            <a:lvl4pPr marL="1600200" indent="-228600">
              <a:defRPr kumimoji="1" sz="3200" b="1" i="1">
                <a:latin typeface="Times New Roman" pitchFamily="18" charset="0"/>
                <a:ea typeface="ＭＳ Ｐゴシック" pitchFamily="34" charset="-128"/>
              </a:defRPr>
            </a:lvl4pPr>
            <a:lvl5pPr marL="2057400" indent="-228600">
              <a:defRPr kumimoji="1" sz="3200" b="1" i="1">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latin typeface="Times New Roman" pitchFamily="18" charset="0"/>
                <a:ea typeface="ＭＳ Ｐゴシック" pitchFamily="34" charset="-128"/>
              </a:defRPr>
            </a:lvl9pPr>
          </a:lstStyle>
          <a:p>
            <a:r>
              <a:rPr lang="zh-CN" altLang="en-US" sz="2200" dirty="0"/>
              <a:t>高效率 </a:t>
            </a:r>
            <a:endParaRPr lang="ja-JP" altLang="en-US" sz="2200" dirty="0"/>
          </a:p>
        </p:txBody>
      </p:sp>
      <p:sp>
        <p:nvSpPr>
          <p:cNvPr id="15" name="Text Box 7"/>
          <p:cNvSpPr txBox="1">
            <a:spLocks noChangeArrowheads="1"/>
          </p:cNvSpPr>
          <p:nvPr/>
        </p:nvSpPr>
        <p:spPr bwMode="auto">
          <a:xfrm>
            <a:off x="6228184" y="3429001"/>
            <a:ext cx="2592288" cy="329321"/>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defPPr>
              <a:defRPr lang="zh-CN"/>
            </a:defPPr>
            <a:lvl1pPr>
              <a:lnSpc>
                <a:spcPct val="70000"/>
              </a:lnSpc>
              <a:spcBef>
                <a:spcPct val="20000"/>
              </a:spcBef>
              <a:buClr>
                <a:srgbClr val="0000CC"/>
              </a:buClr>
              <a:buSzPct val="80000"/>
              <a:buFont typeface="Wingdings" pitchFamily="2" charset="2"/>
              <a:buChar char="Ø"/>
              <a:defRPr kumimoji="1" sz="2400" b="1" i="1">
                <a:solidFill>
                  <a:srgbClr val="0000CC"/>
                </a:solidFill>
                <a:latin typeface="+mn-ea"/>
                <a:ea typeface="+mn-ea"/>
              </a:defRPr>
            </a:lvl1pPr>
            <a:lvl2pPr marL="742950" indent="-285750">
              <a:defRPr kumimoji="1" sz="3200" b="1" i="1">
                <a:latin typeface="Times New Roman" pitchFamily="18" charset="0"/>
                <a:ea typeface="ＭＳ Ｐゴシック" pitchFamily="34" charset="-128"/>
              </a:defRPr>
            </a:lvl2pPr>
            <a:lvl3pPr marL="1143000" indent="-228600">
              <a:defRPr kumimoji="1" sz="3200" b="1" i="1">
                <a:latin typeface="Times New Roman" pitchFamily="18" charset="0"/>
                <a:ea typeface="ＭＳ Ｐゴシック" pitchFamily="34" charset="-128"/>
              </a:defRPr>
            </a:lvl3pPr>
            <a:lvl4pPr marL="1600200" indent="-228600">
              <a:defRPr kumimoji="1" sz="3200" b="1" i="1">
                <a:latin typeface="Times New Roman" pitchFamily="18" charset="0"/>
                <a:ea typeface="ＭＳ Ｐゴシック" pitchFamily="34" charset="-128"/>
              </a:defRPr>
            </a:lvl4pPr>
            <a:lvl5pPr marL="2057400" indent="-228600">
              <a:defRPr kumimoji="1" sz="3200" b="1" i="1">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latin typeface="Times New Roman" pitchFamily="18" charset="0"/>
                <a:ea typeface="ＭＳ Ｐゴシック" pitchFamily="34" charset="-128"/>
              </a:defRPr>
            </a:lvl9pPr>
          </a:lstStyle>
          <a:p>
            <a:r>
              <a:rPr lang="zh-CN" altLang="en-US" sz="2200" dirty="0"/>
              <a:t>寿命长，高刚度</a:t>
            </a:r>
            <a:endParaRPr lang="ja-JP" altLang="en-US" sz="2200" dirty="0"/>
          </a:p>
        </p:txBody>
      </p:sp>
      <p:sp>
        <p:nvSpPr>
          <p:cNvPr id="16" name="Text Box 8"/>
          <p:cNvSpPr txBox="1">
            <a:spLocks noChangeArrowheads="1"/>
          </p:cNvSpPr>
          <p:nvPr/>
        </p:nvSpPr>
        <p:spPr bwMode="auto">
          <a:xfrm>
            <a:off x="5906318" y="5534648"/>
            <a:ext cx="998991" cy="329321"/>
          </a:xfrm>
          <a:prstGeom prst="rect">
            <a:avLst/>
          </a:prstGeom>
          <a:noFill/>
          <a:ln w="9525">
            <a:noFill/>
            <a:miter lim="800000"/>
            <a:headEnd/>
            <a:tailEnd/>
          </a:ln>
          <a:effectLst>
            <a:outerShdw dist="563972" dir="14049741" sx="125000" sy="125000" algn="tl" rotWithShape="0">
              <a:srgbClr val="C7DFD3"/>
            </a:outerShdw>
          </a:effectLst>
        </p:spPr>
        <p:txBody>
          <a:bodyPr>
            <a:spAutoFit/>
          </a:bodyPr>
          <a:lstStyle>
            <a:defPPr>
              <a:defRPr lang="zh-CN"/>
            </a:defPPr>
            <a:lvl1pPr>
              <a:lnSpc>
                <a:spcPct val="70000"/>
              </a:lnSpc>
              <a:spcBef>
                <a:spcPct val="20000"/>
              </a:spcBef>
              <a:buClr>
                <a:srgbClr val="0000CC"/>
              </a:buClr>
              <a:buSzPct val="80000"/>
              <a:buFont typeface="Wingdings" pitchFamily="2" charset="2"/>
              <a:buChar char="Ø"/>
              <a:defRPr kumimoji="1" sz="2400" b="1" i="1">
                <a:solidFill>
                  <a:srgbClr val="0000CC"/>
                </a:solidFill>
                <a:latin typeface="+mn-ea"/>
                <a:ea typeface="+mn-ea"/>
              </a:defRPr>
            </a:lvl1pPr>
            <a:lvl2pPr marL="742950" indent="-285750">
              <a:defRPr kumimoji="1" sz="3200" b="1" i="1">
                <a:latin typeface="Times New Roman" pitchFamily="18" charset="0"/>
                <a:ea typeface="ＭＳ Ｐゴシック" pitchFamily="34" charset="-128"/>
              </a:defRPr>
            </a:lvl2pPr>
            <a:lvl3pPr marL="1143000" indent="-228600">
              <a:defRPr kumimoji="1" sz="3200" b="1" i="1">
                <a:latin typeface="Times New Roman" pitchFamily="18" charset="0"/>
                <a:ea typeface="ＭＳ Ｐゴシック" pitchFamily="34" charset="-128"/>
              </a:defRPr>
            </a:lvl3pPr>
            <a:lvl4pPr marL="1600200" indent="-228600">
              <a:defRPr kumimoji="1" sz="3200" b="1" i="1">
                <a:latin typeface="Times New Roman" pitchFamily="18" charset="0"/>
                <a:ea typeface="ＭＳ Ｐゴシック" pitchFamily="34" charset="-128"/>
              </a:defRPr>
            </a:lvl4pPr>
            <a:lvl5pPr marL="2057400" indent="-228600">
              <a:defRPr kumimoji="1" sz="3200" b="1" i="1">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latin typeface="Times New Roman" pitchFamily="18" charset="0"/>
                <a:ea typeface="ＭＳ Ｐゴシック" pitchFamily="34" charset="-128"/>
              </a:defRPr>
            </a:lvl9pPr>
          </a:lstStyle>
          <a:p>
            <a:r>
              <a:rPr lang="zh-CN" altLang="en-US" sz="2200" dirty="0"/>
              <a:t>其他</a:t>
            </a:r>
            <a:endParaRPr lang="ja-JP" altLang="en-US" sz="2200" dirty="0"/>
          </a:p>
        </p:txBody>
      </p:sp>
      <p:sp>
        <p:nvSpPr>
          <p:cNvPr id="17" name="Text Box 9"/>
          <p:cNvSpPr txBox="1">
            <a:spLocks noChangeArrowheads="1"/>
          </p:cNvSpPr>
          <p:nvPr/>
        </p:nvSpPr>
        <p:spPr bwMode="auto">
          <a:xfrm>
            <a:off x="6440909" y="2708920"/>
            <a:ext cx="2379563" cy="707886"/>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lvl1pPr>
              <a:defRPr kumimoji="1" sz="3200" b="1" i="1">
                <a:solidFill>
                  <a:schemeClr val="tx1"/>
                </a:solidFill>
                <a:latin typeface="Times New Roman" pitchFamily="18" charset="0"/>
                <a:ea typeface="ＭＳ Ｐゴシック" pitchFamily="34" charset="-128"/>
              </a:defRPr>
            </a:lvl1pPr>
            <a:lvl2pPr marL="742950" indent="-285750">
              <a:defRPr kumimoji="1" sz="3200" b="1" i="1">
                <a:solidFill>
                  <a:schemeClr val="tx1"/>
                </a:solidFill>
                <a:latin typeface="Times New Roman" pitchFamily="18" charset="0"/>
                <a:ea typeface="ＭＳ Ｐゴシック" pitchFamily="34" charset="-128"/>
              </a:defRPr>
            </a:lvl2pPr>
            <a:lvl3pPr marL="1143000" indent="-228600">
              <a:defRPr kumimoji="1" sz="3200" b="1" i="1">
                <a:solidFill>
                  <a:schemeClr val="tx1"/>
                </a:solidFill>
                <a:latin typeface="Times New Roman" pitchFamily="18" charset="0"/>
                <a:ea typeface="ＭＳ Ｐゴシック" pitchFamily="34" charset="-128"/>
              </a:defRPr>
            </a:lvl3pPr>
            <a:lvl4pPr marL="1600200" indent="-228600">
              <a:defRPr kumimoji="1" sz="3200" b="1" i="1">
                <a:solidFill>
                  <a:schemeClr val="tx1"/>
                </a:solidFill>
                <a:latin typeface="Times New Roman" pitchFamily="18" charset="0"/>
                <a:ea typeface="ＭＳ Ｐゴシック" pitchFamily="34" charset="-128"/>
              </a:defRPr>
            </a:lvl4pPr>
            <a:lvl5pPr marL="2057400" indent="-228600">
              <a:defRPr kumimoji="1" sz="3200" b="1" i="1">
                <a:solidFill>
                  <a:schemeClr val="tx1"/>
                </a:solidFill>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9pPr>
          </a:lstStyle>
          <a:p>
            <a:pPr algn="l" eaLnBrk="1" hangingPunct="1">
              <a:lnSpc>
                <a:spcPct val="125000"/>
              </a:lnSpc>
              <a:buFontTx/>
              <a:buChar char="•"/>
            </a:pPr>
            <a:r>
              <a:rPr lang="zh-CN" altLang="en-US" sz="1600" dirty="0">
                <a:latin typeface="+mn-ea"/>
                <a:ea typeface="+mn-ea"/>
              </a:rPr>
              <a:t>齿隙小 </a:t>
            </a:r>
            <a:endParaRPr lang="ja-JP" altLang="en-US" sz="1600" dirty="0">
              <a:latin typeface="+mn-ea"/>
              <a:ea typeface="+mn-ea"/>
            </a:endParaRPr>
          </a:p>
          <a:p>
            <a:pPr algn="l" eaLnBrk="1" hangingPunct="1">
              <a:lnSpc>
                <a:spcPct val="125000"/>
              </a:lnSpc>
              <a:buFontTx/>
              <a:buChar char="•"/>
            </a:pPr>
            <a:r>
              <a:rPr lang="zh-CN" altLang="en-US" sz="1600" dirty="0">
                <a:latin typeface="+mn-ea"/>
                <a:ea typeface="+mn-ea"/>
              </a:rPr>
              <a:t>力矩刚度非常大 </a:t>
            </a:r>
            <a:endParaRPr lang="ja-JP" altLang="en-US" sz="1600" dirty="0">
              <a:latin typeface="+mn-ea"/>
              <a:ea typeface="+mn-ea"/>
            </a:endParaRPr>
          </a:p>
        </p:txBody>
      </p:sp>
      <p:sp>
        <p:nvSpPr>
          <p:cNvPr id="18" name="Text Box 10"/>
          <p:cNvSpPr txBox="1">
            <a:spLocks noChangeArrowheads="1"/>
          </p:cNvSpPr>
          <p:nvPr/>
        </p:nvSpPr>
        <p:spPr bwMode="auto">
          <a:xfrm>
            <a:off x="6779046" y="3732056"/>
            <a:ext cx="1969418" cy="1323439"/>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lvl1pPr>
              <a:defRPr kumimoji="1" sz="3200" b="1" i="1">
                <a:solidFill>
                  <a:schemeClr val="tx1"/>
                </a:solidFill>
                <a:latin typeface="Times New Roman" pitchFamily="18" charset="0"/>
                <a:ea typeface="ＭＳ Ｐゴシック" pitchFamily="34" charset="-128"/>
              </a:defRPr>
            </a:lvl1pPr>
            <a:lvl2pPr marL="742950" indent="-285750">
              <a:defRPr kumimoji="1" sz="3200" b="1" i="1">
                <a:solidFill>
                  <a:schemeClr val="tx1"/>
                </a:solidFill>
                <a:latin typeface="Times New Roman" pitchFamily="18" charset="0"/>
                <a:ea typeface="ＭＳ Ｐゴシック" pitchFamily="34" charset="-128"/>
              </a:defRPr>
            </a:lvl2pPr>
            <a:lvl3pPr marL="1143000" indent="-228600">
              <a:defRPr kumimoji="1" sz="3200" b="1" i="1">
                <a:solidFill>
                  <a:schemeClr val="tx1"/>
                </a:solidFill>
                <a:latin typeface="Times New Roman" pitchFamily="18" charset="0"/>
                <a:ea typeface="ＭＳ Ｐゴシック" pitchFamily="34" charset="-128"/>
              </a:defRPr>
            </a:lvl3pPr>
            <a:lvl4pPr marL="1600200" indent="-228600">
              <a:defRPr kumimoji="1" sz="3200" b="1" i="1">
                <a:solidFill>
                  <a:schemeClr val="tx1"/>
                </a:solidFill>
                <a:latin typeface="Times New Roman" pitchFamily="18" charset="0"/>
                <a:ea typeface="ＭＳ Ｐゴシック" pitchFamily="34" charset="-128"/>
              </a:defRPr>
            </a:lvl4pPr>
            <a:lvl5pPr marL="2057400" indent="-228600">
              <a:defRPr kumimoji="1" sz="3200" b="1" i="1">
                <a:solidFill>
                  <a:schemeClr val="tx1"/>
                </a:solidFill>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solidFill>
                  <a:schemeClr val="tx1"/>
                </a:solidFill>
                <a:latin typeface="Times New Roman" pitchFamily="18" charset="0"/>
                <a:ea typeface="ＭＳ Ｐゴシック" pitchFamily="34" charset="-128"/>
              </a:defRPr>
            </a:lvl9pPr>
          </a:lstStyle>
          <a:p>
            <a:pPr algn="l">
              <a:lnSpc>
                <a:spcPct val="125000"/>
              </a:lnSpc>
              <a:buFontTx/>
              <a:buChar char="•"/>
            </a:pPr>
            <a:r>
              <a:rPr lang="zh-CN" altLang="en-US" sz="1600" dirty="0">
                <a:latin typeface="+mn-ea"/>
                <a:ea typeface="+mn-ea"/>
              </a:rPr>
              <a:t>耐冲击性高</a:t>
            </a:r>
            <a:endParaRPr lang="ja-JP" altLang="en-US" sz="1600" dirty="0">
              <a:latin typeface="+mn-ea"/>
              <a:ea typeface="+mn-ea"/>
            </a:endParaRPr>
          </a:p>
          <a:p>
            <a:pPr algn="l">
              <a:lnSpc>
                <a:spcPct val="125000"/>
              </a:lnSpc>
              <a:buFontTx/>
              <a:buChar char="•"/>
            </a:pPr>
            <a:r>
              <a:rPr lang="zh-CN" altLang="en-US" sz="1600" dirty="0">
                <a:latin typeface="+mn-ea"/>
                <a:ea typeface="+mn-ea"/>
              </a:rPr>
              <a:t>磨损少而寿命长</a:t>
            </a:r>
            <a:endParaRPr lang="ja-JP" altLang="en-US" sz="1600" dirty="0">
              <a:latin typeface="+mn-ea"/>
              <a:ea typeface="+mn-ea"/>
            </a:endParaRPr>
          </a:p>
          <a:p>
            <a:pPr algn="l">
              <a:lnSpc>
                <a:spcPct val="125000"/>
              </a:lnSpc>
              <a:buFontTx/>
              <a:buChar char="•"/>
            </a:pPr>
            <a:r>
              <a:rPr lang="zh-CN" altLang="en-US" sz="1600" dirty="0">
                <a:latin typeface="+mn-ea"/>
                <a:ea typeface="+mn-ea"/>
              </a:rPr>
              <a:t>高可靠性</a:t>
            </a:r>
            <a:endParaRPr lang="ja-JP" altLang="en-US" sz="1600" dirty="0">
              <a:latin typeface="+mn-ea"/>
              <a:ea typeface="+mn-ea"/>
            </a:endParaRPr>
          </a:p>
          <a:p>
            <a:pPr algn="l">
              <a:lnSpc>
                <a:spcPct val="125000"/>
              </a:lnSpc>
              <a:buFontTx/>
              <a:buChar char="•"/>
            </a:pPr>
            <a:r>
              <a:rPr lang="zh-CN" altLang="en-US" sz="1600" dirty="0">
                <a:latin typeface="+mn-ea"/>
                <a:ea typeface="+mn-ea"/>
              </a:rPr>
              <a:t>力矩刚度大</a:t>
            </a:r>
            <a:endParaRPr lang="ja-JP" altLang="en-US" sz="1600" dirty="0">
              <a:latin typeface="+mn-ea"/>
              <a:ea typeface="+mn-ea"/>
            </a:endParaRPr>
          </a:p>
        </p:txBody>
      </p:sp>
      <p:sp>
        <p:nvSpPr>
          <p:cNvPr id="19" name="Text Box 12"/>
          <p:cNvSpPr txBox="1">
            <a:spLocks noChangeArrowheads="1"/>
          </p:cNvSpPr>
          <p:nvPr/>
        </p:nvSpPr>
        <p:spPr bwMode="auto">
          <a:xfrm>
            <a:off x="6387331" y="5914727"/>
            <a:ext cx="2001094" cy="538609"/>
          </a:xfrm>
          <a:prstGeom prst="rect">
            <a:avLst/>
          </a:prstGeom>
          <a:noFill/>
          <a:ln w="9525">
            <a:noFill/>
            <a:miter lim="800000"/>
            <a:headEnd/>
            <a:tailEnd/>
          </a:ln>
          <a:effectLst>
            <a:outerShdw dist="563972" dir="14049741" sx="125000" sy="125000" algn="tl" rotWithShape="0">
              <a:srgbClr val="C7DFD3"/>
            </a:outerShdw>
          </a:effectLst>
        </p:spPr>
        <p:txBody>
          <a:bodyPr wrap="square">
            <a:spAutoFit/>
          </a:bodyPr>
          <a:lstStyle>
            <a:defPPr>
              <a:defRPr lang="zh-CN"/>
            </a:defPPr>
            <a:lvl1pPr>
              <a:lnSpc>
                <a:spcPct val="60000"/>
              </a:lnSpc>
              <a:spcBef>
                <a:spcPts val="600"/>
              </a:spcBef>
              <a:spcAft>
                <a:spcPts val="600"/>
              </a:spcAft>
              <a:buFontTx/>
              <a:buChar char="•"/>
              <a:defRPr kumimoji="1" sz="1600" b="1" i="1">
                <a:latin typeface="+mn-ea"/>
                <a:ea typeface="+mn-ea"/>
              </a:defRPr>
            </a:lvl1pPr>
            <a:lvl2pPr marL="742950" indent="-285750">
              <a:defRPr kumimoji="1" sz="3200" b="1" i="1">
                <a:latin typeface="Times New Roman" pitchFamily="18" charset="0"/>
                <a:ea typeface="ＭＳ Ｐゴシック" pitchFamily="34" charset="-128"/>
              </a:defRPr>
            </a:lvl2pPr>
            <a:lvl3pPr marL="1143000" indent="-228600">
              <a:defRPr kumimoji="1" sz="3200" b="1" i="1">
                <a:latin typeface="Times New Roman" pitchFamily="18" charset="0"/>
                <a:ea typeface="ＭＳ Ｐゴシック" pitchFamily="34" charset="-128"/>
              </a:defRPr>
            </a:lvl3pPr>
            <a:lvl4pPr marL="1600200" indent="-228600">
              <a:defRPr kumimoji="1" sz="3200" b="1" i="1">
                <a:latin typeface="Times New Roman" pitchFamily="18" charset="0"/>
                <a:ea typeface="ＭＳ Ｐゴシック" pitchFamily="34" charset="-128"/>
              </a:defRPr>
            </a:lvl4pPr>
            <a:lvl5pPr marL="2057400" indent="-228600">
              <a:defRPr kumimoji="1" sz="3200" b="1" i="1">
                <a:latin typeface="Times New Roman" pitchFamily="18" charset="0"/>
                <a:ea typeface="ＭＳ Ｐゴシック" pitchFamily="34" charset="-128"/>
              </a:defRPr>
            </a:lvl5pPr>
            <a:lvl6pPr marL="2514600" indent="-228600" algn="ctr" eaLnBrk="0" fontAlgn="base" hangingPunct="0">
              <a:spcBef>
                <a:spcPct val="50000"/>
              </a:spcBef>
              <a:spcAft>
                <a:spcPct val="0"/>
              </a:spcAft>
              <a:defRPr kumimoji="1" sz="3200" b="1" i="1">
                <a:latin typeface="Times New Roman" pitchFamily="18" charset="0"/>
                <a:ea typeface="ＭＳ Ｐゴシック" pitchFamily="34" charset="-128"/>
              </a:defRPr>
            </a:lvl6pPr>
            <a:lvl7pPr marL="2971800" indent="-228600" algn="ctr" eaLnBrk="0" fontAlgn="base" hangingPunct="0">
              <a:spcBef>
                <a:spcPct val="50000"/>
              </a:spcBef>
              <a:spcAft>
                <a:spcPct val="0"/>
              </a:spcAft>
              <a:defRPr kumimoji="1" sz="3200" b="1" i="1">
                <a:latin typeface="Times New Roman" pitchFamily="18" charset="0"/>
                <a:ea typeface="ＭＳ Ｐゴシック" pitchFamily="34" charset="-128"/>
              </a:defRPr>
            </a:lvl7pPr>
            <a:lvl8pPr marL="3429000" indent="-228600" algn="ctr" eaLnBrk="0" fontAlgn="base" hangingPunct="0">
              <a:spcBef>
                <a:spcPct val="50000"/>
              </a:spcBef>
              <a:spcAft>
                <a:spcPct val="0"/>
              </a:spcAft>
              <a:defRPr kumimoji="1" sz="3200" b="1" i="1">
                <a:latin typeface="Times New Roman" pitchFamily="18" charset="0"/>
                <a:ea typeface="ＭＳ Ｐゴシック" pitchFamily="34" charset="-128"/>
              </a:defRPr>
            </a:lvl8pPr>
            <a:lvl9pPr marL="3886200" indent="-228600" algn="ctr" eaLnBrk="0" fontAlgn="base" hangingPunct="0">
              <a:spcBef>
                <a:spcPct val="50000"/>
              </a:spcBef>
              <a:spcAft>
                <a:spcPct val="0"/>
              </a:spcAft>
              <a:defRPr kumimoji="1" sz="3200" b="1" i="1">
                <a:latin typeface="Times New Roman" pitchFamily="18" charset="0"/>
                <a:ea typeface="ＭＳ Ｐゴシック" pitchFamily="34" charset="-128"/>
              </a:defRPr>
            </a:lvl9pPr>
          </a:lstStyle>
          <a:p>
            <a:r>
              <a:rPr lang="zh-CN" altLang="en-US" dirty="0"/>
              <a:t>惯性矩小</a:t>
            </a:r>
            <a:endParaRPr lang="ja-JP" altLang="en-US" dirty="0"/>
          </a:p>
          <a:p>
            <a:r>
              <a:rPr lang="zh-CN" altLang="en-US" dirty="0" smtClean="0"/>
              <a:t>可</a:t>
            </a:r>
            <a:r>
              <a:rPr lang="zh-CN" altLang="en-US" dirty="0"/>
              <a:t>节省总成本</a:t>
            </a:r>
            <a:endParaRPr lang="ja-JP" altLang="en-US" dirty="0"/>
          </a:p>
        </p:txBody>
      </p:sp>
      <p:sp>
        <p:nvSpPr>
          <p:cNvPr id="20" name="标题 1"/>
          <p:cNvSpPr>
            <a:spLocks noGrp="1"/>
          </p:cNvSpPr>
          <p:nvPr>
            <p:ph type="title"/>
          </p:nvPr>
        </p:nvSpPr>
        <p:spPr>
          <a:xfrm>
            <a:off x="467544" y="726334"/>
            <a:ext cx="8100000" cy="758450"/>
          </a:xfrm>
        </p:spPr>
        <p:txBody>
          <a:bodyPr/>
          <a:lstStyle/>
          <a:p>
            <a:r>
              <a:rPr lang="en-US" altLang="zh-CN" dirty="0"/>
              <a:t>2</a:t>
            </a:r>
            <a:r>
              <a:rPr lang="zh-CN" altLang="en-US" dirty="0" smtClean="0"/>
              <a:t>、</a:t>
            </a:r>
            <a:r>
              <a:rPr lang="zh-CN" altLang="en-US" dirty="0" smtClean="0"/>
              <a:t>纳博减速器</a:t>
            </a:r>
            <a:endParaRPr lang="zh-CN" altLang="en-US" dirty="0"/>
          </a:p>
        </p:txBody>
      </p:sp>
      <p:sp>
        <p:nvSpPr>
          <p:cNvPr id="21" name="矩形 20"/>
          <p:cNvSpPr/>
          <p:nvPr/>
        </p:nvSpPr>
        <p:spPr>
          <a:xfrm>
            <a:off x="467544" y="1700808"/>
            <a:ext cx="5472608" cy="1417568"/>
          </a:xfrm>
          <a:prstGeom prst="rect">
            <a:avLst/>
          </a:prstGeom>
        </p:spPr>
        <p:txBody>
          <a:bodyPr wrap="square">
            <a:spAutoFit/>
          </a:bodyPr>
          <a:lstStyle/>
          <a:p>
            <a:pPr>
              <a:lnSpc>
                <a:spcPct val="150000"/>
              </a:lnSpc>
            </a:pPr>
            <a:r>
              <a:rPr lang="zh-CN" altLang="en-US" sz="2000" b="1" dirty="0" smtClean="0"/>
              <a:t>上海电气下属上海纳博特斯克传动设备有限公司提供的精密减速器是工业机器人用的重要基础部件，占机器人本体总成本的三分之一。</a:t>
            </a:r>
            <a:endParaRPr lang="zh-CN" altLang="en-US" sz="2000" b="1" dirty="0"/>
          </a:p>
        </p:txBody>
      </p:sp>
      <p:sp>
        <p:nvSpPr>
          <p:cNvPr id="22" name="Rectangle 44"/>
          <p:cNvSpPr txBox="1">
            <a:spLocks noChangeArrowheads="1"/>
          </p:cNvSpPr>
          <p:nvPr/>
        </p:nvSpPr>
        <p:spPr bwMode="auto">
          <a:xfrm>
            <a:off x="6156176" y="1844824"/>
            <a:ext cx="2088232" cy="360040"/>
          </a:xfrm>
          <a:prstGeom prst="rect">
            <a:avLst/>
          </a:prstGeom>
          <a:noFill/>
          <a:ln w="38100" cap="flat" cmpd="sng" algn="ctr">
            <a:noFill/>
            <a:prstDash val="solid"/>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20000"/>
              </a:lnSpc>
              <a:spcBef>
                <a:spcPct val="50000"/>
              </a:spcBef>
              <a:spcAft>
                <a:spcPct val="0"/>
              </a:spcAft>
              <a:buClr>
                <a:schemeClr val="accent2"/>
              </a:buClr>
              <a:buSzTx/>
              <a:buFont typeface="Symbol" pitchFamily="18" charset="2"/>
              <a:buNone/>
              <a:tabLst/>
              <a:defRPr/>
            </a:pPr>
            <a:r>
              <a:rPr kumimoji="0" lang="zh-CN" altLang="en-US" sz="2400" b="1" i="0" u="none" strike="noStrike" kern="0" cap="none" spc="0" normalizeH="0" baseline="0" noProof="0" dirty="0" smtClean="0">
                <a:ln>
                  <a:noFill/>
                </a:ln>
                <a:solidFill>
                  <a:srgbClr val="003399"/>
                </a:solidFill>
                <a:effectLst/>
                <a:uLnTx/>
                <a:uFillTx/>
                <a:latin typeface="黑体" pitchFamily="49" charset="-122"/>
                <a:ea typeface="黑体" pitchFamily="49" charset="-122"/>
                <a:cs typeface="+mj-cs"/>
              </a:rPr>
              <a:t>产品特点</a:t>
            </a:r>
          </a:p>
        </p:txBody>
      </p:sp>
    </p:spTree>
    <p:extLst>
      <p:ext uri="{BB962C8B-B14F-4D97-AF65-F5344CB8AC3E}">
        <p14:creationId xmlns:p14="http://schemas.microsoft.com/office/powerpoint/2010/main" xmlns="" val="442070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pPr/>
              <a:t>13</a:t>
            </a:fld>
            <a:endParaRPr lang="zh-CN" altLang="en-US"/>
          </a:p>
        </p:txBody>
      </p:sp>
      <p:sp>
        <p:nvSpPr>
          <p:cNvPr id="4" name="标题 1"/>
          <p:cNvSpPr txBox="1">
            <a:spLocks/>
          </p:cNvSpPr>
          <p:nvPr/>
        </p:nvSpPr>
        <p:spPr>
          <a:xfrm>
            <a:off x="611560" y="836712"/>
            <a:ext cx="8208912" cy="623218"/>
          </a:xfrm>
          <a:prstGeom prst="rect">
            <a:avLst/>
          </a:prstGeom>
        </p:spPr>
        <p:style>
          <a:lnRef idx="3">
            <a:schemeClr val="lt1"/>
          </a:lnRef>
          <a:fillRef idx="1">
            <a:schemeClr val="accent3"/>
          </a:fillRef>
          <a:effectRef idx="1">
            <a:schemeClr val="accent3"/>
          </a:effectRef>
          <a:fontRef idx="minor">
            <a:schemeClr val="lt1"/>
          </a:fontRef>
        </p:style>
        <p:txBody>
          <a:bodyPr/>
          <a:lstStyle/>
          <a:p>
            <a:pPr lvl="0" fontAlgn="base">
              <a:spcBef>
                <a:spcPct val="0"/>
              </a:spcBef>
              <a:spcAft>
                <a:spcPct val="0"/>
              </a:spcAft>
            </a:pPr>
            <a:r>
              <a:rPr lang="en-US" altLang="zh-CN" sz="2800" b="1" kern="0" dirty="0" smtClean="0">
                <a:solidFill>
                  <a:srgbClr val="000099"/>
                </a:solidFill>
                <a:latin typeface="微软雅黑" pitchFamily="34" charset="-122"/>
                <a:ea typeface="微软雅黑" pitchFamily="34" charset="-122"/>
                <a:cs typeface="+mj-cs"/>
              </a:rPr>
              <a:t>3</a:t>
            </a:r>
            <a:r>
              <a:rPr lang="zh-CN" altLang="en-US" sz="2800" b="1" kern="0" dirty="0" smtClean="0">
                <a:solidFill>
                  <a:srgbClr val="000099"/>
                </a:solidFill>
                <a:latin typeface="微软雅黑" pitchFamily="34" charset="-122"/>
                <a:ea typeface="微软雅黑" pitchFamily="34" charset="-122"/>
                <a:cs typeface="+mj-cs"/>
              </a:rPr>
              <a:t>、</a:t>
            </a:r>
            <a:r>
              <a:rPr lang="zh-CN" altLang="en-US" sz="2800" b="1" kern="0" dirty="0" smtClean="0">
                <a:solidFill>
                  <a:srgbClr val="000099"/>
                </a:solidFill>
                <a:latin typeface="微软雅黑" pitchFamily="34" charset="-122"/>
                <a:ea typeface="微软雅黑" pitchFamily="34" charset="-122"/>
                <a:cs typeface="+mj-cs"/>
              </a:rPr>
              <a:t>铺丝机</a:t>
            </a:r>
          </a:p>
        </p:txBody>
      </p:sp>
      <p:sp>
        <p:nvSpPr>
          <p:cNvPr id="5" name="矩形 4"/>
          <p:cNvSpPr/>
          <p:nvPr/>
        </p:nvSpPr>
        <p:spPr>
          <a:xfrm>
            <a:off x="611560" y="1556792"/>
            <a:ext cx="8136904" cy="923330"/>
          </a:xfrm>
          <a:prstGeom prst="rect">
            <a:avLst/>
          </a:prstGeom>
        </p:spPr>
        <p:txBody>
          <a:bodyPr wrap="square">
            <a:spAutoFit/>
          </a:bodyPr>
          <a:lstStyle/>
          <a:p>
            <a:pPr>
              <a:lnSpc>
                <a:spcPct val="150000"/>
              </a:lnSpc>
            </a:pPr>
            <a:r>
              <a:rPr lang="zh-CN" altLang="en-US" b="1" dirty="0" smtClean="0">
                <a:ea typeface="宋体" pitchFamily="2" charset="-122"/>
              </a:rPr>
              <a:t>上海电气研制的大型复合纤维丝束自动铺放设备是为大型客机制造的重要设备之一</a:t>
            </a:r>
            <a:r>
              <a:rPr lang="zh-CN" altLang="en-US" dirty="0" smtClean="0">
                <a:ea typeface="宋体" pitchFamily="2" charset="-122"/>
              </a:rPr>
              <a:t>。</a:t>
            </a:r>
            <a:endParaRPr lang="zh-CN" altLang="en-US" dirty="0">
              <a:ea typeface="宋体" pitchFamily="2" charset="-122"/>
            </a:endParaRPr>
          </a:p>
        </p:txBody>
      </p:sp>
      <p:pic>
        <p:nvPicPr>
          <p:cNvPr id="6" name="Picture 10" descr="787-2"/>
          <p:cNvPicPr>
            <a:picLocks noChangeAspect="1" noChangeArrowheads="1"/>
          </p:cNvPicPr>
          <p:nvPr/>
        </p:nvPicPr>
        <p:blipFill>
          <a:blip r:embed="rId3" cstate="email"/>
          <a:srcRect/>
          <a:stretch>
            <a:fillRect/>
          </a:stretch>
        </p:blipFill>
        <p:spPr bwMode="auto">
          <a:xfrm>
            <a:off x="2267744" y="1988840"/>
            <a:ext cx="2922928" cy="2195443"/>
          </a:xfrm>
          <a:prstGeom prst="rect">
            <a:avLst/>
          </a:prstGeom>
          <a:noFill/>
        </p:spPr>
      </p:pic>
      <p:pic>
        <p:nvPicPr>
          <p:cNvPr id="7" name="Picture 5" descr="212"/>
          <p:cNvPicPr>
            <a:picLocks noChangeAspect="1" noChangeArrowheads="1"/>
          </p:cNvPicPr>
          <p:nvPr/>
        </p:nvPicPr>
        <p:blipFill>
          <a:blip r:embed="rId4" cstate="email"/>
          <a:srcRect/>
          <a:stretch>
            <a:fillRect/>
          </a:stretch>
        </p:blipFill>
        <p:spPr bwMode="auto">
          <a:xfrm>
            <a:off x="5580112" y="1988840"/>
            <a:ext cx="3369783" cy="2177607"/>
          </a:xfrm>
          <a:prstGeom prst="rect">
            <a:avLst/>
          </a:prstGeom>
          <a:noFill/>
        </p:spPr>
      </p:pic>
      <p:sp>
        <p:nvSpPr>
          <p:cNvPr id="8" name="矩形 7"/>
          <p:cNvSpPr/>
          <p:nvPr/>
        </p:nvSpPr>
        <p:spPr>
          <a:xfrm>
            <a:off x="611560" y="5674022"/>
            <a:ext cx="8352928" cy="923330"/>
          </a:xfrm>
          <a:prstGeom prst="rect">
            <a:avLst/>
          </a:prstGeom>
        </p:spPr>
        <p:txBody>
          <a:bodyPr wrap="square">
            <a:spAutoFit/>
          </a:bodyPr>
          <a:lstStyle/>
          <a:p>
            <a:pPr>
              <a:lnSpc>
                <a:spcPct val="150000"/>
              </a:lnSpc>
            </a:pPr>
            <a:r>
              <a:rPr lang="zh-CN" altLang="en-US" b="1" dirty="0" smtClean="0">
                <a:ea typeface="宋体" pitchFamily="2" charset="-122"/>
              </a:rPr>
              <a:t>高效、高</a:t>
            </a:r>
            <a:r>
              <a:rPr lang="zh-CN" altLang="en-US" b="1" dirty="0" smtClean="0">
                <a:ea typeface="宋体" pitchFamily="2" charset="-122"/>
              </a:rPr>
              <a:t>自动化</a:t>
            </a:r>
            <a:r>
              <a:rPr lang="en-US" altLang="zh-CN" b="1" dirty="0" smtClean="0">
                <a:ea typeface="宋体" pitchFamily="2" charset="-122"/>
              </a:rPr>
              <a:t>/</a:t>
            </a:r>
            <a:r>
              <a:rPr lang="zh-CN" altLang="en-US" b="1" dirty="0" smtClean="0">
                <a:ea typeface="宋体" pitchFamily="2" charset="-122"/>
              </a:rPr>
              <a:t>高集成化的</a:t>
            </a:r>
            <a:r>
              <a:rPr lang="en-US" altLang="zh-CN" b="1" dirty="0" smtClean="0">
                <a:ea typeface="宋体" pitchFamily="2" charset="-122"/>
              </a:rPr>
              <a:t>7</a:t>
            </a:r>
            <a:r>
              <a:rPr lang="zh-CN" altLang="en-US" b="1" dirty="0" smtClean="0">
                <a:ea typeface="宋体" pitchFamily="2" charset="-122"/>
              </a:rPr>
              <a:t>轴自动铺放设备将更大程度的提高和完善缠绕成形、自动铺放成形等复合材料成形技术。</a:t>
            </a:r>
            <a:endParaRPr lang="zh-CN" altLang="en-US" b="1" dirty="0">
              <a:ea typeface="宋体" pitchFamily="2" charset="-122"/>
            </a:endParaRPr>
          </a:p>
        </p:txBody>
      </p:sp>
      <p:pic>
        <p:nvPicPr>
          <p:cNvPr id="10" name="Picture 7" descr="VCS_lg"/>
          <p:cNvPicPr>
            <a:picLocks noChangeAspect="1" noChangeArrowheads="1"/>
          </p:cNvPicPr>
          <p:nvPr/>
        </p:nvPicPr>
        <p:blipFill>
          <a:blip r:embed="rId5" cstate="email"/>
          <a:srcRect/>
          <a:stretch>
            <a:fillRect/>
          </a:stretch>
        </p:blipFill>
        <p:spPr bwMode="auto">
          <a:xfrm>
            <a:off x="251520" y="3573016"/>
            <a:ext cx="3313113" cy="1866900"/>
          </a:xfrm>
          <a:prstGeom prst="rect">
            <a:avLst/>
          </a:prstGeom>
          <a:ln>
            <a:noFill/>
          </a:ln>
          <a:effectLst>
            <a:softEdge rad="112500"/>
          </a:effectLst>
        </p:spPr>
      </p:pic>
      <p:pic>
        <p:nvPicPr>
          <p:cNvPr id="11" name="Picture 9" descr="zl2"/>
          <p:cNvPicPr>
            <a:picLocks noChangeAspect="1" noChangeArrowheads="1"/>
          </p:cNvPicPr>
          <p:nvPr/>
        </p:nvPicPr>
        <p:blipFill>
          <a:blip r:embed="rId6" cstate="email"/>
          <a:srcRect/>
          <a:stretch>
            <a:fillRect/>
          </a:stretch>
        </p:blipFill>
        <p:spPr bwMode="auto">
          <a:xfrm>
            <a:off x="4211960" y="3501008"/>
            <a:ext cx="3578225" cy="2257425"/>
          </a:xfrm>
          <a:prstGeom prst="rect">
            <a:avLst/>
          </a:prstGeom>
          <a:ln>
            <a:noFill/>
          </a:ln>
          <a:effectLst>
            <a:softEdge rad="112500"/>
          </a:effectLst>
        </p:spPr>
      </p:pic>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pPr/>
              <a:t>14</a:t>
            </a:fld>
            <a:endParaRPr lang="zh-CN" altLang="en-US"/>
          </a:p>
        </p:txBody>
      </p:sp>
      <p:pic>
        <p:nvPicPr>
          <p:cNvPr id="3" name="Picture 8" descr="火箭卫星"/>
          <p:cNvPicPr>
            <a:picLocks noChangeAspect="1" noChangeArrowheads="1"/>
          </p:cNvPicPr>
          <p:nvPr/>
        </p:nvPicPr>
        <p:blipFill>
          <a:blip r:embed="rId2" cstate="email"/>
          <a:srcRect/>
          <a:stretch>
            <a:fillRect/>
          </a:stretch>
        </p:blipFill>
        <p:spPr bwMode="auto">
          <a:xfrm>
            <a:off x="4932363" y="1557338"/>
            <a:ext cx="3097212" cy="3076575"/>
          </a:xfrm>
          <a:prstGeom prst="rect">
            <a:avLst/>
          </a:prstGeom>
          <a:noFill/>
        </p:spPr>
      </p:pic>
      <p:pic>
        <p:nvPicPr>
          <p:cNvPr id="4" name="Picture 9" descr="科技"/>
          <p:cNvPicPr>
            <a:picLocks noChangeAspect="1" noChangeArrowheads="1"/>
          </p:cNvPicPr>
          <p:nvPr/>
        </p:nvPicPr>
        <p:blipFill>
          <a:blip r:embed="rId3" cstate="email"/>
          <a:srcRect/>
          <a:stretch>
            <a:fillRect/>
          </a:stretch>
        </p:blipFill>
        <p:spPr bwMode="auto">
          <a:xfrm>
            <a:off x="2700338" y="3141663"/>
            <a:ext cx="3940175" cy="2589212"/>
          </a:xfrm>
          <a:prstGeom prst="rect">
            <a:avLst/>
          </a:prstGeom>
          <a:noFill/>
        </p:spPr>
      </p:pic>
      <p:pic>
        <p:nvPicPr>
          <p:cNvPr id="5" name="Picture 7" descr="汽车"/>
          <p:cNvPicPr>
            <a:picLocks noChangeAspect="1" noChangeArrowheads="1"/>
          </p:cNvPicPr>
          <p:nvPr/>
        </p:nvPicPr>
        <p:blipFill>
          <a:blip r:embed="rId4" cstate="email"/>
          <a:srcRect/>
          <a:stretch>
            <a:fillRect/>
          </a:stretch>
        </p:blipFill>
        <p:spPr bwMode="auto">
          <a:xfrm>
            <a:off x="1042988" y="4221163"/>
            <a:ext cx="2251075" cy="1689100"/>
          </a:xfrm>
          <a:prstGeom prst="rect">
            <a:avLst/>
          </a:prstGeom>
          <a:noFill/>
        </p:spPr>
      </p:pic>
      <p:sp>
        <p:nvSpPr>
          <p:cNvPr id="6" name="矩形 5"/>
          <p:cNvSpPr/>
          <p:nvPr/>
        </p:nvSpPr>
        <p:spPr>
          <a:xfrm>
            <a:off x="611560" y="980728"/>
            <a:ext cx="4572000" cy="2862322"/>
          </a:xfrm>
          <a:prstGeom prst="rect">
            <a:avLst/>
          </a:prstGeom>
        </p:spPr>
        <p:txBody>
          <a:bodyPr>
            <a:spAutoFit/>
          </a:bodyPr>
          <a:lstStyle/>
          <a:p>
            <a:pPr>
              <a:lnSpc>
                <a:spcPct val="150000"/>
              </a:lnSpc>
            </a:pPr>
            <a:r>
              <a:rPr lang="zh-CN" altLang="en-US" sz="2000" b="1" dirty="0" smtClean="0">
                <a:ea typeface="宋体" pitchFamily="2" charset="-122"/>
              </a:rPr>
              <a:t>除大型空客外，铺丝机可应用于轻量化要求极高的应用领域：</a:t>
            </a:r>
            <a:endParaRPr lang="en-US" altLang="zh-CN" sz="2000" b="1" dirty="0" smtClean="0">
              <a:ea typeface="宋体" pitchFamily="2" charset="-122"/>
            </a:endParaRPr>
          </a:p>
          <a:p>
            <a:pPr>
              <a:lnSpc>
                <a:spcPct val="150000"/>
              </a:lnSpc>
            </a:pPr>
            <a:r>
              <a:rPr lang="en-US" altLang="zh-CN" sz="2000" b="1" dirty="0" smtClean="0">
                <a:ea typeface="宋体" pitchFamily="2" charset="-122"/>
              </a:rPr>
              <a:t>1</a:t>
            </a:r>
            <a:r>
              <a:rPr lang="zh-CN" altLang="en-US" sz="2000" b="1" dirty="0" smtClean="0">
                <a:ea typeface="宋体" pitchFamily="2" charset="-122"/>
              </a:rPr>
              <a:t>）大型火箭</a:t>
            </a:r>
          </a:p>
          <a:p>
            <a:pPr>
              <a:lnSpc>
                <a:spcPct val="150000"/>
              </a:lnSpc>
            </a:pPr>
            <a:r>
              <a:rPr lang="en-US" altLang="zh-CN" sz="2000" b="1" dirty="0" smtClean="0">
                <a:ea typeface="宋体" pitchFamily="2" charset="-122"/>
              </a:rPr>
              <a:t>2</a:t>
            </a:r>
            <a:r>
              <a:rPr lang="zh-CN" altLang="en-US" sz="2000" b="1" dirty="0" smtClean="0">
                <a:ea typeface="宋体" pitchFamily="2" charset="-122"/>
              </a:rPr>
              <a:t>）节能汽车</a:t>
            </a:r>
          </a:p>
          <a:p>
            <a:pPr>
              <a:lnSpc>
                <a:spcPct val="150000"/>
              </a:lnSpc>
            </a:pPr>
            <a:r>
              <a:rPr lang="en-US" altLang="zh-CN" sz="2000" b="1" dirty="0" smtClean="0">
                <a:ea typeface="宋体" pitchFamily="2" charset="-122"/>
              </a:rPr>
              <a:t>3</a:t>
            </a:r>
            <a:r>
              <a:rPr lang="zh-CN" altLang="en-US" sz="2000" b="1" dirty="0" smtClean="0">
                <a:ea typeface="宋体" pitchFamily="2" charset="-122"/>
              </a:rPr>
              <a:t>）卫星</a:t>
            </a:r>
          </a:p>
          <a:p>
            <a:pPr>
              <a:lnSpc>
                <a:spcPct val="150000"/>
              </a:lnSpc>
            </a:pPr>
            <a:r>
              <a:rPr lang="en-US" altLang="zh-CN" sz="2000" b="1" dirty="0" smtClean="0">
                <a:ea typeface="宋体" pitchFamily="2" charset="-122"/>
              </a:rPr>
              <a:t>4</a:t>
            </a:r>
            <a:r>
              <a:rPr lang="zh-CN" altLang="en-US" sz="2000" b="1" dirty="0" smtClean="0">
                <a:ea typeface="宋体" pitchFamily="2" charset="-122"/>
              </a:rPr>
              <a:t>）其他</a:t>
            </a:r>
            <a:endParaRPr lang="zh-CN" altLang="en-US" sz="2000" b="1" dirty="0">
              <a:ea typeface="宋体" pitchFamily="2" charset="-122"/>
            </a:endParaRP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pPr/>
              <a:t>15</a:t>
            </a:fld>
            <a:endParaRPr lang="zh-CN" altLang="en-US"/>
          </a:p>
        </p:txBody>
      </p:sp>
      <p:sp>
        <p:nvSpPr>
          <p:cNvPr id="5" name="TextBox 4"/>
          <p:cNvSpPr txBox="1"/>
          <p:nvPr/>
        </p:nvSpPr>
        <p:spPr>
          <a:xfrm>
            <a:off x="395536" y="745540"/>
            <a:ext cx="8352928" cy="523220"/>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zh-CN" altLang="en-US" sz="2800" b="1" dirty="0" smtClean="0">
                <a:solidFill>
                  <a:schemeClr val="accent2"/>
                </a:solidFill>
                <a:latin typeface="微软雅黑" pitchFamily="34" charset="-122"/>
                <a:ea typeface="微软雅黑" pitchFamily="34" charset="-122"/>
              </a:rPr>
              <a:t>研制大型复合纤维束自动铺放设备</a:t>
            </a:r>
            <a:endParaRPr lang="zh-CN" altLang="en-US" sz="2800" b="1" dirty="0">
              <a:solidFill>
                <a:schemeClr val="accent2"/>
              </a:solidFill>
              <a:latin typeface="微软雅黑" pitchFamily="34" charset="-122"/>
              <a:ea typeface="微软雅黑" pitchFamily="34" charset="-122"/>
            </a:endParaRPr>
          </a:p>
        </p:txBody>
      </p:sp>
      <p:pic>
        <p:nvPicPr>
          <p:cNvPr id="7" name="Picture 7" descr="12356"/>
          <p:cNvPicPr>
            <a:picLocks noChangeAspect="1" noChangeArrowheads="1"/>
          </p:cNvPicPr>
          <p:nvPr/>
        </p:nvPicPr>
        <p:blipFill>
          <a:blip r:embed="rId2" cstate="email"/>
          <a:srcRect/>
          <a:stretch>
            <a:fillRect/>
          </a:stretch>
        </p:blipFill>
        <p:spPr bwMode="auto">
          <a:xfrm>
            <a:off x="467544" y="1340768"/>
            <a:ext cx="4464496" cy="2924175"/>
          </a:xfrm>
          <a:prstGeom prst="rect">
            <a:avLst/>
          </a:prstGeom>
          <a:noFill/>
        </p:spPr>
      </p:pic>
      <p:sp>
        <p:nvSpPr>
          <p:cNvPr id="8" name="矩形 7"/>
          <p:cNvSpPr/>
          <p:nvPr/>
        </p:nvSpPr>
        <p:spPr>
          <a:xfrm>
            <a:off x="5004048" y="1340769"/>
            <a:ext cx="3888432" cy="2947025"/>
          </a:xfrm>
          <a:prstGeom prst="rect">
            <a:avLst/>
          </a:prstGeom>
        </p:spPr>
        <p:txBody>
          <a:bodyPr wrap="square">
            <a:spAutoFit/>
          </a:bodyPr>
          <a:lstStyle/>
          <a:p>
            <a:pPr>
              <a:lnSpc>
                <a:spcPct val="150000"/>
              </a:lnSpc>
            </a:pPr>
            <a:r>
              <a:rPr lang="zh-CN" altLang="en-US" dirty="0" smtClean="0">
                <a:ea typeface="宋体" pitchFamily="2" charset="-122"/>
              </a:rPr>
              <a:t>自动铺放设备涉及缠绕、自动铺带、自动铺丝等制造技术。实现了</a:t>
            </a:r>
            <a:r>
              <a:rPr lang="en-US" altLang="zh-CN" b="1" dirty="0" smtClean="0">
                <a:ea typeface="宋体" pitchFamily="2" charset="-122"/>
              </a:rPr>
              <a:t>CAD/CAM/CAE</a:t>
            </a:r>
            <a:r>
              <a:rPr lang="en-US" altLang="zh-CN" dirty="0" smtClean="0">
                <a:ea typeface="宋体" pitchFamily="2" charset="-122"/>
              </a:rPr>
              <a:t> </a:t>
            </a:r>
            <a:r>
              <a:rPr lang="zh-CN" altLang="en-US" dirty="0" smtClean="0">
                <a:ea typeface="宋体" pitchFamily="2" charset="-122"/>
              </a:rPr>
              <a:t>技术在复合材料制造领域的应用和发展，极大提高复合材料构件质量的可靠性和稳定性，并为复合材料构件制造系统的整体优化奠定了基础。</a:t>
            </a:r>
            <a:endParaRPr lang="zh-CN" altLang="en-US" dirty="0">
              <a:ea typeface="宋体" pitchFamily="2" charset="-122"/>
            </a:endParaRPr>
          </a:p>
        </p:txBody>
      </p:sp>
      <p:pic>
        <p:nvPicPr>
          <p:cNvPr id="9" name="Picture 9" descr="movimiento_VG9F023"/>
          <p:cNvPicPr>
            <a:picLocks noChangeAspect="1" noChangeArrowheads="1"/>
          </p:cNvPicPr>
          <p:nvPr/>
        </p:nvPicPr>
        <p:blipFill>
          <a:blip r:embed="rId3" cstate="email"/>
          <a:srcRect/>
          <a:stretch>
            <a:fillRect/>
          </a:stretch>
        </p:blipFill>
        <p:spPr bwMode="auto">
          <a:xfrm>
            <a:off x="467544" y="4365104"/>
            <a:ext cx="8424936" cy="2311400"/>
          </a:xfrm>
          <a:prstGeom prst="rect">
            <a:avLst/>
          </a:prstGeom>
          <a:noFill/>
        </p:spPr>
      </p:pic>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1"/>
          <p:cNvSpPr>
            <a:spLocks noChangeArrowheads="1"/>
          </p:cNvSpPr>
          <p:nvPr/>
        </p:nvSpPr>
        <p:spPr bwMode="auto">
          <a:xfrm>
            <a:off x="1043608" y="3044949"/>
            <a:ext cx="7300913" cy="600075"/>
          </a:xfrm>
          <a:prstGeom prst="roundRect">
            <a:avLst>
              <a:gd name="adj" fmla="val 16667"/>
            </a:avLst>
          </a:prstGeom>
          <a:solidFill>
            <a:srgbClr val="FF99CC"/>
          </a:solidFill>
          <a:ln w="9525" algn="ctr">
            <a:noFill/>
            <a:round/>
            <a:headEnd/>
            <a:tailEnd/>
          </a:ln>
        </p:spPr>
        <p:txBody>
          <a:bodyPr anchor="ctr">
            <a:spAutoFit/>
          </a:bodyPr>
          <a:lstStyle/>
          <a:p>
            <a:endParaRPr lang="zh-CN" altLang="en-US"/>
          </a:p>
        </p:txBody>
      </p:sp>
      <p:sp>
        <p:nvSpPr>
          <p:cNvPr id="2" name="标题 1"/>
          <p:cNvSpPr>
            <a:spLocks noGrp="1"/>
          </p:cNvSpPr>
          <p:nvPr>
            <p:ph type="title"/>
          </p:nvPr>
        </p:nvSpPr>
        <p:spPr/>
        <p:txBody>
          <a:bodyPr/>
          <a:lstStyle/>
          <a:p>
            <a:r>
              <a:rPr lang="zh-CN" altLang="en-US" dirty="0" smtClean="0"/>
              <a:t>目录</a:t>
            </a:r>
            <a:endParaRPr lang="zh-CN" altLang="en-US" dirty="0"/>
          </a:p>
        </p:txBody>
      </p:sp>
      <p:sp>
        <p:nvSpPr>
          <p:cNvPr id="4" name="灯片编号占位符 3"/>
          <p:cNvSpPr>
            <a:spLocks noGrp="1"/>
          </p:cNvSpPr>
          <p:nvPr>
            <p:ph type="sldNum" sz="quarter" idx="12"/>
          </p:nvPr>
        </p:nvSpPr>
        <p:spPr>
          <a:xfrm>
            <a:off x="6808470" y="6337126"/>
            <a:ext cx="2095406" cy="476250"/>
          </a:xfrm>
        </p:spPr>
        <p:txBody>
          <a:bodyPr/>
          <a:lstStyle/>
          <a:p>
            <a:fld id="{0C913308-F349-4B6D-A68A-DD1791B4A57B}" type="slidenum">
              <a:rPr lang="zh-CN" altLang="en-US" smtClean="0"/>
              <a:pPr/>
              <a:t>16</a:t>
            </a:fld>
            <a:endParaRPr lang="zh-CN" altLang="en-US" dirty="0"/>
          </a:p>
        </p:txBody>
      </p:sp>
      <p:sp>
        <p:nvSpPr>
          <p:cNvPr id="5" name="Rectangle 8"/>
          <p:cNvSpPr>
            <a:spLocks noChangeArrowheads="1"/>
          </p:cNvSpPr>
          <p:nvPr/>
        </p:nvSpPr>
        <p:spPr bwMode="auto">
          <a:xfrm>
            <a:off x="1115616" y="1772816"/>
            <a:ext cx="7200800" cy="614933"/>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a:latin typeface="Arial" charset="0"/>
                <a:ea typeface="黑体" pitchFamily="2" charset="-122"/>
              </a:rPr>
              <a:t>一</a:t>
            </a:r>
            <a:r>
              <a:rPr lang="zh-CN" altLang="en-US" sz="3000" b="1" dirty="0" smtClean="0">
                <a:latin typeface="Arial" charset="0"/>
                <a:ea typeface="黑体" pitchFamily="2" charset="-122"/>
              </a:rPr>
              <a:t>、上海电气的重点智能制造装备和系统</a:t>
            </a:r>
            <a:endParaRPr lang="en-US" altLang="zh-CN" sz="3000" b="1" dirty="0" smtClean="0">
              <a:latin typeface="Arial" charset="0"/>
              <a:ea typeface="黑体" pitchFamily="2" charset="-122"/>
            </a:endParaRPr>
          </a:p>
        </p:txBody>
      </p:sp>
      <p:sp>
        <p:nvSpPr>
          <p:cNvPr id="7" name="Rectangle 10"/>
          <p:cNvSpPr>
            <a:spLocks noChangeArrowheads="1"/>
          </p:cNvSpPr>
          <p:nvPr/>
        </p:nvSpPr>
        <p:spPr bwMode="auto">
          <a:xfrm>
            <a:off x="1115616" y="4149080"/>
            <a:ext cx="7123113" cy="700088"/>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smtClean="0">
                <a:latin typeface="黑体" pitchFamily="2" charset="-122"/>
                <a:ea typeface="黑体" pitchFamily="2" charset="-122"/>
              </a:rPr>
              <a:t>三</a:t>
            </a:r>
            <a:r>
              <a:rPr lang="zh-CN" altLang="en-US" sz="3000" b="1" dirty="0" smtClean="0">
                <a:latin typeface="黑体" pitchFamily="2" charset="-122"/>
                <a:ea typeface="黑体" pitchFamily="2" charset="-122"/>
              </a:rPr>
              <a:t>、重点发展</a:t>
            </a:r>
            <a:r>
              <a:rPr lang="zh-CN" altLang="en-US" sz="3000" b="1" dirty="0" smtClean="0">
                <a:latin typeface="黑体" pitchFamily="2" charset="-122"/>
                <a:ea typeface="黑体" pitchFamily="2" charset="-122"/>
              </a:rPr>
              <a:t>方向</a:t>
            </a:r>
            <a:endParaRPr lang="zh-CN" altLang="en-US" sz="3000" b="1" dirty="0">
              <a:latin typeface="黑体" pitchFamily="2" charset="-122"/>
              <a:ea typeface="黑体" pitchFamily="2" charset="-122"/>
            </a:endParaRPr>
          </a:p>
        </p:txBody>
      </p:sp>
      <p:sp>
        <p:nvSpPr>
          <p:cNvPr id="10" name="Rectangle 10"/>
          <p:cNvSpPr>
            <a:spLocks noChangeArrowheads="1"/>
          </p:cNvSpPr>
          <p:nvPr/>
        </p:nvSpPr>
        <p:spPr bwMode="auto">
          <a:xfrm>
            <a:off x="1115616" y="2924944"/>
            <a:ext cx="7123113" cy="700088"/>
          </a:xfrm>
          <a:prstGeom prst="rect">
            <a:avLst/>
          </a:prstGeom>
          <a:noFill/>
          <a:ln w="9525">
            <a:noFill/>
            <a:miter lim="800000"/>
            <a:headEnd/>
            <a:tailEnd/>
          </a:ln>
        </p:spPr>
        <p:txBody>
          <a:bodyPr/>
          <a:lstStyle/>
          <a:p>
            <a:pPr marL="812800" indent="-812800" eaLnBrk="1" hangingPunct="1">
              <a:lnSpc>
                <a:spcPct val="150000"/>
              </a:lnSpc>
              <a:spcBef>
                <a:spcPct val="20000"/>
              </a:spcBef>
              <a:buClrTx/>
              <a:buSzTx/>
              <a:buFontTx/>
              <a:buNone/>
            </a:pPr>
            <a:r>
              <a:rPr lang="zh-CN" altLang="en-US" sz="3000" b="1" dirty="0" smtClean="0">
                <a:latin typeface="黑体" pitchFamily="2" charset="-122"/>
                <a:ea typeface="黑体" pitchFamily="2" charset="-122"/>
              </a:rPr>
              <a:t>二、智能制造应用案例</a:t>
            </a:r>
            <a:endParaRPr lang="zh-CN" altLang="en-US" sz="3000" b="1" dirty="0">
              <a:latin typeface="黑体" pitchFamily="2" charset="-122"/>
              <a:ea typeface="黑体" pitchFamily="2" charset="-122"/>
            </a:endParaRPr>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科技大楼"/>
          <p:cNvPicPr>
            <a:picLocks noChangeAspect="1" noChangeArrowheads="1"/>
          </p:cNvPicPr>
          <p:nvPr/>
        </p:nvPicPr>
        <p:blipFill>
          <a:blip r:embed="rId2" cstate="print">
            <a:lum bright="42000"/>
          </a:blip>
          <a:srcRect t="5890"/>
          <a:stretch>
            <a:fillRect/>
          </a:stretch>
        </p:blipFill>
        <p:spPr bwMode="auto">
          <a:xfrm>
            <a:off x="6660232" y="3356992"/>
            <a:ext cx="2227005" cy="2808312"/>
          </a:xfrm>
          <a:prstGeom prst="rect">
            <a:avLst/>
          </a:prstGeom>
          <a:noFill/>
          <a:ln w="9525">
            <a:noFill/>
            <a:miter lim="800000"/>
            <a:headEnd/>
            <a:tailEnd/>
          </a:ln>
        </p:spPr>
      </p:pic>
      <p:sp>
        <p:nvSpPr>
          <p:cNvPr id="2" name="灯片编号占位符 1"/>
          <p:cNvSpPr>
            <a:spLocks noGrp="1"/>
          </p:cNvSpPr>
          <p:nvPr>
            <p:ph type="sldNum" sz="quarter" idx="12"/>
          </p:nvPr>
        </p:nvSpPr>
        <p:spPr/>
        <p:txBody>
          <a:bodyPr/>
          <a:lstStyle/>
          <a:p>
            <a:fld id="{0C913308-F349-4B6D-A68A-DD1791B4A57B}" type="slidenum">
              <a:rPr lang="zh-CN" altLang="en-US" smtClean="0"/>
              <a:pPr/>
              <a:t>17</a:t>
            </a:fld>
            <a:endParaRPr lang="zh-CN" altLang="en-US"/>
          </a:p>
        </p:txBody>
      </p:sp>
      <p:sp>
        <p:nvSpPr>
          <p:cNvPr id="3" name="矩形 2"/>
          <p:cNvSpPr/>
          <p:nvPr/>
        </p:nvSpPr>
        <p:spPr>
          <a:xfrm>
            <a:off x="539552" y="1340768"/>
            <a:ext cx="8136904" cy="2400657"/>
          </a:xfrm>
          <a:prstGeom prst="rect">
            <a:avLst/>
          </a:prstGeom>
        </p:spPr>
        <p:txBody>
          <a:bodyPr wrap="square">
            <a:spAutoFit/>
          </a:bodyPr>
          <a:lstStyle/>
          <a:p>
            <a:pPr>
              <a:lnSpc>
                <a:spcPct val="150000"/>
              </a:lnSpc>
            </a:pPr>
            <a:r>
              <a:rPr lang="zh-CN" altLang="en-US" sz="2000" dirty="0" smtClean="0">
                <a:latin typeface="楷体_GB2312" pitchFamily="49" charset="-122"/>
                <a:ea typeface="楷体_GB2312" pitchFamily="49" charset="-122"/>
              </a:rPr>
              <a:t>    海立集团智能制造项目列入了</a:t>
            </a:r>
            <a:r>
              <a:rPr lang="en-US" altLang="zh-CN" sz="2000" dirty="0" smtClean="0">
                <a:latin typeface="楷体_GB2312" pitchFamily="49" charset="-122"/>
                <a:ea typeface="楷体_GB2312" pitchFamily="49" charset="-122"/>
              </a:rPr>
              <a:t>2012</a:t>
            </a:r>
            <a:r>
              <a:rPr lang="zh-CN" altLang="en-US" sz="2000" dirty="0" smtClean="0">
                <a:latin typeface="楷体_GB2312" pitchFamily="49" charset="-122"/>
                <a:ea typeface="楷体_GB2312" pitchFamily="49" charset="-122"/>
              </a:rPr>
              <a:t>年国家智能制造专项，项目旨在</a:t>
            </a:r>
            <a:r>
              <a:rPr lang="zh-CN" altLang="en-US" sz="2000" kern="0" dirty="0" smtClean="0">
                <a:latin typeface="楷体_GB2312" pitchFamily="49" charset="-122"/>
                <a:ea typeface="楷体_GB2312" pitchFamily="49" charset="-122"/>
              </a:rPr>
              <a:t>突破空调压缩机智能柔性装配工艺关键技术，研制国内首创的空调压缩机智能柔性生产线，形成具有规模化生产能力的空调压缩机示范基地，改变空调压缩机传统生产模式，满足上海制造行业转型发展的需求。</a:t>
            </a:r>
            <a:r>
              <a:rPr lang="zh-CN" altLang="en-US" sz="2000" dirty="0" smtClean="0">
                <a:latin typeface="楷体_GB2312" pitchFamily="49" charset="-122"/>
                <a:ea typeface="楷体_GB2312" pitchFamily="49" charset="-122"/>
              </a:rPr>
              <a:t>本项目分三部分实施：</a:t>
            </a:r>
            <a:endParaRPr lang="en-US" altLang="zh-CN" sz="2000" dirty="0" smtClean="0">
              <a:latin typeface="楷体_GB2312" pitchFamily="49" charset="-122"/>
              <a:ea typeface="楷体_GB2312" pitchFamily="49" charset="-122"/>
            </a:endParaRPr>
          </a:p>
        </p:txBody>
      </p:sp>
      <p:sp>
        <p:nvSpPr>
          <p:cNvPr id="4" name="标题 1"/>
          <p:cNvSpPr txBox="1">
            <a:spLocks/>
          </p:cNvSpPr>
          <p:nvPr/>
        </p:nvSpPr>
        <p:spPr>
          <a:xfrm>
            <a:off x="539552" y="764704"/>
            <a:ext cx="8229600" cy="504056"/>
          </a:xfrm>
          <a:prstGeom prst="rect">
            <a:avLst/>
          </a:prstGeom>
        </p:spPr>
        <p:style>
          <a:lnRef idx="3">
            <a:schemeClr val="lt1"/>
          </a:lnRef>
          <a:fillRef idx="1">
            <a:schemeClr val="accent3"/>
          </a:fillRef>
          <a:effectRef idx="1">
            <a:schemeClr val="accent3"/>
          </a:effectRef>
          <a:fontRef idx="minor">
            <a:schemeClr val="lt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a:lstStyle>
          <a:p>
            <a:pPr algn="l">
              <a:defRPr/>
            </a:pPr>
            <a:r>
              <a:rPr lang="en-US" altLang="zh-CN" sz="2400" b="1" dirty="0" smtClean="0">
                <a:solidFill>
                  <a:schemeClr val="accent2"/>
                </a:solidFill>
                <a:latin typeface="微软雅黑" pitchFamily="34" charset="-122"/>
                <a:ea typeface="微软雅黑" pitchFamily="34" charset="-122"/>
              </a:rPr>
              <a:t>1</a:t>
            </a:r>
            <a:r>
              <a:rPr lang="zh-CN" altLang="en-US" sz="2400" b="1" dirty="0" smtClean="0">
                <a:solidFill>
                  <a:schemeClr val="accent2"/>
                </a:solidFill>
                <a:latin typeface="微软雅黑" pitchFamily="34" charset="-122"/>
                <a:ea typeface="微软雅黑" pitchFamily="34" charset="-122"/>
              </a:rPr>
              <a:t>、</a:t>
            </a:r>
            <a:r>
              <a:rPr lang="zh-CN" altLang="en-US" sz="2400" b="1" dirty="0" smtClean="0">
                <a:solidFill>
                  <a:schemeClr val="accent2"/>
                </a:solidFill>
                <a:latin typeface="微软雅黑" pitchFamily="34" charset="-122"/>
                <a:ea typeface="微软雅黑" pitchFamily="34" charset="-122"/>
              </a:rPr>
              <a:t>海立智能制造系统</a:t>
            </a:r>
            <a:endParaRPr lang="en-US" altLang="zh-CN" sz="2400" b="1" dirty="0">
              <a:solidFill>
                <a:schemeClr val="accent2"/>
              </a:solidFill>
              <a:latin typeface="微软雅黑" pitchFamily="34" charset="-122"/>
              <a:ea typeface="微软雅黑" pitchFamily="34" charset="-122"/>
            </a:endParaRPr>
          </a:p>
        </p:txBody>
      </p:sp>
      <p:sp>
        <p:nvSpPr>
          <p:cNvPr id="6" name="矩形 5"/>
          <p:cNvSpPr/>
          <p:nvPr/>
        </p:nvSpPr>
        <p:spPr>
          <a:xfrm>
            <a:off x="72008" y="3663022"/>
            <a:ext cx="6660232" cy="2400657"/>
          </a:xfrm>
          <a:prstGeom prst="rect">
            <a:avLst/>
          </a:prstGeom>
        </p:spPr>
        <p:txBody>
          <a:bodyPr wrap="square">
            <a:spAutoFit/>
          </a:bodyPr>
          <a:lstStyle/>
          <a:p>
            <a:pPr lvl="1" indent="350838">
              <a:lnSpc>
                <a:spcPct val="150000"/>
              </a:lnSpc>
              <a:buClr>
                <a:schemeClr val="accent6"/>
              </a:buClr>
              <a:buFont typeface="Wingdings" pitchFamily="2" charset="2"/>
              <a:buChar char="n"/>
            </a:pPr>
            <a:r>
              <a:rPr lang="zh-CN" altLang="en-US" sz="2000" dirty="0" smtClean="0">
                <a:solidFill>
                  <a:srgbClr val="000000"/>
                </a:solidFill>
                <a:latin typeface="楷体_GB2312" pitchFamily="49" charset="-122"/>
                <a:ea typeface="楷体_GB2312" pitchFamily="49" charset="-122"/>
              </a:rPr>
              <a:t>第一部分是调整现有生产线布局，实现机器人智能柔性化压缩机装配模式；</a:t>
            </a:r>
            <a:endParaRPr lang="en-US" altLang="zh-CN" sz="2000" dirty="0" smtClean="0">
              <a:solidFill>
                <a:srgbClr val="000000"/>
              </a:solidFill>
              <a:latin typeface="楷体_GB2312" pitchFamily="49" charset="-122"/>
              <a:ea typeface="楷体_GB2312" pitchFamily="49" charset="-122"/>
            </a:endParaRPr>
          </a:p>
          <a:p>
            <a:pPr lvl="1" indent="350838">
              <a:lnSpc>
                <a:spcPct val="150000"/>
              </a:lnSpc>
              <a:buClr>
                <a:schemeClr val="accent6"/>
              </a:buClr>
              <a:buFont typeface="Wingdings" pitchFamily="2" charset="2"/>
              <a:buChar char="n"/>
            </a:pPr>
            <a:r>
              <a:rPr lang="zh-CN" altLang="en-US" sz="2000" dirty="0" smtClean="0">
                <a:solidFill>
                  <a:srgbClr val="000000"/>
                </a:solidFill>
                <a:latin typeface="楷体_GB2312" pitchFamily="49" charset="-122"/>
                <a:ea typeface="楷体_GB2312" pitchFamily="49" charset="-122"/>
              </a:rPr>
              <a:t>第二部分为配合装配线智能化改造，对现有的手工装配的压缩机装配专用机具进行升级更新；</a:t>
            </a:r>
            <a:endParaRPr lang="en-US" altLang="zh-CN" sz="2000" dirty="0" smtClean="0">
              <a:solidFill>
                <a:srgbClr val="000000"/>
              </a:solidFill>
              <a:latin typeface="楷体_GB2312" pitchFamily="49" charset="-122"/>
              <a:ea typeface="楷体_GB2312" pitchFamily="49" charset="-122"/>
            </a:endParaRPr>
          </a:p>
          <a:p>
            <a:pPr lvl="1" indent="350838">
              <a:lnSpc>
                <a:spcPct val="150000"/>
              </a:lnSpc>
              <a:buClr>
                <a:schemeClr val="accent6"/>
              </a:buClr>
              <a:buFont typeface="Wingdings" pitchFamily="2" charset="2"/>
              <a:buChar char="n"/>
            </a:pPr>
            <a:r>
              <a:rPr lang="zh-CN" altLang="en-US" sz="2000" dirty="0" smtClean="0">
                <a:solidFill>
                  <a:srgbClr val="000000"/>
                </a:solidFill>
                <a:latin typeface="楷体_GB2312" pitchFamily="49" charset="-122"/>
                <a:ea typeface="楷体_GB2312" pitchFamily="49" charset="-122"/>
              </a:rPr>
              <a:t>第三部分是提升生产线的信息化、数字化管理水平。</a:t>
            </a:r>
            <a:endParaRPr lang="zh-CN" altLang="en-US" sz="2000" dirty="0">
              <a:solidFill>
                <a:srgbClr val="000000"/>
              </a:solidFill>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23528" y="1484784"/>
            <a:ext cx="285717" cy="1143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b="1" dirty="0">
                <a:solidFill>
                  <a:schemeClr val="bg1"/>
                </a:solidFill>
                <a:latin typeface="微软雅黑" pitchFamily="34" charset="-122"/>
                <a:ea typeface="微软雅黑" pitchFamily="34" charset="-122"/>
              </a:rPr>
              <a:t>装箱捆包</a:t>
            </a:r>
          </a:p>
        </p:txBody>
      </p:sp>
      <p:sp>
        <p:nvSpPr>
          <p:cNvPr id="32" name="矩形 31"/>
          <p:cNvSpPr/>
          <p:nvPr/>
        </p:nvSpPr>
        <p:spPr>
          <a:xfrm>
            <a:off x="323528" y="3717032"/>
            <a:ext cx="285717" cy="12144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b="1" dirty="0">
                <a:solidFill>
                  <a:schemeClr val="bg1"/>
                </a:solidFill>
                <a:latin typeface="微软雅黑" pitchFamily="34" charset="-122"/>
                <a:ea typeface="微软雅黑" pitchFamily="34" charset="-122"/>
              </a:rPr>
              <a:t>壳体冲孔</a:t>
            </a:r>
          </a:p>
        </p:txBody>
      </p:sp>
      <p:sp>
        <p:nvSpPr>
          <p:cNvPr id="7172" name="Line 181"/>
          <p:cNvSpPr>
            <a:spLocks noChangeShapeType="1"/>
          </p:cNvSpPr>
          <p:nvPr/>
        </p:nvSpPr>
        <p:spPr bwMode="auto">
          <a:xfrm>
            <a:off x="7248744" y="3886201"/>
            <a:ext cx="0" cy="112713"/>
          </a:xfrm>
          <a:prstGeom prst="line">
            <a:avLst/>
          </a:prstGeom>
          <a:noFill/>
          <a:ln w="28575" cap="rnd">
            <a:solidFill>
              <a:schemeClr val="bg2"/>
            </a:solidFill>
            <a:prstDash val="sysDot"/>
            <a:round/>
            <a:headEnd/>
            <a:tailEnd/>
          </a:ln>
        </p:spPr>
        <p:txBody>
          <a:bodyPr/>
          <a:lstStyle/>
          <a:p>
            <a:endParaRPr lang="zh-CN" altLang="en-US"/>
          </a:p>
        </p:txBody>
      </p:sp>
      <p:sp>
        <p:nvSpPr>
          <p:cNvPr id="159" name="矩形 158"/>
          <p:cNvSpPr>
            <a:spLocks noChangeArrowheads="1"/>
          </p:cNvSpPr>
          <p:nvPr/>
        </p:nvSpPr>
        <p:spPr bwMode="auto">
          <a:xfrm>
            <a:off x="6732240" y="1196753"/>
            <a:ext cx="2119694" cy="5188172"/>
          </a:xfrm>
          <a:prstGeom prst="rect">
            <a:avLst/>
          </a:prstGeom>
          <a:solidFill>
            <a:srgbClr val="E6E6E6"/>
          </a:solidFill>
          <a:ln w="9525">
            <a:noFill/>
            <a:miter lim="800000"/>
            <a:headEnd/>
            <a:tailEnd/>
          </a:ln>
          <a:effectLst>
            <a:outerShdw dist="38100" dir="2700000" algn="tl" rotWithShape="0">
              <a:srgbClr val="000000">
                <a:alpha val="39999"/>
              </a:srgbClr>
            </a:outerShdw>
          </a:effectLst>
        </p:spPr>
        <p:txBody>
          <a:bodyPr wrap="none" anchor="ctr"/>
          <a:lstStyle/>
          <a:p>
            <a:pPr defTabSz="914248" fontAlgn="auto">
              <a:spcBef>
                <a:spcPts val="0"/>
              </a:spcBef>
              <a:spcAft>
                <a:spcPts val="0"/>
              </a:spcAft>
              <a:defRPr/>
            </a:pPr>
            <a:endParaRPr lang="zh-CN" altLang="en-US">
              <a:latin typeface="+mn-lt"/>
              <a:ea typeface="+mn-ea"/>
            </a:endParaRPr>
          </a:p>
        </p:txBody>
      </p:sp>
      <p:pic>
        <p:nvPicPr>
          <p:cNvPr id="7174" name="图片 129" descr="P17-机器人阶段.JPG"/>
          <p:cNvPicPr>
            <a:picLocks noChangeAspect="1"/>
          </p:cNvPicPr>
          <p:nvPr/>
        </p:nvPicPr>
        <p:blipFill>
          <a:blip r:embed="rId3" cstate="print"/>
          <a:srcRect/>
          <a:stretch>
            <a:fillRect/>
          </a:stretch>
        </p:blipFill>
        <p:spPr bwMode="auto">
          <a:xfrm>
            <a:off x="6804248" y="3501008"/>
            <a:ext cx="1992659" cy="1848873"/>
          </a:xfrm>
          <a:prstGeom prst="rect">
            <a:avLst/>
          </a:prstGeom>
          <a:noFill/>
          <a:ln w="9525">
            <a:noFill/>
            <a:miter lim="800000"/>
            <a:headEnd/>
            <a:tailEnd/>
          </a:ln>
        </p:spPr>
      </p:pic>
      <p:sp>
        <p:nvSpPr>
          <p:cNvPr id="162" name="矩形 161"/>
          <p:cNvSpPr/>
          <p:nvPr/>
        </p:nvSpPr>
        <p:spPr bwMode="auto">
          <a:xfrm>
            <a:off x="6732240" y="5661248"/>
            <a:ext cx="2136625" cy="647700"/>
          </a:xfrm>
          <a:prstGeom prst="rect">
            <a:avLst/>
          </a:prstGeom>
          <a:solidFill>
            <a:srgbClr val="FFDF1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48" fontAlgn="auto">
              <a:spcBef>
                <a:spcPts val="0"/>
              </a:spcBef>
              <a:spcAft>
                <a:spcPts val="0"/>
              </a:spcAft>
              <a:defRPr/>
            </a:pPr>
            <a:endParaRPr lang="zh-CN" altLang="en-US"/>
          </a:p>
        </p:txBody>
      </p:sp>
      <p:sp>
        <p:nvSpPr>
          <p:cNvPr id="163" name="矩形 162"/>
          <p:cNvSpPr/>
          <p:nvPr/>
        </p:nvSpPr>
        <p:spPr bwMode="auto">
          <a:xfrm>
            <a:off x="6732240" y="5661248"/>
            <a:ext cx="2125945" cy="552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48" fontAlgn="auto">
              <a:spcBef>
                <a:spcPts val="0"/>
              </a:spcBef>
              <a:spcAft>
                <a:spcPts val="0"/>
              </a:spcAft>
              <a:defRPr/>
            </a:pPr>
            <a:r>
              <a:rPr lang="zh-CN" altLang="en-US" sz="2400" dirty="0">
                <a:solidFill>
                  <a:schemeClr val="tx1"/>
                </a:solidFill>
                <a:latin typeface="经典美黑简" pitchFamily="49" charset="-122"/>
                <a:ea typeface="经典美黑简" pitchFamily="49" charset="-122"/>
                <a:cs typeface="经典美黑简" pitchFamily="49" charset="-122"/>
              </a:rPr>
              <a:t>全自动作业</a:t>
            </a:r>
            <a:r>
              <a:rPr lang="zh-CN" altLang="en-US" dirty="0">
                <a:solidFill>
                  <a:schemeClr val="tx1"/>
                </a:solidFill>
                <a:latin typeface="经典美黑简" pitchFamily="49" charset="-122"/>
                <a:ea typeface="经典美黑简" pitchFamily="49" charset="-122"/>
                <a:cs typeface="经典美黑简" pitchFamily="49" charset="-122"/>
              </a:rPr>
              <a:t>（机器人）</a:t>
            </a:r>
          </a:p>
        </p:txBody>
      </p:sp>
      <p:grpSp>
        <p:nvGrpSpPr>
          <p:cNvPr id="2" name="组合 184"/>
          <p:cNvGrpSpPr>
            <a:grpSpLocks/>
          </p:cNvGrpSpPr>
          <p:nvPr/>
        </p:nvGrpSpPr>
        <p:grpSpPr bwMode="auto">
          <a:xfrm>
            <a:off x="6091062" y="3286126"/>
            <a:ext cx="425154" cy="392113"/>
            <a:chOff x="6287290" y="5394341"/>
            <a:chExt cx="506414" cy="392113"/>
          </a:xfrm>
        </p:grpSpPr>
        <p:sp>
          <p:nvSpPr>
            <p:cNvPr id="7196" name="AutoShape 67"/>
            <p:cNvSpPr>
              <a:spLocks noChangeArrowheads="1"/>
            </p:cNvSpPr>
            <p:nvPr/>
          </p:nvSpPr>
          <p:spPr bwMode="auto">
            <a:xfrm>
              <a:off x="6430166" y="5394341"/>
              <a:ext cx="211138" cy="392113"/>
            </a:xfrm>
            <a:prstGeom prst="chevron">
              <a:avLst>
                <a:gd name="adj" fmla="val 51130"/>
              </a:avLst>
            </a:prstGeom>
            <a:gradFill rotWithShape="1">
              <a:gsLst>
                <a:gs pos="0">
                  <a:srgbClr val="FF8C01"/>
                </a:gs>
                <a:gs pos="50000">
                  <a:srgbClr val="FFDF1B"/>
                </a:gs>
                <a:gs pos="100000">
                  <a:srgbClr val="FF8C01"/>
                </a:gs>
              </a:gsLst>
              <a:lin ang="5400000" scaled="1"/>
            </a:gradFill>
            <a:ln w="9525" algn="ctr">
              <a:noFill/>
              <a:miter lim="800000"/>
              <a:headEnd/>
              <a:tailEnd/>
            </a:ln>
          </p:spPr>
          <p:txBody>
            <a:bodyPr wrap="none" anchor="ctr"/>
            <a:lstStyle/>
            <a:p>
              <a:endParaRPr lang="zh-CN" altLang="en-US">
                <a:latin typeface="Calibri" pitchFamily="34" charset="0"/>
              </a:endParaRPr>
            </a:p>
          </p:txBody>
        </p:sp>
        <p:sp>
          <p:nvSpPr>
            <p:cNvPr id="7197" name="AutoShape 67"/>
            <p:cNvSpPr>
              <a:spLocks noChangeArrowheads="1"/>
            </p:cNvSpPr>
            <p:nvPr/>
          </p:nvSpPr>
          <p:spPr bwMode="auto">
            <a:xfrm>
              <a:off x="6287290" y="5394341"/>
              <a:ext cx="211138" cy="392113"/>
            </a:xfrm>
            <a:prstGeom prst="chevron">
              <a:avLst>
                <a:gd name="adj" fmla="val 51130"/>
              </a:avLst>
            </a:prstGeom>
            <a:gradFill rotWithShape="1">
              <a:gsLst>
                <a:gs pos="0">
                  <a:srgbClr val="FF8C01"/>
                </a:gs>
                <a:gs pos="50000">
                  <a:srgbClr val="FFDF1B"/>
                </a:gs>
                <a:gs pos="100000">
                  <a:srgbClr val="FF8C01"/>
                </a:gs>
              </a:gsLst>
              <a:lin ang="5400000" scaled="1"/>
            </a:gradFill>
            <a:ln w="9525" algn="ctr">
              <a:noFill/>
              <a:miter lim="800000"/>
              <a:headEnd/>
              <a:tailEnd/>
            </a:ln>
          </p:spPr>
          <p:txBody>
            <a:bodyPr wrap="none" anchor="ctr"/>
            <a:lstStyle/>
            <a:p>
              <a:endParaRPr lang="zh-CN" altLang="en-US">
                <a:latin typeface="Calibri" pitchFamily="34" charset="0"/>
              </a:endParaRPr>
            </a:p>
          </p:txBody>
        </p:sp>
        <p:sp>
          <p:nvSpPr>
            <p:cNvPr id="7198" name="AutoShape 67"/>
            <p:cNvSpPr>
              <a:spLocks noChangeArrowheads="1"/>
            </p:cNvSpPr>
            <p:nvPr/>
          </p:nvSpPr>
          <p:spPr bwMode="auto">
            <a:xfrm>
              <a:off x="6582566" y="5394341"/>
              <a:ext cx="211138" cy="392113"/>
            </a:xfrm>
            <a:prstGeom prst="chevron">
              <a:avLst>
                <a:gd name="adj" fmla="val 51130"/>
              </a:avLst>
            </a:prstGeom>
            <a:gradFill rotWithShape="1">
              <a:gsLst>
                <a:gs pos="0">
                  <a:srgbClr val="FF8C01"/>
                </a:gs>
                <a:gs pos="50000">
                  <a:srgbClr val="FFDF1B"/>
                </a:gs>
                <a:gs pos="100000">
                  <a:srgbClr val="FF8C01"/>
                </a:gs>
              </a:gsLst>
              <a:lin ang="5400000" scaled="1"/>
            </a:gradFill>
            <a:ln w="9525" algn="ctr">
              <a:noFill/>
              <a:miter lim="800000"/>
              <a:headEnd/>
              <a:tailEnd/>
            </a:ln>
          </p:spPr>
          <p:txBody>
            <a:bodyPr wrap="none" anchor="ctr"/>
            <a:lstStyle/>
            <a:p>
              <a:endParaRPr lang="zh-CN" altLang="en-US">
                <a:latin typeface="Calibri" pitchFamily="34" charset="0"/>
              </a:endParaRPr>
            </a:p>
          </p:txBody>
        </p:sp>
      </p:grpSp>
      <p:grpSp>
        <p:nvGrpSpPr>
          <p:cNvPr id="3" name="组合 178"/>
          <p:cNvGrpSpPr>
            <a:grpSpLocks/>
          </p:cNvGrpSpPr>
          <p:nvPr/>
        </p:nvGrpSpPr>
        <p:grpSpPr bwMode="auto">
          <a:xfrm>
            <a:off x="3042356" y="3305176"/>
            <a:ext cx="333336" cy="392113"/>
            <a:chOff x="3501208" y="5429264"/>
            <a:chExt cx="500066" cy="392113"/>
          </a:xfrm>
        </p:grpSpPr>
        <p:sp>
          <p:nvSpPr>
            <p:cNvPr id="7193" name="AutoShape 63"/>
            <p:cNvSpPr>
              <a:spLocks noChangeArrowheads="1"/>
            </p:cNvSpPr>
            <p:nvPr/>
          </p:nvSpPr>
          <p:spPr bwMode="auto">
            <a:xfrm>
              <a:off x="3501208" y="5429264"/>
              <a:ext cx="211138" cy="392113"/>
            </a:xfrm>
            <a:prstGeom prst="chevron">
              <a:avLst>
                <a:gd name="adj" fmla="val 51130"/>
              </a:avLst>
            </a:prstGeom>
            <a:gradFill rotWithShape="1">
              <a:gsLst>
                <a:gs pos="0">
                  <a:srgbClr val="1E9418"/>
                </a:gs>
                <a:gs pos="50000">
                  <a:srgbClr val="7FEA7A"/>
                </a:gs>
                <a:gs pos="100000">
                  <a:srgbClr val="1E9418"/>
                </a:gs>
              </a:gsLst>
              <a:lin ang="5400000" scaled="1"/>
            </a:gradFill>
            <a:ln w="9525">
              <a:noFill/>
              <a:miter lim="800000"/>
              <a:headEnd/>
              <a:tailEnd/>
            </a:ln>
          </p:spPr>
          <p:txBody>
            <a:bodyPr wrap="none" anchor="ctr"/>
            <a:lstStyle/>
            <a:p>
              <a:endParaRPr lang="zh-CN" altLang="en-US">
                <a:latin typeface="Calibri" pitchFamily="34" charset="0"/>
              </a:endParaRPr>
            </a:p>
          </p:txBody>
        </p:sp>
        <p:sp>
          <p:nvSpPr>
            <p:cNvPr id="7194" name="AutoShape 63"/>
            <p:cNvSpPr>
              <a:spLocks noChangeArrowheads="1"/>
            </p:cNvSpPr>
            <p:nvPr/>
          </p:nvSpPr>
          <p:spPr bwMode="auto">
            <a:xfrm>
              <a:off x="3647260" y="5429264"/>
              <a:ext cx="211138" cy="392113"/>
            </a:xfrm>
            <a:prstGeom prst="chevron">
              <a:avLst>
                <a:gd name="adj" fmla="val 51130"/>
              </a:avLst>
            </a:prstGeom>
            <a:gradFill rotWithShape="1">
              <a:gsLst>
                <a:gs pos="0">
                  <a:srgbClr val="1E9418"/>
                </a:gs>
                <a:gs pos="50000">
                  <a:srgbClr val="7FEA7A"/>
                </a:gs>
                <a:gs pos="100000">
                  <a:srgbClr val="1E9418"/>
                </a:gs>
              </a:gsLst>
              <a:lin ang="5400000" scaled="1"/>
            </a:gradFill>
            <a:ln w="9525">
              <a:noFill/>
              <a:miter lim="800000"/>
              <a:headEnd/>
              <a:tailEnd/>
            </a:ln>
          </p:spPr>
          <p:txBody>
            <a:bodyPr wrap="none" anchor="ctr"/>
            <a:lstStyle/>
            <a:p>
              <a:endParaRPr lang="zh-CN" altLang="en-US">
                <a:latin typeface="Calibri" pitchFamily="34" charset="0"/>
              </a:endParaRPr>
            </a:p>
          </p:txBody>
        </p:sp>
        <p:sp>
          <p:nvSpPr>
            <p:cNvPr id="7195" name="AutoShape 63"/>
            <p:cNvSpPr>
              <a:spLocks noChangeArrowheads="1"/>
            </p:cNvSpPr>
            <p:nvPr/>
          </p:nvSpPr>
          <p:spPr bwMode="auto">
            <a:xfrm>
              <a:off x="3790136" y="5429264"/>
              <a:ext cx="211138" cy="392113"/>
            </a:xfrm>
            <a:prstGeom prst="chevron">
              <a:avLst>
                <a:gd name="adj" fmla="val 51130"/>
              </a:avLst>
            </a:prstGeom>
            <a:gradFill rotWithShape="1">
              <a:gsLst>
                <a:gs pos="0">
                  <a:srgbClr val="1E9418"/>
                </a:gs>
                <a:gs pos="50000">
                  <a:srgbClr val="7FEA7A"/>
                </a:gs>
                <a:gs pos="100000">
                  <a:srgbClr val="1E9418"/>
                </a:gs>
              </a:gsLst>
              <a:lin ang="5400000" scaled="1"/>
            </a:gradFill>
            <a:ln w="9525">
              <a:noFill/>
              <a:miter lim="800000"/>
              <a:headEnd/>
              <a:tailEnd/>
            </a:ln>
          </p:spPr>
          <p:txBody>
            <a:bodyPr wrap="none" anchor="ctr"/>
            <a:lstStyle/>
            <a:p>
              <a:endParaRPr lang="zh-CN" altLang="en-US">
                <a:latin typeface="Calibri" pitchFamily="34" charset="0"/>
              </a:endParaRPr>
            </a:p>
          </p:txBody>
        </p:sp>
      </p:grpSp>
      <p:sp>
        <p:nvSpPr>
          <p:cNvPr id="7179" name="矩形 185"/>
          <p:cNvSpPr>
            <a:spLocks noChangeArrowheads="1"/>
          </p:cNvSpPr>
          <p:nvPr/>
        </p:nvSpPr>
        <p:spPr bwMode="auto">
          <a:xfrm>
            <a:off x="539552" y="548680"/>
            <a:ext cx="3960440" cy="687388"/>
          </a:xfrm>
          <a:prstGeom prst="rect">
            <a:avLst/>
          </a:prstGeom>
          <a:noFill/>
          <a:ln w="9525" algn="ctr">
            <a:noFill/>
            <a:miter lim="800000"/>
            <a:headEnd/>
            <a:tailEnd/>
          </a:ln>
        </p:spPr>
        <p:txBody>
          <a:bodyPr lIns="91425" tIns="45712" rIns="91425" bIns="45712" anchor="ctr"/>
          <a:lstStyle/>
          <a:p>
            <a:pPr fontAlgn="ctr"/>
            <a:r>
              <a:rPr lang="zh-CN" altLang="en-US" sz="2400" b="1" dirty="0" smtClean="0">
                <a:solidFill>
                  <a:schemeClr val="accent2"/>
                </a:solidFill>
                <a:latin typeface="微软雅黑" pitchFamily="34" charset="-122"/>
                <a:ea typeface="微软雅黑" pitchFamily="34" charset="-122"/>
              </a:rPr>
              <a:t>海立的自动化、智能化历程</a:t>
            </a:r>
            <a:endParaRPr lang="zh-CN" altLang="en-US" sz="2400" b="1" dirty="0">
              <a:solidFill>
                <a:schemeClr val="accent2"/>
              </a:solidFill>
              <a:latin typeface="微软雅黑" pitchFamily="34" charset="-122"/>
              <a:ea typeface="微软雅黑" pitchFamily="34" charset="-122"/>
            </a:endParaRPr>
          </a:p>
        </p:txBody>
      </p:sp>
      <p:sp>
        <p:nvSpPr>
          <p:cNvPr id="161" name="矩形 160"/>
          <p:cNvSpPr>
            <a:spLocks noChangeArrowheads="1"/>
          </p:cNvSpPr>
          <p:nvPr/>
        </p:nvSpPr>
        <p:spPr bwMode="auto">
          <a:xfrm>
            <a:off x="755575" y="1268759"/>
            <a:ext cx="1987307" cy="5116165"/>
          </a:xfrm>
          <a:prstGeom prst="rect">
            <a:avLst/>
          </a:prstGeom>
          <a:solidFill>
            <a:srgbClr val="E6E6E6"/>
          </a:solidFill>
          <a:ln w="9525">
            <a:noFill/>
            <a:miter lim="800000"/>
            <a:headEnd/>
            <a:tailEnd/>
          </a:ln>
          <a:effectLst>
            <a:outerShdw dist="35921" dir="2700000" algn="t" rotWithShape="0">
              <a:srgbClr val="000000">
                <a:alpha val="39998"/>
              </a:srgbClr>
            </a:outerShdw>
          </a:effectLst>
        </p:spPr>
        <p:txBody>
          <a:bodyPr wrap="none" anchor="ctr"/>
          <a:lstStyle/>
          <a:p>
            <a:pPr defTabSz="914248" fontAlgn="auto">
              <a:spcBef>
                <a:spcPts val="0"/>
              </a:spcBef>
              <a:spcAft>
                <a:spcPts val="0"/>
              </a:spcAft>
              <a:defRPr/>
            </a:pPr>
            <a:endParaRPr lang="zh-CN" altLang="en-US">
              <a:latin typeface="+mn-lt"/>
              <a:ea typeface="+mn-ea"/>
            </a:endParaRPr>
          </a:p>
        </p:txBody>
      </p:sp>
      <p:sp>
        <p:nvSpPr>
          <p:cNvPr id="178" name="Rectangle 29"/>
          <p:cNvSpPr>
            <a:spLocks noChangeArrowheads="1"/>
          </p:cNvSpPr>
          <p:nvPr/>
        </p:nvSpPr>
        <p:spPr bwMode="auto">
          <a:xfrm>
            <a:off x="755576" y="5661248"/>
            <a:ext cx="2016224" cy="606425"/>
          </a:xfrm>
          <a:prstGeom prst="rect">
            <a:avLst/>
          </a:prstGeom>
          <a:solidFill>
            <a:srgbClr val="9CC1D3"/>
          </a:solidFill>
          <a:ln w="9525">
            <a:noFill/>
            <a:miter lim="800000"/>
            <a:headEnd/>
            <a:tailEnd/>
          </a:ln>
          <a:effectLst>
            <a:outerShdw blurRad="50800" dist="38100" dir="5400000" algn="t" rotWithShape="0">
              <a:prstClr val="black">
                <a:alpha val="40000"/>
              </a:prstClr>
            </a:outerShdw>
          </a:effectLst>
        </p:spPr>
        <p:txBody>
          <a:bodyPr wrap="none" anchor="ctr"/>
          <a:lstStyle/>
          <a:p>
            <a:pPr algn="ctr" defTabSz="914248" fontAlgn="auto">
              <a:spcBef>
                <a:spcPts val="0"/>
              </a:spcBef>
              <a:spcAft>
                <a:spcPts val="0"/>
              </a:spcAft>
              <a:defRPr/>
            </a:pPr>
            <a:endParaRPr lang="zh-CN" altLang="zh-CN" dirty="0">
              <a:latin typeface="+mn-lt"/>
              <a:ea typeface="+mn-ea"/>
            </a:endParaRPr>
          </a:p>
        </p:txBody>
      </p:sp>
      <p:sp>
        <p:nvSpPr>
          <p:cNvPr id="181" name="矩形 180"/>
          <p:cNvSpPr/>
          <p:nvPr/>
        </p:nvSpPr>
        <p:spPr bwMode="auto">
          <a:xfrm>
            <a:off x="755576" y="5589240"/>
            <a:ext cx="1940856" cy="571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248" fontAlgn="auto">
              <a:spcBef>
                <a:spcPts val="0"/>
              </a:spcBef>
              <a:spcAft>
                <a:spcPts val="0"/>
              </a:spcAft>
              <a:defRPr/>
            </a:pPr>
            <a:r>
              <a:rPr lang="zh-CN" altLang="en-US" sz="2400" dirty="0">
                <a:solidFill>
                  <a:schemeClr val="tx1"/>
                </a:solidFill>
                <a:latin typeface="经典美黑简" pitchFamily="49" charset="-122"/>
                <a:ea typeface="经典美黑简" pitchFamily="49" charset="-122"/>
                <a:cs typeface="经典美黑简" pitchFamily="49" charset="-122"/>
              </a:rPr>
              <a:t>手工作业</a:t>
            </a:r>
          </a:p>
        </p:txBody>
      </p:sp>
      <p:sp>
        <p:nvSpPr>
          <p:cNvPr id="160" name="矩形 159"/>
          <p:cNvSpPr>
            <a:spLocks noChangeArrowheads="1"/>
          </p:cNvSpPr>
          <p:nvPr/>
        </p:nvSpPr>
        <p:spPr bwMode="auto">
          <a:xfrm>
            <a:off x="3707903" y="1196751"/>
            <a:ext cx="2115431" cy="5188173"/>
          </a:xfrm>
          <a:prstGeom prst="rect">
            <a:avLst/>
          </a:prstGeom>
          <a:solidFill>
            <a:srgbClr val="E6E6E6"/>
          </a:solidFill>
          <a:ln w="9525">
            <a:noFill/>
            <a:miter lim="800000"/>
            <a:headEnd/>
            <a:tailEnd/>
          </a:ln>
          <a:effectLst>
            <a:outerShdw dist="35921" dir="2700000" algn="t" rotWithShape="0">
              <a:srgbClr val="000000">
                <a:alpha val="39999"/>
              </a:srgbClr>
            </a:outerShdw>
          </a:effectLst>
        </p:spPr>
        <p:txBody>
          <a:bodyPr wrap="none" anchor="ctr"/>
          <a:lstStyle/>
          <a:p>
            <a:pPr defTabSz="914248" fontAlgn="auto">
              <a:spcBef>
                <a:spcPts val="0"/>
              </a:spcBef>
              <a:spcAft>
                <a:spcPts val="0"/>
              </a:spcAft>
              <a:defRPr/>
            </a:pPr>
            <a:endParaRPr lang="zh-CN" altLang="en-US">
              <a:latin typeface="+mn-lt"/>
              <a:ea typeface="+mn-ea"/>
            </a:endParaRPr>
          </a:p>
        </p:txBody>
      </p:sp>
      <p:sp>
        <p:nvSpPr>
          <p:cNvPr id="184" name="Rectangle 9"/>
          <p:cNvSpPr>
            <a:spLocks noChangeArrowheads="1"/>
          </p:cNvSpPr>
          <p:nvPr/>
        </p:nvSpPr>
        <p:spPr bwMode="auto">
          <a:xfrm>
            <a:off x="3707904" y="5661248"/>
            <a:ext cx="2088232" cy="617537"/>
          </a:xfrm>
          <a:prstGeom prst="rect">
            <a:avLst/>
          </a:prstGeom>
          <a:solidFill>
            <a:srgbClr val="32BC70"/>
          </a:solidFill>
          <a:ln w="9525">
            <a:noFill/>
            <a:miter lim="800000"/>
            <a:headEnd/>
            <a:tailEnd/>
          </a:ln>
          <a:effectLst>
            <a:outerShdw blurRad="50800" dist="38100" dir="5400000" algn="t" rotWithShape="0">
              <a:prstClr val="black">
                <a:alpha val="40000"/>
              </a:prstClr>
            </a:outerShdw>
          </a:effectLst>
        </p:spPr>
        <p:txBody>
          <a:bodyPr wrap="none" anchor="ctr"/>
          <a:lstStyle/>
          <a:p>
            <a:pPr algn="ctr" defTabSz="914248" fontAlgn="auto">
              <a:spcBef>
                <a:spcPts val="0"/>
              </a:spcBef>
              <a:spcAft>
                <a:spcPts val="0"/>
              </a:spcAft>
              <a:defRPr/>
            </a:pPr>
            <a:endParaRPr lang="zh-CN" altLang="zh-CN">
              <a:solidFill>
                <a:schemeClr val="bg1"/>
              </a:solidFill>
              <a:latin typeface="+mn-lt"/>
              <a:ea typeface="+mn-ea"/>
            </a:endParaRPr>
          </a:p>
        </p:txBody>
      </p:sp>
      <p:sp>
        <p:nvSpPr>
          <p:cNvPr id="183" name="矩形 182"/>
          <p:cNvSpPr/>
          <p:nvPr/>
        </p:nvSpPr>
        <p:spPr bwMode="auto">
          <a:xfrm>
            <a:off x="3779912" y="5661248"/>
            <a:ext cx="2024205" cy="548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248" fontAlgn="auto">
              <a:spcBef>
                <a:spcPts val="0"/>
              </a:spcBef>
              <a:spcAft>
                <a:spcPts val="0"/>
              </a:spcAft>
              <a:defRPr/>
            </a:pPr>
            <a:r>
              <a:rPr lang="zh-CN" altLang="en-US" sz="2400" dirty="0">
                <a:solidFill>
                  <a:schemeClr val="tx1"/>
                </a:solidFill>
                <a:latin typeface="经典美黑简" pitchFamily="49" charset="-122"/>
                <a:ea typeface="经典美黑简" pitchFamily="49" charset="-122"/>
                <a:cs typeface="经典美黑简" pitchFamily="49" charset="-122"/>
              </a:rPr>
              <a:t>半自动作业</a:t>
            </a:r>
            <a:r>
              <a:rPr lang="zh-CN" altLang="en-US" dirty="0">
                <a:solidFill>
                  <a:schemeClr val="tx1"/>
                </a:solidFill>
                <a:latin typeface="经典美黑简" pitchFamily="49" charset="-122"/>
                <a:ea typeface="经典美黑简" pitchFamily="49" charset="-122"/>
                <a:cs typeface="经典美黑简" pitchFamily="49" charset="-122"/>
              </a:rPr>
              <a:t>（机械手辅助）</a:t>
            </a:r>
          </a:p>
        </p:txBody>
      </p:sp>
      <p:pic>
        <p:nvPicPr>
          <p:cNvPr id="7186" name="Picture 29" descr="P13-半自动阶段"/>
          <p:cNvPicPr>
            <a:picLocks noChangeAspect="1" noChangeArrowheads="1"/>
          </p:cNvPicPr>
          <p:nvPr/>
        </p:nvPicPr>
        <p:blipFill>
          <a:blip r:embed="rId4" cstate="print"/>
          <a:srcRect/>
          <a:stretch>
            <a:fillRect/>
          </a:stretch>
        </p:blipFill>
        <p:spPr bwMode="auto">
          <a:xfrm>
            <a:off x="3757902" y="1340768"/>
            <a:ext cx="2015696" cy="1812006"/>
          </a:xfrm>
          <a:prstGeom prst="rect">
            <a:avLst/>
          </a:prstGeom>
          <a:noFill/>
          <a:ln w="9525">
            <a:noFill/>
            <a:miter lim="800000"/>
            <a:headEnd/>
            <a:tailEnd/>
          </a:ln>
        </p:spPr>
      </p:pic>
      <p:sp>
        <p:nvSpPr>
          <p:cNvPr id="7187" name="TextBox 32"/>
          <p:cNvSpPr txBox="1">
            <a:spLocks noChangeArrowheads="1"/>
          </p:cNvSpPr>
          <p:nvPr/>
        </p:nvSpPr>
        <p:spPr bwMode="auto">
          <a:xfrm>
            <a:off x="2843808" y="2996952"/>
            <a:ext cx="809531" cy="307975"/>
          </a:xfrm>
          <a:prstGeom prst="rect">
            <a:avLst/>
          </a:prstGeom>
          <a:noFill/>
          <a:ln w="9525">
            <a:noFill/>
            <a:miter lim="800000"/>
            <a:headEnd/>
            <a:tailEnd/>
          </a:ln>
        </p:spPr>
        <p:txBody>
          <a:bodyPr>
            <a:spAutoFit/>
          </a:bodyPr>
          <a:lstStyle/>
          <a:p>
            <a:r>
              <a:rPr lang="en-US" altLang="zh-CN" sz="1400" b="1" dirty="0">
                <a:latin typeface="微软雅黑" pitchFamily="34" charset="-122"/>
                <a:ea typeface="微软雅黑" pitchFamily="34" charset="-122"/>
              </a:rPr>
              <a:t>2000</a:t>
            </a:r>
            <a:r>
              <a:rPr lang="zh-CN" altLang="en-US" sz="1400" b="1" dirty="0">
                <a:latin typeface="微软雅黑" pitchFamily="34" charset="-122"/>
                <a:ea typeface="微软雅黑" pitchFamily="34" charset="-122"/>
              </a:rPr>
              <a:t>年</a:t>
            </a:r>
          </a:p>
        </p:txBody>
      </p:sp>
      <p:sp>
        <p:nvSpPr>
          <p:cNvPr id="7188" name="TextBox 33"/>
          <p:cNvSpPr txBox="1">
            <a:spLocks noChangeArrowheads="1"/>
          </p:cNvSpPr>
          <p:nvPr/>
        </p:nvSpPr>
        <p:spPr bwMode="auto">
          <a:xfrm>
            <a:off x="5868144" y="2928939"/>
            <a:ext cx="864095" cy="307777"/>
          </a:xfrm>
          <a:prstGeom prst="rect">
            <a:avLst/>
          </a:prstGeom>
          <a:noFill/>
          <a:ln w="9525">
            <a:noFill/>
            <a:miter lim="800000"/>
            <a:headEnd/>
            <a:tailEnd/>
          </a:ln>
        </p:spPr>
        <p:txBody>
          <a:bodyPr wrap="square">
            <a:spAutoFit/>
          </a:bodyPr>
          <a:lstStyle/>
          <a:p>
            <a:r>
              <a:rPr lang="en-US" altLang="zh-CN" sz="1400" b="1" dirty="0" smtClean="0">
                <a:latin typeface="微软雅黑" pitchFamily="34" charset="-122"/>
                <a:ea typeface="微软雅黑" pitchFamily="34" charset="-122"/>
              </a:rPr>
              <a:t>2007</a:t>
            </a:r>
            <a:r>
              <a:rPr lang="zh-CN" altLang="en-US" sz="1400" b="1" dirty="0" smtClean="0">
                <a:latin typeface="微软雅黑" pitchFamily="34" charset="-122"/>
                <a:ea typeface="微软雅黑" pitchFamily="34" charset="-122"/>
              </a:rPr>
              <a:t>年</a:t>
            </a:r>
            <a:endParaRPr lang="zh-CN" altLang="en-US" sz="1400" b="1" dirty="0">
              <a:latin typeface="微软雅黑" pitchFamily="34" charset="-122"/>
              <a:ea typeface="微软雅黑" pitchFamily="34" charset="-122"/>
            </a:endParaRPr>
          </a:p>
        </p:txBody>
      </p:sp>
      <p:pic>
        <p:nvPicPr>
          <p:cNvPr id="7189" name="Picture 35" descr="D:\精益生产推进资料\第二阶段——流程设计\自动化提升\钣金参观走廊\照片\P14-机器人阶段副本.jpg"/>
          <p:cNvPicPr>
            <a:picLocks noChangeAspect="1" noChangeArrowheads="1"/>
          </p:cNvPicPr>
          <p:nvPr/>
        </p:nvPicPr>
        <p:blipFill>
          <a:blip r:embed="rId5" cstate="print"/>
          <a:srcRect/>
          <a:stretch>
            <a:fillRect/>
          </a:stretch>
        </p:blipFill>
        <p:spPr bwMode="auto">
          <a:xfrm>
            <a:off x="6804248" y="1412776"/>
            <a:ext cx="1986310" cy="1771521"/>
          </a:xfrm>
          <a:prstGeom prst="rect">
            <a:avLst/>
          </a:prstGeom>
          <a:noFill/>
          <a:ln w="9525">
            <a:noFill/>
            <a:miter lim="800000"/>
            <a:headEnd/>
            <a:tailEnd/>
          </a:ln>
        </p:spPr>
      </p:pic>
      <p:pic>
        <p:nvPicPr>
          <p:cNvPr id="7190" name="Picture 2" descr="D:\精益生产推进资料\第二阶段——流程设计\自动化提升\钣金参观走廊\照片\P16-半自动阶段.JPG"/>
          <p:cNvPicPr>
            <a:picLocks noChangeArrowheads="1"/>
          </p:cNvPicPr>
          <p:nvPr/>
        </p:nvPicPr>
        <p:blipFill>
          <a:blip r:embed="rId6" cstate="print"/>
          <a:srcRect/>
          <a:stretch>
            <a:fillRect/>
          </a:stretch>
        </p:blipFill>
        <p:spPr bwMode="auto">
          <a:xfrm>
            <a:off x="3761201" y="3573016"/>
            <a:ext cx="2003932" cy="1733998"/>
          </a:xfrm>
          <a:prstGeom prst="rect">
            <a:avLst/>
          </a:prstGeom>
          <a:noFill/>
          <a:ln w="9525">
            <a:noFill/>
            <a:miter lim="800000"/>
            <a:headEnd/>
            <a:tailEnd/>
          </a:ln>
        </p:spPr>
      </p:pic>
      <p:pic>
        <p:nvPicPr>
          <p:cNvPr id="7191" name="Picture 32" descr="D:\精益生产推进资料\第二阶段——流程设计\自动化提升\钣金参观走廊\照片\P12-手工阶段.JPG"/>
          <p:cNvPicPr>
            <a:picLocks noChangeAspect="1" noChangeArrowheads="1"/>
          </p:cNvPicPr>
          <p:nvPr/>
        </p:nvPicPr>
        <p:blipFill>
          <a:blip r:embed="rId7" cstate="print"/>
          <a:srcRect/>
          <a:stretch>
            <a:fillRect/>
          </a:stretch>
        </p:blipFill>
        <p:spPr bwMode="auto">
          <a:xfrm>
            <a:off x="827584" y="1412775"/>
            <a:ext cx="1853922" cy="1749525"/>
          </a:xfrm>
          <a:prstGeom prst="rect">
            <a:avLst/>
          </a:prstGeom>
          <a:noFill/>
          <a:ln w="9525">
            <a:noFill/>
            <a:miter lim="800000"/>
            <a:headEnd/>
            <a:tailEnd/>
          </a:ln>
        </p:spPr>
      </p:pic>
      <p:pic>
        <p:nvPicPr>
          <p:cNvPr id="7192" name="图片 32" descr="壳体冲孔-手工阶段.jpg"/>
          <p:cNvPicPr>
            <a:picLocks noChangeAspect="1"/>
          </p:cNvPicPr>
          <p:nvPr/>
        </p:nvPicPr>
        <p:blipFill>
          <a:blip r:embed="rId8" cstate="print"/>
          <a:srcRect/>
          <a:stretch>
            <a:fillRect/>
          </a:stretch>
        </p:blipFill>
        <p:spPr bwMode="auto">
          <a:xfrm>
            <a:off x="823471" y="3573016"/>
            <a:ext cx="1854861" cy="173399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未来展望&amp;机器人展示背景"/>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2436" y="668338"/>
            <a:ext cx="3184157" cy="5929312"/>
          </a:xfrm>
          <a:prstGeom prst="rect">
            <a:avLst/>
          </a:prstGeom>
          <a:noFill/>
          <a:ln w="9525">
            <a:noFill/>
            <a:miter lim="800000"/>
            <a:headEnd/>
            <a:tailEnd/>
          </a:ln>
        </p:spPr>
      </p:pic>
      <p:sp>
        <p:nvSpPr>
          <p:cNvPr id="10243" name="AutoShape 40"/>
          <p:cNvSpPr>
            <a:spLocks noChangeArrowheads="1"/>
          </p:cNvSpPr>
          <p:nvPr/>
        </p:nvSpPr>
        <p:spPr bwMode="auto">
          <a:xfrm>
            <a:off x="1907704" y="620688"/>
            <a:ext cx="5150379" cy="708025"/>
          </a:xfrm>
          <a:prstGeom prst="rect">
            <a:avLst/>
          </a:prstGeom>
          <a:noFill/>
          <a:ln w="9525" algn="ctr">
            <a:noFill/>
            <a:miter lim="800000"/>
            <a:headEnd/>
            <a:tailEnd/>
          </a:ln>
        </p:spPr>
        <p:txBody>
          <a:bodyPr lIns="91425" tIns="45712" rIns="91425" bIns="45712" anchor="ctr"/>
          <a:lstStyle/>
          <a:p>
            <a:pPr fontAlgn="ctr"/>
            <a:r>
              <a:rPr lang="zh-CN" altLang="en-US" sz="2800" b="1" dirty="0">
                <a:solidFill>
                  <a:schemeClr val="accent2"/>
                </a:solidFill>
                <a:latin typeface="微软雅黑" pitchFamily="34" charset="-122"/>
                <a:ea typeface="微软雅黑" pitchFamily="34" charset="-122"/>
              </a:rPr>
              <a:t>机器人自动化</a:t>
            </a:r>
            <a:r>
              <a:rPr lang="en-US" altLang="zh-CN" sz="2800" b="1" dirty="0">
                <a:solidFill>
                  <a:schemeClr val="accent2"/>
                </a:solidFill>
                <a:latin typeface="微软雅黑" pitchFamily="34" charset="-122"/>
                <a:ea typeface="微软雅黑" pitchFamily="34" charset="-122"/>
              </a:rPr>
              <a:t>——</a:t>
            </a:r>
            <a:r>
              <a:rPr lang="zh-CN" altLang="en-US" sz="2800" b="1" dirty="0">
                <a:solidFill>
                  <a:schemeClr val="accent2"/>
                </a:solidFill>
                <a:latin typeface="微软雅黑" pitchFamily="34" charset="-122"/>
                <a:ea typeface="微软雅黑" pitchFamily="34" charset="-122"/>
              </a:rPr>
              <a:t>十二五规划</a:t>
            </a:r>
          </a:p>
        </p:txBody>
      </p:sp>
      <p:pic>
        <p:nvPicPr>
          <p:cNvPr id="10244" name="Pentagon 11"/>
          <p:cNvPicPr>
            <a:picLocks noChangeArrowheads="1"/>
          </p:cNvPicPr>
          <p:nvPr/>
        </p:nvPicPr>
        <p:blipFill>
          <a:blip r:embed="rId4" cstate="print"/>
          <a:srcRect/>
          <a:stretch>
            <a:fillRect/>
          </a:stretch>
        </p:blipFill>
        <p:spPr bwMode="auto">
          <a:xfrm>
            <a:off x="683935" y="3818855"/>
            <a:ext cx="2722776" cy="592138"/>
          </a:xfrm>
          <a:prstGeom prst="rect">
            <a:avLst/>
          </a:prstGeom>
          <a:noFill/>
          <a:ln w="9525">
            <a:noFill/>
            <a:miter lim="800000"/>
            <a:headEnd/>
            <a:tailEnd/>
          </a:ln>
        </p:spPr>
      </p:pic>
      <p:pic>
        <p:nvPicPr>
          <p:cNvPr id="10245" name="Pentagon 11"/>
          <p:cNvPicPr>
            <a:picLocks noChangeArrowheads="1"/>
          </p:cNvPicPr>
          <p:nvPr/>
        </p:nvPicPr>
        <p:blipFill>
          <a:blip r:embed="rId4" cstate="print"/>
          <a:srcRect/>
          <a:stretch>
            <a:fillRect/>
          </a:stretch>
        </p:blipFill>
        <p:spPr bwMode="auto">
          <a:xfrm>
            <a:off x="3035280" y="3831555"/>
            <a:ext cx="2722776" cy="592138"/>
          </a:xfrm>
          <a:prstGeom prst="rect">
            <a:avLst/>
          </a:prstGeom>
          <a:noFill/>
          <a:ln w="9525">
            <a:noFill/>
            <a:miter lim="800000"/>
            <a:headEnd/>
            <a:tailEnd/>
          </a:ln>
        </p:spPr>
      </p:pic>
      <p:sp>
        <p:nvSpPr>
          <p:cNvPr id="10246" name="Pentagon 12"/>
          <p:cNvSpPr>
            <a:spLocks noChangeArrowheads="1"/>
          </p:cNvSpPr>
          <p:nvPr/>
        </p:nvSpPr>
        <p:spPr bwMode="auto">
          <a:xfrm>
            <a:off x="683568" y="3789040"/>
            <a:ext cx="5688266" cy="466725"/>
          </a:xfrm>
          <a:prstGeom prst="homePlate">
            <a:avLst>
              <a:gd name="adj" fmla="val 51672"/>
            </a:avLst>
          </a:prstGeom>
          <a:solidFill>
            <a:srgbClr val="00FF00"/>
          </a:solidFill>
          <a:ln w="25400">
            <a:noFill/>
            <a:miter lim="800000"/>
            <a:headEnd/>
            <a:tailEnd/>
          </a:ln>
        </p:spPr>
        <p:txBody>
          <a:bodyPr anchor="ctr"/>
          <a:lstStyle/>
          <a:p>
            <a:pPr indent="-342900" algn="ctr">
              <a:buFont typeface="Calibri" pitchFamily="34" charset="0"/>
              <a:buAutoNum type="arabicPeriod"/>
            </a:pPr>
            <a:endParaRPr lang="zh-CN" altLang="zh-CN" noProof="1">
              <a:solidFill>
                <a:srgbClr val="FFFFFF"/>
              </a:solidFill>
              <a:latin typeface="Calibri" pitchFamily="34" charset="0"/>
              <a:ea typeface="MS PGothic" pitchFamily="34" charset="-128"/>
            </a:endParaRPr>
          </a:p>
        </p:txBody>
      </p:sp>
      <p:sp>
        <p:nvSpPr>
          <p:cNvPr id="10247" name="Text Box 5"/>
          <p:cNvSpPr txBox="1">
            <a:spLocks noChangeArrowheads="1"/>
          </p:cNvSpPr>
          <p:nvPr/>
        </p:nvSpPr>
        <p:spPr bwMode="auto">
          <a:xfrm>
            <a:off x="1130500" y="3817268"/>
            <a:ext cx="646331" cy="400110"/>
          </a:xfrm>
          <a:prstGeom prst="rect">
            <a:avLst/>
          </a:prstGeom>
          <a:noFill/>
          <a:ln w="9525">
            <a:noFill/>
            <a:miter lim="800000"/>
            <a:headEnd/>
            <a:tailEnd/>
          </a:ln>
        </p:spPr>
        <p:txBody>
          <a:bodyPr wrap="none">
            <a:spAutoFit/>
          </a:bodyPr>
          <a:lstStyle/>
          <a:p>
            <a:r>
              <a:rPr lang="en-US" altLang="zh-CN" sz="2000">
                <a:latin typeface="Impact" pitchFamily="34" charset="0"/>
              </a:rPr>
              <a:t>2011</a:t>
            </a:r>
          </a:p>
        </p:txBody>
      </p:sp>
      <p:sp>
        <p:nvSpPr>
          <p:cNvPr id="10248" name="Text Box 6"/>
          <p:cNvSpPr txBox="1">
            <a:spLocks noChangeArrowheads="1"/>
          </p:cNvSpPr>
          <p:nvPr/>
        </p:nvSpPr>
        <p:spPr bwMode="auto">
          <a:xfrm>
            <a:off x="2041619" y="3831555"/>
            <a:ext cx="676788" cy="400110"/>
          </a:xfrm>
          <a:prstGeom prst="rect">
            <a:avLst/>
          </a:prstGeom>
          <a:noFill/>
          <a:ln w="9525">
            <a:noFill/>
            <a:miter lim="800000"/>
            <a:headEnd/>
            <a:tailEnd/>
          </a:ln>
        </p:spPr>
        <p:txBody>
          <a:bodyPr wrap="none">
            <a:spAutoFit/>
          </a:bodyPr>
          <a:lstStyle/>
          <a:p>
            <a:r>
              <a:rPr lang="en-US" altLang="zh-CN" sz="2000">
                <a:latin typeface="Impact" pitchFamily="34" charset="0"/>
              </a:rPr>
              <a:t>2012</a:t>
            </a:r>
          </a:p>
        </p:txBody>
      </p:sp>
      <p:sp>
        <p:nvSpPr>
          <p:cNvPr id="10249" name="Text Box 7"/>
          <p:cNvSpPr txBox="1">
            <a:spLocks noChangeArrowheads="1"/>
          </p:cNvSpPr>
          <p:nvPr/>
        </p:nvSpPr>
        <p:spPr bwMode="auto">
          <a:xfrm>
            <a:off x="3095109" y="3831555"/>
            <a:ext cx="684803" cy="400110"/>
          </a:xfrm>
          <a:prstGeom prst="rect">
            <a:avLst/>
          </a:prstGeom>
          <a:noFill/>
          <a:ln w="9525">
            <a:noFill/>
            <a:miter lim="800000"/>
            <a:headEnd/>
            <a:tailEnd/>
          </a:ln>
        </p:spPr>
        <p:txBody>
          <a:bodyPr wrap="none">
            <a:spAutoFit/>
          </a:bodyPr>
          <a:lstStyle/>
          <a:p>
            <a:r>
              <a:rPr lang="en-US" altLang="zh-CN" sz="2000" dirty="0">
                <a:latin typeface="Impact" pitchFamily="34" charset="0"/>
              </a:rPr>
              <a:t>2013</a:t>
            </a:r>
          </a:p>
        </p:txBody>
      </p:sp>
      <p:sp>
        <p:nvSpPr>
          <p:cNvPr id="10250" name="Text Box 8"/>
          <p:cNvSpPr txBox="1">
            <a:spLocks noChangeArrowheads="1"/>
          </p:cNvSpPr>
          <p:nvPr/>
        </p:nvSpPr>
        <p:spPr bwMode="auto">
          <a:xfrm>
            <a:off x="4039228" y="3831555"/>
            <a:ext cx="676788" cy="400110"/>
          </a:xfrm>
          <a:prstGeom prst="rect">
            <a:avLst/>
          </a:prstGeom>
          <a:noFill/>
          <a:ln w="9525">
            <a:noFill/>
            <a:miter lim="800000"/>
            <a:headEnd/>
            <a:tailEnd/>
          </a:ln>
        </p:spPr>
        <p:txBody>
          <a:bodyPr wrap="none">
            <a:spAutoFit/>
          </a:bodyPr>
          <a:lstStyle/>
          <a:p>
            <a:r>
              <a:rPr lang="en-US" altLang="zh-CN" sz="2000" dirty="0">
                <a:latin typeface="Impact" pitchFamily="34" charset="0"/>
              </a:rPr>
              <a:t>2014</a:t>
            </a:r>
          </a:p>
        </p:txBody>
      </p:sp>
      <p:sp>
        <p:nvSpPr>
          <p:cNvPr id="10251" name="Text Box 9"/>
          <p:cNvSpPr txBox="1">
            <a:spLocks noChangeArrowheads="1"/>
          </p:cNvSpPr>
          <p:nvPr/>
        </p:nvSpPr>
        <p:spPr bwMode="auto">
          <a:xfrm>
            <a:off x="5109730" y="3817268"/>
            <a:ext cx="686406" cy="400110"/>
          </a:xfrm>
          <a:prstGeom prst="rect">
            <a:avLst/>
          </a:prstGeom>
          <a:noFill/>
          <a:ln w="9525">
            <a:noFill/>
            <a:miter lim="800000"/>
            <a:headEnd/>
            <a:tailEnd/>
          </a:ln>
        </p:spPr>
        <p:txBody>
          <a:bodyPr wrap="none">
            <a:spAutoFit/>
          </a:bodyPr>
          <a:lstStyle/>
          <a:p>
            <a:r>
              <a:rPr lang="en-US" altLang="zh-CN" sz="2000" dirty="0">
                <a:latin typeface="Impact" pitchFamily="34" charset="0"/>
              </a:rPr>
              <a:t>2015</a:t>
            </a:r>
          </a:p>
        </p:txBody>
      </p:sp>
      <p:sp>
        <p:nvSpPr>
          <p:cNvPr id="10252" name="Line 15"/>
          <p:cNvSpPr>
            <a:spLocks noChangeShapeType="1"/>
          </p:cNvSpPr>
          <p:nvPr/>
        </p:nvSpPr>
        <p:spPr bwMode="auto">
          <a:xfrm>
            <a:off x="1355898" y="3193381"/>
            <a:ext cx="0" cy="430213"/>
          </a:xfrm>
          <a:prstGeom prst="line">
            <a:avLst/>
          </a:prstGeom>
          <a:noFill/>
          <a:ln w="19050" cap="rnd">
            <a:solidFill>
              <a:schemeClr val="tx1"/>
            </a:solidFill>
            <a:prstDash val="sysDot"/>
            <a:round/>
            <a:headEnd/>
            <a:tailEnd/>
          </a:ln>
        </p:spPr>
        <p:txBody>
          <a:bodyPr/>
          <a:lstStyle/>
          <a:p>
            <a:endParaRPr lang="zh-CN" altLang="en-US"/>
          </a:p>
        </p:txBody>
      </p:sp>
      <p:sp>
        <p:nvSpPr>
          <p:cNvPr id="272" name="Rectangle 38"/>
          <p:cNvSpPr>
            <a:spLocks noChangeArrowheads="1"/>
          </p:cNvSpPr>
          <p:nvPr/>
        </p:nvSpPr>
        <p:spPr bwMode="auto">
          <a:xfrm>
            <a:off x="588463" y="1772692"/>
            <a:ext cx="1685729" cy="1368152"/>
          </a:xfrm>
          <a:prstGeom prst="rect">
            <a:avLst/>
          </a:prstGeom>
          <a:gradFill rotWithShape="1">
            <a:gsLst>
              <a:gs pos="0">
                <a:schemeClr val="tx1"/>
              </a:gs>
              <a:gs pos="100000">
                <a:srgbClr val="242424"/>
              </a:gs>
            </a:gsLst>
            <a:lin ang="2700000" scaled="1"/>
          </a:gradFill>
          <a:ln w="9525">
            <a:noFill/>
            <a:miter lim="800000"/>
            <a:headEnd/>
            <a:tailEnd/>
          </a:ln>
          <a:effectLst>
            <a:outerShdw blurRad="50800" dist="38100" dir="2700000" algn="tl" rotWithShape="0">
              <a:prstClr val="black">
                <a:alpha val="40000"/>
              </a:prstClr>
            </a:outerShdw>
          </a:effectLst>
        </p:spPr>
        <p:txBody>
          <a:bodyPr wrap="none" anchor="ctr"/>
          <a:lstStyle/>
          <a:p>
            <a:pPr algn="ctr">
              <a:defRPr/>
            </a:pPr>
            <a:endParaRPr lang="zh-CN" altLang="zh-CN">
              <a:latin typeface="Arial" charset="0"/>
              <a:ea typeface="宋体" charset="-122"/>
            </a:endParaRPr>
          </a:p>
        </p:txBody>
      </p:sp>
      <p:sp>
        <p:nvSpPr>
          <p:cNvPr id="10254" name="Rectangle 39"/>
          <p:cNvSpPr>
            <a:spLocks noChangeArrowheads="1"/>
          </p:cNvSpPr>
          <p:nvPr/>
        </p:nvSpPr>
        <p:spPr bwMode="auto">
          <a:xfrm>
            <a:off x="588463" y="1556792"/>
            <a:ext cx="1685729" cy="215900"/>
          </a:xfrm>
          <a:prstGeom prst="rect">
            <a:avLst/>
          </a:prstGeom>
          <a:solidFill>
            <a:srgbClr val="00FF00"/>
          </a:solidFill>
          <a:ln w="9525">
            <a:noFill/>
            <a:miter lim="800000"/>
            <a:headEnd/>
            <a:tailEnd/>
          </a:ln>
        </p:spPr>
        <p:txBody>
          <a:bodyPr wrap="none" anchor="ctr"/>
          <a:lstStyle/>
          <a:p>
            <a:endParaRPr lang="zh-CN" altLang="en-US"/>
          </a:p>
        </p:txBody>
      </p:sp>
      <p:sp>
        <p:nvSpPr>
          <p:cNvPr id="10255" name="Line 40"/>
          <p:cNvSpPr>
            <a:spLocks noChangeShapeType="1"/>
          </p:cNvSpPr>
          <p:nvPr/>
        </p:nvSpPr>
        <p:spPr bwMode="auto">
          <a:xfrm>
            <a:off x="3347864" y="3193381"/>
            <a:ext cx="0" cy="430213"/>
          </a:xfrm>
          <a:prstGeom prst="line">
            <a:avLst/>
          </a:prstGeom>
          <a:noFill/>
          <a:ln w="19050" cap="rnd">
            <a:solidFill>
              <a:schemeClr val="tx1"/>
            </a:solidFill>
            <a:prstDash val="sysDot"/>
            <a:round/>
            <a:headEnd/>
            <a:tailEnd/>
          </a:ln>
        </p:spPr>
        <p:txBody>
          <a:bodyPr/>
          <a:lstStyle/>
          <a:p>
            <a:endParaRPr lang="zh-CN" altLang="en-US"/>
          </a:p>
        </p:txBody>
      </p:sp>
      <p:sp>
        <p:nvSpPr>
          <p:cNvPr id="10256" name="Rectangle 41"/>
          <p:cNvSpPr>
            <a:spLocks noChangeArrowheads="1"/>
          </p:cNvSpPr>
          <p:nvPr/>
        </p:nvSpPr>
        <p:spPr bwMode="auto">
          <a:xfrm>
            <a:off x="2597180" y="1772692"/>
            <a:ext cx="1686788" cy="1368152"/>
          </a:xfrm>
          <a:prstGeom prst="rect">
            <a:avLst/>
          </a:prstGeom>
          <a:gradFill rotWithShape="1">
            <a:gsLst>
              <a:gs pos="0">
                <a:schemeClr val="tx1"/>
              </a:gs>
              <a:gs pos="100000">
                <a:srgbClr val="242424"/>
              </a:gs>
            </a:gsLst>
            <a:lin ang="2700000" scaled="1"/>
          </a:gradFill>
          <a:ln w="9525">
            <a:noFill/>
            <a:miter lim="800000"/>
            <a:headEnd/>
            <a:tailEnd/>
          </a:ln>
        </p:spPr>
        <p:txBody>
          <a:bodyPr wrap="none" anchor="ctr"/>
          <a:lstStyle/>
          <a:p>
            <a:endParaRPr lang="zh-CN" altLang="en-US"/>
          </a:p>
        </p:txBody>
      </p:sp>
      <p:sp>
        <p:nvSpPr>
          <p:cNvPr id="10257" name="Rectangle 42"/>
          <p:cNvSpPr>
            <a:spLocks noChangeArrowheads="1"/>
          </p:cNvSpPr>
          <p:nvPr/>
        </p:nvSpPr>
        <p:spPr bwMode="auto">
          <a:xfrm>
            <a:off x="2597180" y="1556792"/>
            <a:ext cx="1686788" cy="215900"/>
          </a:xfrm>
          <a:prstGeom prst="rect">
            <a:avLst/>
          </a:prstGeom>
          <a:solidFill>
            <a:srgbClr val="00FF00"/>
          </a:solidFill>
          <a:ln w="9525">
            <a:noFill/>
            <a:miter lim="800000"/>
            <a:headEnd/>
            <a:tailEnd/>
          </a:ln>
        </p:spPr>
        <p:txBody>
          <a:bodyPr wrap="none" anchor="ctr"/>
          <a:lstStyle/>
          <a:p>
            <a:endParaRPr lang="zh-CN" altLang="en-US"/>
          </a:p>
        </p:txBody>
      </p:sp>
      <p:sp>
        <p:nvSpPr>
          <p:cNvPr id="10258" name="Line 43"/>
          <p:cNvSpPr>
            <a:spLocks noChangeShapeType="1"/>
          </p:cNvSpPr>
          <p:nvPr/>
        </p:nvSpPr>
        <p:spPr bwMode="auto">
          <a:xfrm>
            <a:off x="5364088" y="3193381"/>
            <a:ext cx="0" cy="430213"/>
          </a:xfrm>
          <a:prstGeom prst="line">
            <a:avLst/>
          </a:prstGeom>
          <a:noFill/>
          <a:ln w="19050" cap="rnd">
            <a:solidFill>
              <a:schemeClr val="tx1"/>
            </a:solidFill>
            <a:prstDash val="sysDot"/>
            <a:round/>
            <a:headEnd/>
            <a:tailEnd/>
          </a:ln>
        </p:spPr>
        <p:txBody>
          <a:bodyPr/>
          <a:lstStyle/>
          <a:p>
            <a:endParaRPr lang="zh-CN" altLang="en-US"/>
          </a:p>
        </p:txBody>
      </p:sp>
      <p:sp>
        <p:nvSpPr>
          <p:cNvPr id="10259" name="Rectangle 44"/>
          <p:cNvSpPr>
            <a:spLocks noChangeArrowheads="1"/>
          </p:cNvSpPr>
          <p:nvPr/>
        </p:nvSpPr>
        <p:spPr bwMode="auto">
          <a:xfrm>
            <a:off x="4541396" y="1772692"/>
            <a:ext cx="1686788" cy="1368152"/>
          </a:xfrm>
          <a:prstGeom prst="rect">
            <a:avLst/>
          </a:prstGeom>
          <a:gradFill rotWithShape="1">
            <a:gsLst>
              <a:gs pos="0">
                <a:schemeClr val="tx1"/>
              </a:gs>
              <a:gs pos="100000">
                <a:srgbClr val="242424"/>
              </a:gs>
            </a:gsLst>
            <a:lin ang="2700000" scaled="1"/>
          </a:gradFill>
          <a:ln w="9525">
            <a:noFill/>
            <a:miter lim="800000"/>
            <a:headEnd/>
            <a:tailEnd/>
          </a:ln>
        </p:spPr>
        <p:txBody>
          <a:bodyPr wrap="none" anchor="ctr"/>
          <a:lstStyle/>
          <a:p>
            <a:endParaRPr lang="zh-CN" altLang="en-US"/>
          </a:p>
        </p:txBody>
      </p:sp>
      <p:sp>
        <p:nvSpPr>
          <p:cNvPr id="10260" name="Rectangle 45"/>
          <p:cNvSpPr>
            <a:spLocks noChangeArrowheads="1"/>
          </p:cNvSpPr>
          <p:nvPr/>
        </p:nvSpPr>
        <p:spPr bwMode="auto">
          <a:xfrm>
            <a:off x="4541396" y="1556792"/>
            <a:ext cx="1686788" cy="215900"/>
          </a:xfrm>
          <a:prstGeom prst="rect">
            <a:avLst/>
          </a:prstGeom>
          <a:solidFill>
            <a:srgbClr val="00FF00"/>
          </a:solidFill>
          <a:ln w="9525">
            <a:noFill/>
            <a:miter lim="800000"/>
            <a:headEnd/>
            <a:tailEnd/>
          </a:ln>
        </p:spPr>
        <p:txBody>
          <a:bodyPr wrap="none" anchor="ctr"/>
          <a:lstStyle/>
          <a:p>
            <a:endParaRPr lang="zh-CN" altLang="en-US"/>
          </a:p>
        </p:txBody>
      </p:sp>
      <p:sp>
        <p:nvSpPr>
          <p:cNvPr id="10261" name="Line 46"/>
          <p:cNvSpPr>
            <a:spLocks noChangeShapeType="1"/>
          </p:cNvSpPr>
          <p:nvPr/>
        </p:nvSpPr>
        <p:spPr bwMode="auto">
          <a:xfrm>
            <a:off x="2268076" y="4345905"/>
            <a:ext cx="0" cy="215900"/>
          </a:xfrm>
          <a:prstGeom prst="line">
            <a:avLst/>
          </a:prstGeom>
          <a:noFill/>
          <a:ln w="19050" cap="rnd">
            <a:solidFill>
              <a:schemeClr val="tx1"/>
            </a:solidFill>
            <a:prstDash val="sysDot"/>
            <a:round/>
            <a:headEnd/>
            <a:tailEnd/>
          </a:ln>
        </p:spPr>
        <p:txBody>
          <a:bodyPr/>
          <a:lstStyle/>
          <a:p>
            <a:endParaRPr lang="zh-CN" altLang="en-US"/>
          </a:p>
        </p:txBody>
      </p:sp>
      <p:sp>
        <p:nvSpPr>
          <p:cNvPr id="10262" name="Rectangle 47"/>
          <p:cNvSpPr>
            <a:spLocks noChangeArrowheads="1"/>
          </p:cNvSpPr>
          <p:nvPr/>
        </p:nvSpPr>
        <p:spPr bwMode="auto">
          <a:xfrm>
            <a:off x="1596113" y="4849143"/>
            <a:ext cx="1686788" cy="1316161"/>
          </a:xfrm>
          <a:prstGeom prst="rect">
            <a:avLst/>
          </a:prstGeom>
          <a:gradFill rotWithShape="1">
            <a:gsLst>
              <a:gs pos="0">
                <a:schemeClr val="tx1"/>
              </a:gs>
              <a:gs pos="100000">
                <a:srgbClr val="242424"/>
              </a:gs>
            </a:gsLst>
            <a:lin ang="2700000" scaled="1"/>
          </a:gradFill>
          <a:ln w="9525">
            <a:noFill/>
            <a:miter lim="800000"/>
            <a:headEnd/>
            <a:tailEnd/>
          </a:ln>
        </p:spPr>
        <p:txBody>
          <a:bodyPr wrap="none" anchor="ctr"/>
          <a:lstStyle/>
          <a:p>
            <a:endParaRPr lang="zh-CN" altLang="en-US"/>
          </a:p>
        </p:txBody>
      </p:sp>
      <p:sp>
        <p:nvSpPr>
          <p:cNvPr id="10263" name="Rectangle 48"/>
          <p:cNvSpPr>
            <a:spLocks noChangeArrowheads="1"/>
          </p:cNvSpPr>
          <p:nvPr/>
        </p:nvSpPr>
        <p:spPr bwMode="auto">
          <a:xfrm>
            <a:off x="1596113" y="4633243"/>
            <a:ext cx="1686788" cy="215900"/>
          </a:xfrm>
          <a:prstGeom prst="rect">
            <a:avLst/>
          </a:prstGeom>
          <a:solidFill>
            <a:srgbClr val="00FF00"/>
          </a:solidFill>
          <a:ln w="9525">
            <a:noFill/>
            <a:miter lim="800000"/>
            <a:headEnd/>
            <a:tailEnd/>
          </a:ln>
        </p:spPr>
        <p:txBody>
          <a:bodyPr wrap="none" anchor="ctr"/>
          <a:lstStyle/>
          <a:p>
            <a:endParaRPr lang="zh-CN" altLang="en-US"/>
          </a:p>
        </p:txBody>
      </p:sp>
      <p:sp>
        <p:nvSpPr>
          <p:cNvPr id="10264" name="Line 49"/>
          <p:cNvSpPr>
            <a:spLocks noChangeShapeType="1"/>
          </p:cNvSpPr>
          <p:nvPr/>
        </p:nvSpPr>
        <p:spPr bwMode="auto">
          <a:xfrm>
            <a:off x="4355976" y="4345905"/>
            <a:ext cx="0" cy="215900"/>
          </a:xfrm>
          <a:prstGeom prst="line">
            <a:avLst/>
          </a:prstGeom>
          <a:noFill/>
          <a:ln w="19050" cap="rnd">
            <a:solidFill>
              <a:schemeClr val="tx1"/>
            </a:solidFill>
            <a:prstDash val="sysDot"/>
            <a:round/>
            <a:headEnd/>
            <a:tailEnd/>
          </a:ln>
        </p:spPr>
        <p:txBody>
          <a:bodyPr/>
          <a:lstStyle/>
          <a:p>
            <a:endParaRPr lang="zh-CN" altLang="en-US"/>
          </a:p>
        </p:txBody>
      </p:sp>
      <p:sp>
        <p:nvSpPr>
          <p:cNvPr id="10265" name="Rectangle 50"/>
          <p:cNvSpPr>
            <a:spLocks noChangeArrowheads="1"/>
          </p:cNvSpPr>
          <p:nvPr/>
        </p:nvSpPr>
        <p:spPr bwMode="auto">
          <a:xfrm>
            <a:off x="3677300" y="4849143"/>
            <a:ext cx="1686788" cy="1316161"/>
          </a:xfrm>
          <a:prstGeom prst="rect">
            <a:avLst/>
          </a:prstGeom>
          <a:gradFill rotWithShape="1">
            <a:gsLst>
              <a:gs pos="0">
                <a:schemeClr val="tx1"/>
              </a:gs>
              <a:gs pos="100000">
                <a:srgbClr val="242424"/>
              </a:gs>
            </a:gsLst>
            <a:lin ang="2700000" scaled="1"/>
          </a:gradFill>
          <a:ln w="9525">
            <a:noFill/>
            <a:miter lim="800000"/>
            <a:headEnd/>
            <a:tailEnd/>
          </a:ln>
        </p:spPr>
        <p:txBody>
          <a:bodyPr wrap="none" anchor="ctr"/>
          <a:lstStyle/>
          <a:p>
            <a:endParaRPr lang="zh-CN" altLang="en-US"/>
          </a:p>
        </p:txBody>
      </p:sp>
      <p:sp>
        <p:nvSpPr>
          <p:cNvPr id="10266" name="Rectangle 51"/>
          <p:cNvSpPr>
            <a:spLocks noChangeArrowheads="1"/>
          </p:cNvSpPr>
          <p:nvPr/>
        </p:nvSpPr>
        <p:spPr bwMode="auto">
          <a:xfrm>
            <a:off x="3677300" y="4633243"/>
            <a:ext cx="1686788" cy="215900"/>
          </a:xfrm>
          <a:prstGeom prst="rect">
            <a:avLst/>
          </a:prstGeom>
          <a:solidFill>
            <a:srgbClr val="00FF00"/>
          </a:solidFill>
          <a:ln w="9525">
            <a:noFill/>
            <a:miter lim="800000"/>
            <a:headEnd/>
            <a:tailEnd/>
          </a:ln>
        </p:spPr>
        <p:txBody>
          <a:bodyPr wrap="none" anchor="ctr"/>
          <a:lstStyle/>
          <a:p>
            <a:endParaRPr lang="zh-CN" altLang="en-US"/>
          </a:p>
        </p:txBody>
      </p:sp>
      <p:sp>
        <p:nvSpPr>
          <p:cNvPr id="10267" name="Text Box 56"/>
          <p:cNvSpPr txBox="1">
            <a:spLocks noChangeArrowheads="1"/>
          </p:cNvSpPr>
          <p:nvPr/>
        </p:nvSpPr>
        <p:spPr bwMode="auto">
          <a:xfrm>
            <a:off x="1596113" y="4839619"/>
            <a:ext cx="1630703" cy="1169551"/>
          </a:xfrm>
          <a:prstGeom prst="rect">
            <a:avLst/>
          </a:prstGeom>
          <a:noFill/>
          <a:ln w="9525">
            <a:noFill/>
            <a:miter lim="800000"/>
            <a:headEnd/>
            <a:tailEnd/>
          </a:ln>
        </p:spPr>
        <p:txBody>
          <a:bodyPr>
            <a:spAutoFit/>
          </a:bodyPr>
          <a:lstStyle/>
          <a:p>
            <a:r>
              <a:rPr lang="zh-CN" altLang="en-US" sz="1400" dirty="0">
                <a:solidFill>
                  <a:schemeClr val="bg1"/>
                </a:solidFill>
                <a:latin typeface="微软雅黑" pitchFamily="34" charset="-122"/>
                <a:ea typeface="微软雅黑" pitchFamily="34" charset="-122"/>
              </a:rPr>
              <a:t>投入机器人</a:t>
            </a:r>
            <a:r>
              <a:rPr lang="en-US" altLang="zh-CN" sz="1400" b="1" dirty="0">
                <a:solidFill>
                  <a:srgbClr val="1DE372"/>
                </a:solidFill>
                <a:latin typeface="微软雅黑" pitchFamily="34" charset="-122"/>
                <a:ea typeface="微软雅黑" pitchFamily="34" charset="-122"/>
              </a:rPr>
              <a:t>27</a:t>
            </a:r>
            <a:r>
              <a:rPr lang="zh-CN" altLang="en-US" sz="1400" dirty="0">
                <a:solidFill>
                  <a:schemeClr val="bg1"/>
                </a:solidFill>
                <a:latin typeface="微软雅黑" pitchFamily="34" charset="-122"/>
                <a:ea typeface="微软雅黑" pitchFamily="34" charset="-122"/>
              </a:rPr>
              <a:t>台</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投入费用</a:t>
            </a:r>
            <a:r>
              <a:rPr lang="en-US" altLang="zh-CN" sz="1400" b="1" dirty="0">
                <a:solidFill>
                  <a:srgbClr val="1DE372"/>
                </a:solidFill>
                <a:latin typeface="微软雅黑" pitchFamily="34" charset="-122"/>
                <a:ea typeface="微软雅黑" pitchFamily="34" charset="-122"/>
              </a:rPr>
              <a:t>2995</a:t>
            </a:r>
            <a:r>
              <a:rPr lang="zh-CN" altLang="en-US" sz="1400" dirty="0">
                <a:solidFill>
                  <a:schemeClr val="bg1"/>
                </a:solidFill>
                <a:latin typeface="微软雅黑" pitchFamily="34" charset="-122"/>
                <a:ea typeface="微软雅黑" pitchFamily="34" charset="-122"/>
              </a:rPr>
              <a:t>万元</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精简作业员</a:t>
            </a:r>
            <a:r>
              <a:rPr lang="en-US" altLang="zh-CN" sz="1400" b="1" dirty="0">
                <a:solidFill>
                  <a:srgbClr val="1DE372"/>
                </a:solidFill>
                <a:latin typeface="微软雅黑" pitchFamily="34" charset="-122"/>
                <a:ea typeface="微软雅黑" pitchFamily="34" charset="-122"/>
              </a:rPr>
              <a:t>120</a:t>
            </a:r>
            <a:r>
              <a:rPr lang="zh-CN" altLang="en-US" sz="1400" dirty="0">
                <a:solidFill>
                  <a:schemeClr val="bg1"/>
                </a:solidFill>
                <a:latin typeface="微软雅黑" pitchFamily="34" charset="-122"/>
                <a:ea typeface="微软雅黑" pitchFamily="34" charset="-122"/>
              </a:rPr>
              <a:t>人</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项目回收期</a:t>
            </a:r>
            <a:r>
              <a:rPr lang="en-US" altLang="zh-CN" sz="1400" b="1" dirty="0">
                <a:solidFill>
                  <a:srgbClr val="1DE372"/>
                </a:solidFill>
                <a:latin typeface="微软雅黑" pitchFamily="34" charset="-122"/>
                <a:ea typeface="微软雅黑" pitchFamily="34" charset="-122"/>
              </a:rPr>
              <a:t>3.5</a:t>
            </a:r>
            <a:r>
              <a:rPr lang="zh-CN" altLang="en-US" sz="1400" dirty="0">
                <a:solidFill>
                  <a:schemeClr val="bg1"/>
                </a:solidFill>
                <a:latin typeface="微软雅黑" pitchFamily="34" charset="-122"/>
                <a:ea typeface="微软雅黑" pitchFamily="34" charset="-122"/>
              </a:rPr>
              <a:t>年</a:t>
            </a:r>
          </a:p>
        </p:txBody>
      </p:sp>
      <p:sp>
        <p:nvSpPr>
          <p:cNvPr id="10268" name="Text Box 56"/>
          <p:cNvSpPr txBox="1">
            <a:spLocks noChangeArrowheads="1"/>
          </p:cNvSpPr>
          <p:nvPr/>
        </p:nvSpPr>
        <p:spPr bwMode="auto">
          <a:xfrm>
            <a:off x="2602471" y="1771105"/>
            <a:ext cx="1666682" cy="1169551"/>
          </a:xfrm>
          <a:prstGeom prst="rect">
            <a:avLst/>
          </a:prstGeom>
          <a:noFill/>
          <a:ln w="9525">
            <a:noFill/>
            <a:miter lim="800000"/>
            <a:headEnd/>
            <a:tailEnd/>
          </a:ln>
        </p:spPr>
        <p:txBody>
          <a:bodyPr>
            <a:spAutoFit/>
          </a:bodyPr>
          <a:lstStyle/>
          <a:p>
            <a:r>
              <a:rPr lang="zh-CN" altLang="en-US" sz="1400" dirty="0">
                <a:solidFill>
                  <a:schemeClr val="bg1"/>
                </a:solidFill>
                <a:latin typeface="微软雅黑" pitchFamily="34" charset="-122"/>
                <a:ea typeface="微软雅黑" pitchFamily="34" charset="-122"/>
              </a:rPr>
              <a:t>投入机器人</a:t>
            </a:r>
            <a:r>
              <a:rPr lang="en-US" altLang="zh-CN" sz="1400" b="1" dirty="0">
                <a:solidFill>
                  <a:srgbClr val="1DE372"/>
                </a:solidFill>
                <a:latin typeface="微软雅黑" pitchFamily="34" charset="-122"/>
                <a:ea typeface="微软雅黑" pitchFamily="34" charset="-122"/>
              </a:rPr>
              <a:t>24</a:t>
            </a:r>
            <a:r>
              <a:rPr lang="zh-CN" altLang="en-US" sz="1400" dirty="0">
                <a:solidFill>
                  <a:schemeClr val="bg1"/>
                </a:solidFill>
                <a:latin typeface="微软雅黑" pitchFamily="34" charset="-122"/>
                <a:ea typeface="微软雅黑" pitchFamily="34" charset="-122"/>
              </a:rPr>
              <a:t>台</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投入费用</a:t>
            </a:r>
            <a:r>
              <a:rPr lang="en-US" altLang="zh-CN" sz="1400" b="1" dirty="0">
                <a:solidFill>
                  <a:srgbClr val="1DE372"/>
                </a:solidFill>
                <a:latin typeface="微软雅黑" pitchFamily="34" charset="-122"/>
                <a:ea typeface="微软雅黑" pitchFamily="34" charset="-122"/>
              </a:rPr>
              <a:t>3214</a:t>
            </a:r>
            <a:r>
              <a:rPr lang="zh-CN" altLang="en-US" sz="1400" dirty="0">
                <a:solidFill>
                  <a:schemeClr val="bg1"/>
                </a:solidFill>
                <a:latin typeface="微软雅黑" pitchFamily="34" charset="-122"/>
                <a:ea typeface="微软雅黑" pitchFamily="34" charset="-122"/>
              </a:rPr>
              <a:t>万元</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精简作业员</a:t>
            </a:r>
            <a:r>
              <a:rPr lang="en-US" altLang="zh-CN" sz="1400" b="1" dirty="0">
                <a:solidFill>
                  <a:srgbClr val="1DE372"/>
                </a:solidFill>
                <a:latin typeface="微软雅黑" pitchFamily="34" charset="-122"/>
                <a:ea typeface="微软雅黑" pitchFamily="34" charset="-122"/>
              </a:rPr>
              <a:t>120</a:t>
            </a:r>
            <a:r>
              <a:rPr lang="zh-CN" altLang="en-US" sz="1400" dirty="0">
                <a:solidFill>
                  <a:schemeClr val="bg1"/>
                </a:solidFill>
                <a:latin typeface="微软雅黑" pitchFamily="34" charset="-122"/>
                <a:ea typeface="微软雅黑" pitchFamily="34" charset="-122"/>
              </a:rPr>
              <a:t>人</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项目回收期</a:t>
            </a:r>
            <a:r>
              <a:rPr lang="en-US" altLang="zh-CN" sz="1400" b="1" dirty="0">
                <a:solidFill>
                  <a:srgbClr val="1DE372"/>
                </a:solidFill>
                <a:latin typeface="微软雅黑" pitchFamily="34" charset="-122"/>
                <a:ea typeface="微软雅黑" pitchFamily="34" charset="-122"/>
              </a:rPr>
              <a:t>3.2</a:t>
            </a:r>
            <a:r>
              <a:rPr lang="zh-CN" altLang="en-US" sz="1400" dirty="0">
                <a:solidFill>
                  <a:schemeClr val="bg1"/>
                </a:solidFill>
                <a:latin typeface="微软雅黑" pitchFamily="34" charset="-122"/>
                <a:ea typeface="微软雅黑" pitchFamily="34" charset="-122"/>
              </a:rPr>
              <a:t>年</a:t>
            </a:r>
          </a:p>
        </p:txBody>
      </p:sp>
      <p:sp>
        <p:nvSpPr>
          <p:cNvPr id="10269" name="Text Box 56"/>
          <p:cNvSpPr txBox="1">
            <a:spLocks noChangeArrowheads="1"/>
          </p:cNvSpPr>
          <p:nvPr/>
        </p:nvSpPr>
        <p:spPr bwMode="auto">
          <a:xfrm>
            <a:off x="3674125" y="4839619"/>
            <a:ext cx="1667740" cy="1169551"/>
          </a:xfrm>
          <a:prstGeom prst="rect">
            <a:avLst/>
          </a:prstGeom>
          <a:noFill/>
          <a:ln w="9525">
            <a:noFill/>
            <a:miter lim="800000"/>
            <a:headEnd/>
            <a:tailEnd/>
          </a:ln>
        </p:spPr>
        <p:txBody>
          <a:bodyPr>
            <a:spAutoFit/>
          </a:bodyPr>
          <a:lstStyle/>
          <a:p>
            <a:r>
              <a:rPr lang="zh-CN" altLang="en-US" sz="1400" dirty="0">
                <a:solidFill>
                  <a:schemeClr val="bg1"/>
                </a:solidFill>
                <a:latin typeface="微软雅黑" pitchFamily="34" charset="-122"/>
                <a:ea typeface="微软雅黑" pitchFamily="34" charset="-122"/>
              </a:rPr>
              <a:t>投入机器人</a:t>
            </a:r>
            <a:r>
              <a:rPr lang="en-US" altLang="zh-CN" sz="1400" b="1" dirty="0">
                <a:solidFill>
                  <a:srgbClr val="1DE372"/>
                </a:solidFill>
                <a:latin typeface="微软雅黑" pitchFamily="34" charset="-122"/>
                <a:ea typeface="微软雅黑" pitchFamily="34" charset="-122"/>
              </a:rPr>
              <a:t>35</a:t>
            </a:r>
            <a:r>
              <a:rPr lang="zh-CN" altLang="en-US" sz="1400" dirty="0">
                <a:solidFill>
                  <a:schemeClr val="bg1"/>
                </a:solidFill>
                <a:latin typeface="微软雅黑" pitchFamily="34" charset="-122"/>
                <a:ea typeface="微软雅黑" pitchFamily="34" charset="-122"/>
              </a:rPr>
              <a:t>台</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投入费用</a:t>
            </a:r>
            <a:r>
              <a:rPr lang="en-US" altLang="zh-CN" sz="1400" b="1" dirty="0">
                <a:solidFill>
                  <a:srgbClr val="1DE372"/>
                </a:solidFill>
                <a:latin typeface="微软雅黑" pitchFamily="34" charset="-122"/>
                <a:ea typeface="微软雅黑" pitchFamily="34" charset="-122"/>
              </a:rPr>
              <a:t>4740</a:t>
            </a:r>
            <a:r>
              <a:rPr lang="zh-CN" altLang="en-US" sz="1400" dirty="0">
                <a:solidFill>
                  <a:schemeClr val="bg1"/>
                </a:solidFill>
                <a:latin typeface="微软雅黑" pitchFamily="34" charset="-122"/>
                <a:ea typeface="微软雅黑" pitchFamily="34" charset="-122"/>
              </a:rPr>
              <a:t>万元</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精简作业员</a:t>
            </a:r>
            <a:r>
              <a:rPr lang="en-US" altLang="zh-CN" sz="1400" b="1" dirty="0">
                <a:solidFill>
                  <a:srgbClr val="1DE372"/>
                </a:solidFill>
                <a:latin typeface="微软雅黑" pitchFamily="34" charset="-122"/>
                <a:ea typeface="微软雅黑" pitchFamily="34" charset="-122"/>
              </a:rPr>
              <a:t>177</a:t>
            </a:r>
            <a:r>
              <a:rPr lang="zh-CN" altLang="en-US" sz="1400" dirty="0">
                <a:solidFill>
                  <a:schemeClr val="bg1"/>
                </a:solidFill>
                <a:latin typeface="微软雅黑" pitchFamily="34" charset="-122"/>
                <a:ea typeface="微软雅黑" pitchFamily="34" charset="-122"/>
              </a:rPr>
              <a:t>人</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项目回收期</a:t>
            </a:r>
            <a:r>
              <a:rPr lang="en-US" altLang="zh-CN" sz="1400" b="1" dirty="0">
                <a:solidFill>
                  <a:srgbClr val="1DE372"/>
                </a:solidFill>
                <a:latin typeface="微软雅黑" pitchFamily="34" charset="-122"/>
                <a:ea typeface="微软雅黑" pitchFamily="34" charset="-122"/>
              </a:rPr>
              <a:t>3.0</a:t>
            </a:r>
            <a:r>
              <a:rPr lang="zh-CN" altLang="en-US" sz="1400" dirty="0">
                <a:solidFill>
                  <a:schemeClr val="bg1"/>
                </a:solidFill>
                <a:latin typeface="微软雅黑" pitchFamily="34" charset="-122"/>
                <a:ea typeface="微软雅黑" pitchFamily="34" charset="-122"/>
              </a:rPr>
              <a:t>年</a:t>
            </a:r>
          </a:p>
        </p:txBody>
      </p:sp>
      <p:sp>
        <p:nvSpPr>
          <p:cNvPr id="10270" name="Text Box 56"/>
          <p:cNvSpPr txBox="1">
            <a:spLocks noChangeArrowheads="1"/>
          </p:cNvSpPr>
          <p:nvPr/>
        </p:nvSpPr>
        <p:spPr bwMode="auto">
          <a:xfrm>
            <a:off x="4531872" y="1740942"/>
            <a:ext cx="1667740" cy="1169551"/>
          </a:xfrm>
          <a:prstGeom prst="rect">
            <a:avLst/>
          </a:prstGeom>
          <a:noFill/>
          <a:ln w="9525">
            <a:noFill/>
            <a:miter lim="800000"/>
            <a:headEnd/>
            <a:tailEnd/>
          </a:ln>
        </p:spPr>
        <p:txBody>
          <a:bodyPr>
            <a:spAutoFit/>
          </a:bodyPr>
          <a:lstStyle/>
          <a:p>
            <a:r>
              <a:rPr lang="zh-CN" altLang="en-US" sz="1400" dirty="0">
                <a:solidFill>
                  <a:schemeClr val="bg1"/>
                </a:solidFill>
                <a:latin typeface="微软雅黑" pitchFamily="34" charset="-122"/>
                <a:ea typeface="微软雅黑" pitchFamily="34" charset="-122"/>
              </a:rPr>
              <a:t>投入机器人</a:t>
            </a:r>
            <a:r>
              <a:rPr lang="en-US" altLang="zh-CN" sz="1400" b="1" dirty="0">
                <a:solidFill>
                  <a:srgbClr val="1DE372"/>
                </a:solidFill>
                <a:latin typeface="微软雅黑" pitchFamily="34" charset="-122"/>
                <a:ea typeface="微软雅黑" pitchFamily="34" charset="-122"/>
              </a:rPr>
              <a:t>46</a:t>
            </a:r>
            <a:r>
              <a:rPr lang="zh-CN" altLang="en-US" sz="1400" dirty="0">
                <a:solidFill>
                  <a:schemeClr val="bg1"/>
                </a:solidFill>
                <a:latin typeface="微软雅黑" pitchFamily="34" charset="-122"/>
                <a:ea typeface="微软雅黑" pitchFamily="34" charset="-122"/>
              </a:rPr>
              <a:t>台</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投入费用</a:t>
            </a:r>
            <a:r>
              <a:rPr lang="en-US" altLang="zh-CN" sz="1400" b="1" dirty="0">
                <a:solidFill>
                  <a:srgbClr val="1DE372"/>
                </a:solidFill>
                <a:latin typeface="微软雅黑" pitchFamily="34" charset="-122"/>
                <a:ea typeface="微软雅黑" pitchFamily="34" charset="-122"/>
              </a:rPr>
              <a:t>6151</a:t>
            </a:r>
            <a:r>
              <a:rPr lang="zh-CN" altLang="en-US" sz="1400" dirty="0">
                <a:solidFill>
                  <a:schemeClr val="bg1"/>
                </a:solidFill>
                <a:latin typeface="微软雅黑" pitchFamily="34" charset="-122"/>
                <a:ea typeface="微软雅黑" pitchFamily="34" charset="-122"/>
              </a:rPr>
              <a:t>万元</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精简作业员</a:t>
            </a:r>
            <a:r>
              <a:rPr lang="en-US" altLang="zh-CN" sz="1400" b="1" dirty="0">
                <a:solidFill>
                  <a:srgbClr val="1DE372"/>
                </a:solidFill>
                <a:latin typeface="微软雅黑" pitchFamily="34" charset="-122"/>
                <a:ea typeface="微软雅黑" pitchFamily="34" charset="-122"/>
              </a:rPr>
              <a:t>230</a:t>
            </a:r>
            <a:r>
              <a:rPr lang="zh-CN" altLang="en-US" sz="1400" dirty="0">
                <a:solidFill>
                  <a:schemeClr val="bg1"/>
                </a:solidFill>
                <a:latin typeface="微软雅黑" pitchFamily="34" charset="-122"/>
                <a:ea typeface="微软雅黑" pitchFamily="34" charset="-122"/>
              </a:rPr>
              <a:t>人</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项目回收期</a:t>
            </a:r>
            <a:r>
              <a:rPr lang="en-US" altLang="zh-CN" sz="1400" b="1" dirty="0">
                <a:solidFill>
                  <a:srgbClr val="1DE372"/>
                </a:solidFill>
                <a:latin typeface="微软雅黑" pitchFamily="34" charset="-122"/>
                <a:ea typeface="微软雅黑" pitchFamily="34" charset="-122"/>
              </a:rPr>
              <a:t>2.8</a:t>
            </a:r>
            <a:r>
              <a:rPr lang="zh-CN" altLang="en-US" sz="1400" dirty="0">
                <a:solidFill>
                  <a:schemeClr val="bg1"/>
                </a:solidFill>
                <a:latin typeface="微软雅黑" pitchFamily="34" charset="-122"/>
                <a:ea typeface="微软雅黑" pitchFamily="34" charset="-122"/>
              </a:rPr>
              <a:t>年</a:t>
            </a:r>
          </a:p>
        </p:txBody>
      </p:sp>
      <p:sp>
        <p:nvSpPr>
          <p:cNvPr id="301" name="矩形 300"/>
          <p:cNvSpPr/>
          <p:nvPr/>
        </p:nvSpPr>
        <p:spPr>
          <a:xfrm>
            <a:off x="6333934" y="2428868"/>
            <a:ext cx="1761933" cy="571504"/>
          </a:xfrm>
          <a:prstGeom prst="rect">
            <a:avLst/>
          </a:prstGeom>
          <a:no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248" fontAlgn="auto">
              <a:spcBef>
                <a:spcPts val="0"/>
              </a:spcBef>
              <a:spcAft>
                <a:spcPts val="0"/>
              </a:spcAft>
              <a:defRPr/>
            </a:pPr>
            <a:r>
              <a:rPr lang="zh-CN" altLang="en-US" sz="2000" b="1" dirty="0">
                <a:solidFill>
                  <a:schemeClr val="tx1"/>
                </a:solidFill>
                <a:latin typeface="经典美黑简" pitchFamily="49" charset="-122"/>
                <a:ea typeface="经典美黑简" pitchFamily="49" charset="-122"/>
                <a:cs typeface="经典美黑简" pitchFamily="49" charset="-122"/>
              </a:rPr>
              <a:t>十二五期间</a:t>
            </a:r>
          </a:p>
        </p:txBody>
      </p:sp>
      <p:sp>
        <p:nvSpPr>
          <p:cNvPr id="302" name="矩形 301"/>
          <p:cNvSpPr/>
          <p:nvPr/>
        </p:nvSpPr>
        <p:spPr>
          <a:xfrm>
            <a:off x="6372200" y="3429000"/>
            <a:ext cx="2366911" cy="571504"/>
          </a:xfrm>
          <a:prstGeom prst="rect">
            <a:avLst/>
          </a:prstGeom>
          <a:no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b="1" dirty="0" smtClean="0">
                <a:latin typeface="经典美黑简" pitchFamily="49" charset="-122"/>
                <a:ea typeface="经典美黑简" pitchFamily="49" charset="-122"/>
              </a:rPr>
              <a:t>总投入金额</a:t>
            </a:r>
            <a:r>
              <a:rPr lang="en-US" altLang="zh-CN" sz="1600" b="1" u="sng" dirty="0" smtClean="0">
                <a:latin typeface="微软雅黑" pitchFamily="34" charset="-122"/>
                <a:ea typeface="微软雅黑" pitchFamily="34" charset="-122"/>
              </a:rPr>
              <a:t>1.93</a:t>
            </a:r>
            <a:r>
              <a:rPr lang="zh-CN" altLang="en-US" sz="1600" b="1" dirty="0" smtClean="0">
                <a:latin typeface="经典美黑简" pitchFamily="49" charset="-122"/>
                <a:ea typeface="经典美黑简" pitchFamily="49" charset="-122"/>
              </a:rPr>
              <a:t>亿元</a:t>
            </a:r>
          </a:p>
          <a:p>
            <a:pPr eaLnBrk="1" hangingPunct="1">
              <a:defRPr/>
            </a:pPr>
            <a:endParaRPr lang="zh-CN" altLang="en-US" dirty="0" smtClean="0">
              <a:latin typeface="经典美黑简" pitchFamily="49" charset="-122"/>
              <a:ea typeface="经典美黑简" pitchFamily="49" charset="-122"/>
            </a:endParaRPr>
          </a:p>
        </p:txBody>
      </p:sp>
      <p:cxnSp>
        <p:nvCxnSpPr>
          <p:cNvPr id="303" name="直接连接符 302"/>
          <p:cNvCxnSpPr/>
          <p:nvPr/>
        </p:nvCxnSpPr>
        <p:spPr>
          <a:xfrm rot="10800000">
            <a:off x="6429689" y="3071814"/>
            <a:ext cx="1238107"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9" name="矩形 308"/>
          <p:cNvSpPr/>
          <p:nvPr/>
        </p:nvSpPr>
        <p:spPr>
          <a:xfrm>
            <a:off x="6372200" y="4365104"/>
            <a:ext cx="1999471" cy="571504"/>
          </a:xfrm>
          <a:prstGeom prst="rect">
            <a:avLst/>
          </a:prstGeom>
          <a:no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400" b="1" dirty="0" smtClean="0">
                <a:latin typeface="经典美黑简" pitchFamily="49" charset="-122"/>
                <a:ea typeface="经典美黑简" pitchFamily="49" charset="-122"/>
              </a:rPr>
              <a:t>项目平均回收期</a:t>
            </a:r>
            <a:r>
              <a:rPr lang="en-US" altLang="zh-CN" sz="1400" b="1" u="sng" dirty="0" smtClean="0">
                <a:latin typeface="微软雅黑" pitchFamily="34" charset="-122"/>
                <a:ea typeface="微软雅黑" pitchFamily="34" charset="-122"/>
              </a:rPr>
              <a:t>3.1</a:t>
            </a:r>
            <a:r>
              <a:rPr lang="zh-CN" altLang="en-US" sz="1400" b="1" dirty="0" smtClean="0">
                <a:latin typeface="经典美黑简" pitchFamily="49" charset="-122"/>
                <a:ea typeface="经典美黑简" pitchFamily="49" charset="-122"/>
              </a:rPr>
              <a:t>年</a:t>
            </a:r>
          </a:p>
          <a:p>
            <a:pPr eaLnBrk="1" hangingPunct="1">
              <a:defRPr/>
            </a:pPr>
            <a:endParaRPr lang="zh-CN" altLang="en-US" dirty="0" smtClean="0">
              <a:latin typeface="经典美黑简" pitchFamily="49" charset="-122"/>
              <a:ea typeface="经典美黑简" pitchFamily="49" charset="-122"/>
            </a:endParaRPr>
          </a:p>
        </p:txBody>
      </p:sp>
      <p:sp>
        <p:nvSpPr>
          <p:cNvPr id="310" name="矩形 309"/>
          <p:cNvSpPr/>
          <p:nvPr/>
        </p:nvSpPr>
        <p:spPr>
          <a:xfrm>
            <a:off x="6381553" y="3933056"/>
            <a:ext cx="2762447" cy="571504"/>
          </a:xfrm>
          <a:prstGeom prst="rect">
            <a:avLst/>
          </a:prstGeom>
          <a:no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defTabSz="912813" eaLnBrk="0" fontAlgn="base" hangingPunct="0">
              <a:spcBef>
                <a:spcPct val="0"/>
              </a:spcBef>
              <a:spcAft>
                <a:spcPct val="0"/>
              </a:spcAft>
              <a:defRPr>
                <a:solidFill>
                  <a:schemeClr val="tx1"/>
                </a:solidFill>
                <a:latin typeface="Arial" charset="0"/>
                <a:ea typeface="宋体" pitchFamily="2" charset="-122"/>
              </a:defRPr>
            </a:lvl6pPr>
            <a:lvl7pPr marL="2971800" indent="-228600" defTabSz="912813" eaLnBrk="0" fontAlgn="base" hangingPunct="0">
              <a:spcBef>
                <a:spcPct val="0"/>
              </a:spcBef>
              <a:spcAft>
                <a:spcPct val="0"/>
              </a:spcAft>
              <a:defRPr>
                <a:solidFill>
                  <a:schemeClr val="tx1"/>
                </a:solidFill>
                <a:latin typeface="Arial" charset="0"/>
                <a:ea typeface="宋体" pitchFamily="2" charset="-122"/>
              </a:defRPr>
            </a:lvl7pPr>
            <a:lvl8pPr marL="3429000" indent="-228600" defTabSz="912813" eaLnBrk="0" fontAlgn="base" hangingPunct="0">
              <a:spcBef>
                <a:spcPct val="0"/>
              </a:spcBef>
              <a:spcAft>
                <a:spcPct val="0"/>
              </a:spcAft>
              <a:defRPr>
                <a:solidFill>
                  <a:schemeClr val="tx1"/>
                </a:solidFill>
                <a:latin typeface="Arial" charset="0"/>
                <a:ea typeface="宋体" pitchFamily="2" charset="-122"/>
              </a:defRPr>
            </a:lvl8pPr>
            <a:lvl9pPr marL="3886200" indent="-228600" defTabSz="912813"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400" b="1" dirty="0" smtClean="0">
                <a:latin typeface="经典美黑简" pitchFamily="49" charset="-122"/>
                <a:ea typeface="经典美黑简" pitchFamily="49" charset="-122"/>
              </a:rPr>
              <a:t>投入机器人</a:t>
            </a:r>
            <a:r>
              <a:rPr lang="en-US" altLang="zh-CN" sz="1400" b="1" u="sng" dirty="0" smtClean="0">
                <a:latin typeface="微软雅黑" pitchFamily="34" charset="-122"/>
                <a:ea typeface="微软雅黑" pitchFamily="34" charset="-122"/>
              </a:rPr>
              <a:t>157</a:t>
            </a:r>
            <a:r>
              <a:rPr lang="zh-CN" altLang="en-US" sz="1400" b="1" dirty="0" smtClean="0">
                <a:latin typeface="经典美黑简" pitchFamily="49" charset="-122"/>
                <a:ea typeface="经典美黑简" pitchFamily="49" charset="-122"/>
              </a:rPr>
              <a:t>台</a:t>
            </a:r>
            <a:r>
              <a:rPr lang="zh-CN" altLang="en-US" sz="1400" b="1" dirty="0" smtClean="0">
                <a:latin typeface="经典美黑简" pitchFamily="49" charset="-122"/>
                <a:ea typeface="经典美黑简" pitchFamily="49" charset="-122"/>
              </a:rPr>
              <a:t>，精简</a:t>
            </a:r>
            <a:r>
              <a:rPr lang="en-US" altLang="zh-CN" sz="1400" b="1" u="sng" dirty="0" smtClean="0">
                <a:latin typeface="微软雅黑" pitchFamily="34" charset="-122"/>
                <a:ea typeface="微软雅黑" pitchFamily="34" charset="-122"/>
              </a:rPr>
              <a:t>740</a:t>
            </a:r>
            <a:r>
              <a:rPr lang="zh-CN" altLang="en-US" sz="1400" b="1" dirty="0" smtClean="0">
                <a:latin typeface="经典美黑简" pitchFamily="49" charset="-122"/>
                <a:ea typeface="经典美黑简" pitchFamily="49" charset="-122"/>
              </a:rPr>
              <a:t>人</a:t>
            </a:r>
          </a:p>
          <a:p>
            <a:pPr eaLnBrk="1" hangingPunct="1">
              <a:defRPr/>
            </a:pPr>
            <a:endParaRPr lang="zh-CN" altLang="en-US" dirty="0" smtClean="0">
              <a:latin typeface="经典美黑简" pitchFamily="49" charset="-122"/>
              <a:ea typeface="经典美黑简" pitchFamily="49" charset="-122"/>
            </a:endParaRPr>
          </a:p>
        </p:txBody>
      </p:sp>
      <p:sp>
        <p:nvSpPr>
          <p:cNvPr id="10284" name="Text Box 56"/>
          <p:cNvSpPr txBox="1">
            <a:spLocks noChangeArrowheads="1"/>
          </p:cNvSpPr>
          <p:nvPr/>
        </p:nvSpPr>
        <p:spPr bwMode="auto">
          <a:xfrm>
            <a:off x="611560" y="1772692"/>
            <a:ext cx="1630703" cy="1169551"/>
          </a:xfrm>
          <a:prstGeom prst="rect">
            <a:avLst/>
          </a:prstGeom>
          <a:noFill/>
          <a:ln w="9525">
            <a:noFill/>
            <a:miter lim="800000"/>
            <a:headEnd/>
            <a:tailEnd/>
          </a:ln>
        </p:spPr>
        <p:txBody>
          <a:bodyPr>
            <a:spAutoFit/>
          </a:bodyPr>
          <a:lstStyle/>
          <a:p>
            <a:r>
              <a:rPr lang="zh-CN" altLang="en-US" sz="1400" dirty="0">
                <a:solidFill>
                  <a:schemeClr val="bg1"/>
                </a:solidFill>
                <a:latin typeface="微软雅黑" pitchFamily="34" charset="-122"/>
                <a:ea typeface="微软雅黑" pitchFamily="34" charset="-122"/>
              </a:rPr>
              <a:t>投入机器人</a:t>
            </a:r>
            <a:r>
              <a:rPr lang="en-US" altLang="zh-CN" sz="1400" b="1" dirty="0">
                <a:solidFill>
                  <a:srgbClr val="1DE372"/>
                </a:solidFill>
                <a:latin typeface="微软雅黑" pitchFamily="34" charset="-122"/>
                <a:ea typeface="微软雅黑" pitchFamily="34" charset="-122"/>
              </a:rPr>
              <a:t>25</a:t>
            </a:r>
            <a:r>
              <a:rPr lang="zh-CN" altLang="en-US" sz="1400" dirty="0">
                <a:solidFill>
                  <a:schemeClr val="bg1"/>
                </a:solidFill>
                <a:latin typeface="微软雅黑" pitchFamily="34" charset="-122"/>
                <a:ea typeface="微软雅黑" pitchFamily="34" charset="-122"/>
              </a:rPr>
              <a:t>台</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投入费用</a:t>
            </a:r>
            <a:r>
              <a:rPr lang="en-US" altLang="zh-CN" sz="1400" b="1" dirty="0">
                <a:solidFill>
                  <a:srgbClr val="1DE372"/>
                </a:solidFill>
                <a:latin typeface="微软雅黑" pitchFamily="34" charset="-122"/>
                <a:ea typeface="微软雅黑" pitchFamily="34" charset="-122"/>
              </a:rPr>
              <a:t>2203</a:t>
            </a:r>
            <a:r>
              <a:rPr lang="zh-CN" altLang="en-US" sz="1400" dirty="0">
                <a:solidFill>
                  <a:schemeClr val="bg1"/>
                </a:solidFill>
                <a:latin typeface="微软雅黑" pitchFamily="34" charset="-122"/>
                <a:ea typeface="微软雅黑" pitchFamily="34" charset="-122"/>
              </a:rPr>
              <a:t>万元</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精简作业员</a:t>
            </a:r>
            <a:r>
              <a:rPr lang="en-US" altLang="zh-CN" sz="1400" b="1" dirty="0">
                <a:solidFill>
                  <a:srgbClr val="1DE372"/>
                </a:solidFill>
                <a:latin typeface="微软雅黑" pitchFamily="34" charset="-122"/>
                <a:ea typeface="微软雅黑" pitchFamily="34" charset="-122"/>
              </a:rPr>
              <a:t>93</a:t>
            </a:r>
            <a:r>
              <a:rPr lang="zh-CN" altLang="en-US" sz="1400" dirty="0">
                <a:solidFill>
                  <a:schemeClr val="bg1"/>
                </a:solidFill>
                <a:latin typeface="微软雅黑" pitchFamily="34" charset="-122"/>
                <a:ea typeface="微软雅黑" pitchFamily="34" charset="-122"/>
              </a:rPr>
              <a:t>人</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项目回收期</a:t>
            </a:r>
            <a:r>
              <a:rPr lang="en-US" altLang="zh-CN" sz="1400" b="1" dirty="0">
                <a:solidFill>
                  <a:srgbClr val="1DE372"/>
                </a:solidFill>
                <a:latin typeface="微软雅黑" pitchFamily="34" charset="-122"/>
                <a:ea typeface="微软雅黑" pitchFamily="34" charset="-122"/>
              </a:rPr>
              <a:t>3.8</a:t>
            </a:r>
            <a:r>
              <a:rPr lang="zh-CN" altLang="en-US" sz="1400" dirty="0">
                <a:solidFill>
                  <a:schemeClr val="bg1"/>
                </a:solidFill>
                <a:latin typeface="微软雅黑" pitchFamily="34" charset="-122"/>
                <a:ea typeface="微软雅黑" pitchFamily="34" charset="-122"/>
              </a:rPr>
              <a:t>年</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1"/>
          <p:cNvSpPr>
            <a:spLocks noChangeArrowheads="1"/>
          </p:cNvSpPr>
          <p:nvPr/>
        </p:nvSpPr>
        <p:spPr bwMode="auto">
          <a:xfrm>
            <a:off x="1043608" y="1892821"/>
            <a:ext cx="7300913" cy="600075"/>
          </a:xfrm>
          <a:prstGeom prst="roundRect">
            <a:avLst>
              <a:gd name="adj" fmla="val 16667"/>
            </a:avLst>
          </a:prstGeom>
          <a:solidFill>
            <a:srgbClr val="FF99CC"/>
          </a:solidFill>
          <a:ln w="9525" algn="ctr">
            <a:noFill/>
            <a:round/>
            <a:headEnd/>
            <a:tailEnd/>
          </a:ln>
        </p:spPr>
        <p:txBody>
          <a:bodyPr anchor="ctr">
            <a:spAutoFit/>
          </a:bodyPr>
          <a:lstStyle/>
          <a:p>
            <a:endParaRPr lang="zh-CN" altLang="en-US"/>
          </a:p>
        </p:txBody>
      </p:sp>
      <p:sp>
        <p:nvSpPr>
          <p:cNvPr id="2" name="标题 1"/>
          <p:cNvSpPr>
            <a:spLocks noGrp="1"/>
          </p:cNvSpPr>
          <p:nvPr>
            <p:ph type="title"/>
          </p:nvPr>
        </p:nvSpPr>
        <p:spPr/>
        <p:txBody>
          <a:bodyPr/>
          <a:lstStyle/>
          <a:p>
            <a:r>
              <a:rPr lang="zh-CN" altLang="en-US" dirty="0" smtClean="0"/>
              <a:t>目录</a:t>
            </a:r>
            <a:endParaRPr lang="zh-CN" altLang="en-US" dirty="0"/>
          </a:p>
        </p:txBody>
      </p:sp>
      <p:sp>
        <p:nvSpPr>
          <p:cNvPr id="4" name="灯片编号占位符 3"/>
          <p:cNvSpPr>
            <a:spLocks noGrp="1"/>
          </p:cNvSpPr>
          <p:nvPr>
            <p:ph type="sldNum" sz="quarter" idx="12"/>
          </p:nvPr>
        </p:nvSpPr>
        <p:spPr>
          <a:xfrm>
            <a:off x="6808470" y="6337126"/>
            <a:ext cx="2095406" cy="476250"/>
          </a:xfrm>
        </p:spPr>
        <p:txBody>
          <a:bodyPr/>
          <a:lstStyle/>
          <a:p>
            <a:fld id="{0C913308-F349-4B6D-A68A-DD1791B4A57B}" type="slidenum">
              <a:rPr lang="zh-CN" altLang="en-US" smtClean="0"/>
              <a:pPr/>
              <a:t>2</a:t>
            </a:fld>
            <a:endParaRPr lang="zh-CN" altLang="en-US" dirty="0"/>
          </a:p>
        </p:txBody>
      </p:sp>
      <p:sp>
        <p:nvSpPr>
          <p:cNvPr id="5" name="Rectangle 8"/>
          <p:cNvSpPr>
            <a:spLocks noChangeArrowheads="1"/>
          </p:cNvSpPr>
          <p:nvPr/>
        </p:nvSpPr>
        <p:spPr bwMode="auto">
          <a:xfrm>
            <a:off x="1115616" y="1772816"/>
            <a:ext cx="7416824" cy="614933"/>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a:latin typeface="Arial" charset="0"/>
                <a:ea typeface="黑体" pitchFamily="2" charset="-122"/>
              </a:rPr>
              <a:t>一</a:t>
            </a:r>
            <a:r>
              <a:rPr lang="zh-CN" altLang="en-US" sz="3000" b="1" dirty="0" smtClean="0">
                <a:latin typeface="Arial" charset="0"/>
                <a:ea typeface="黑体" pitchFamily="2" charset="-122"/>
              </a:rPr>
              <a:t>、上海电气的</a:t>
            </a:r>
            <a:r>
              <a:rPr lang="zh-CN" altLang="en-US" sz="3000" b="1" dirty="0" smtClean="0">
                <a:latin typeface="Arial" charset="0"/>
                <a:ea typeface="黑体" pitchFamily="2" charset="-122"/>
              </a:rPr>
              <a:t>重点</a:t>
            </a:r>
            <a:r>
              <a:rPr lang="zh-CN" altLang="en-US" sz="3000" b="1" dirty="0" smtClean="0">
                <a:latin typeface="Arial" charset="0"/>
                <a:ea typeface="黑体" pitchFamily="2" charset="-122"/>
              </a:rPr>
              <a:t>智能</a:t>
            </a:r>
            <a:r>
              <a:rPr lang="zh-CN" altLang="en-US" sz="3000" b="1" dirty="0" smtClean="0">
                <a:latin typeface="Arial" charset="0"/>
                <a:ea typeface="黑体" pitchFamily="2" charset="-122"/>
              </a:rPr>
              <a:t>制造</a:t>
            </a:r>
            <a:r>
              <a:rPr lang="zh-CN" altLang="en-US" sz="3000" b="1" dirty="0" smtClean="0">
                <a:latin typeface="Arial" charset="0"/>
                <a:ea typeface="黑体" pitchFamily="2" charset="-122"/>
              </a:rPr>
              <a:t>装备和系统</a:t>
            </a:r>
            <a:endParaRPr lang="en-US" altLang="zh-CN" sz="3000" b="1" dirty="0" smtClean="0">
              <a:latin typeface="Arial" charset="0"/>
              <a:ea typeface="黑体" pitchFamily="2" charset="-122"/>
            </a:endParaRPr>
          </a:p>
        </p:txBody>
      </p:sp>
      <p:sp>
        <p:nvSpPr>
          <p:cNvPr id="7" name="Rectangle 10"/>
          <p:cNvSpPr>
            <a:spLocks noChangeArrowheads="1"/>
          </p:cNvSpPr>
          <p:nvPr/>
        </p:nvSpPr>
        <p:spPr bwMode="auto">
          <a:xfrm>
            <a:off x="1115616" y="4149080"/>
            <a:ext cx="7123113" cy="700088"/>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smtClean="0">
                <a:latin typeface="黑体" pitchFamily="2" charset="-122"/>
                <a:ea typeface="黑体" pitchFamily="2" charset="-122"/>
              </a:rPr>
              <a:t>三</a:t>
            </a:r>
            <a:r>
              <a:rPr lang="zh-CN" altLang="en-US" sz="3000" b="1" dirty="0" smtClean="0">
                <a:latin typeface="黑体" pitchFamily="2" charset="-122"/>
                <a:ea typeface="黑体" pitchFamily="2" charset="-122"/>
              </a:rPr>
              <a:t>、重点发展</a:t>
            </a:r>
            <a:r>
              <a:rPr lang="zh-CN" altLang="en-US" sz="3000" b="1" dirty="0" smtClean="0">
                <a:latin typeface="黑体" pitchFamily="2" charset="-122"/>
                <a:ea typeface="黑体" pitchFamily="2" charset="-122"/>
              </a:rPr>
              <a:t>方向</a:t>
            </a:r>
            <a:endParaRPr lang="zh-CN" altLang="en-US" sz="3000" b="1" dirty="0">
              <a:latin typeface="黑体" pitchFamily="2" charset="-122"/>
              <a:ea typeface="黑体" pitchFamily="2" charset="-122"/>
            </a:endParaRPr>
          </a:p>
        </p:txBody>
      </p:sp>
      <p:sp>
        <p:nvSpPr>
          <p:cNvPr id="10" name="Rectangle 10"/>
          <p:cNvSpPr>
            <a:spLocks noChangeArrowheads="1"/>
          </p:cNvSpPr>
          <p:nvPr/>
        </p:nvSpPr>
        <p:spPr bwMode="auto">
          <a:xfrm>
            <a:off x="1115616" y="2924944"/>
            <a:ext cx="7123113" cy="700088"/>
          </a:xfrm>
          <a:prstGeom prst="rect">
            <a:avLst/>
          </a:prstGeom>
          <a:noFill/>
          <a:ln w="9525">
            <a:noFill/>
            <a:miter lim="800000"/>
            <a:headEnd/>
            <a:tailEnd/>
          </a:ln>
        </p:spPr>
        <p:txBody>
          <a:bodyPr/>
          <a:lstStyle/>
          <a:p>
            <a:pPr marL="812800" indent="-812800" eaLnBrk="1" hangingPunct="1">
              <a:lnSpc>
                <a:spcPct val="150000"/>
              </a:lnSpc>
              <a:spcBef>
                <a:spcPct val="20000"/>
              </a:spcBef>
              <a:buClrTx/>
              <a:buSzTx/>
              <a:buFontTx/>
              <a:buNone/>
            </a:pPr>
            <a:r>
              <a:rPr lang="zh-CN" altLang="en-US" sz="3000" b="1" dirty="0" smtClean="0">
                <a:latin typeface="黑体" pitchFamily="2" charset="-122"/>
                <a:ea typeface="黑体" pitchFamily="2" charset="-122"/>
              </a:rPr>
              <a:t>二、智能制造应用案例</a:t>
            </a:r>
            <a:endParaRPr lang="zh-CN" altLang="en-US" sz="3000" b="1" dirty="0">
              <a:latin typeface="黑体" pitchFamily="2" charset="-122"/>
              <a:ea typeface="黑体" pitchFamily="2" charset="-122"/>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684213" y="908050"/>
            <a:ext cx="4056062" cy="457200"/>
          </a:xfrm>
          <a:prstGeom prst="rect">
            <a:avLst/>
          </a:prstGeom>
          <a:noFill/>
          <a:ln w="9525" algn="ctr">
            <a:noFill/>
            <a:miter lim="800000"/>
            <a:headEnd/>
            <a:tailEnd/>
          </a:ln>
        </p:spPr>
        <p:txBody>
          <a:bodyPr>
            <a:spAutoFit/>
          </a:bodyPr>
          <a:lstStyle/>
          <a:p>
            <a:pPr>
              <a:spcBef>
                <a:spcPct val="50000"/>
              </a:spcBef>
              <a:buFontTx/>
              <a:buNone/>
            </a:pPr>
            <a:r>
              <a:rPr lang="en-US" altLang="zh-CN" sz="2400" dirty="0">
                <a:solidFill>
                  <a:schemeClr val="accent2"/>
                </a:solidFill>
                <a:latin typeface="黑体" pitchFamily="2" charset="-122"/>
                <a:ea typeface="黑体" pitchFamily="2" charset="-122"/>
              </a:rPr>
              <a:t> </a:t>
            </a:r>
            <a:r>
              <a:rPr lang="zh-CN" altLang="en-US" sz="2400" b="1" dirty="0" smtClean="0">
                <a:solidFill>
                  <a:schemeClr val="accent2"/>
                </a:solidFill>
                <a:latin typeface="微软雅黑" pitchFamily="34" charset="-122"/>
                <a:ea typeface="微软雅黑" pitchFamily="34" charset="-122"/>
              </a:rPr>
              <a:t>压缩机内部业务流程</a:t>
            </a:r>
            <a:endParaRPr lang="zh-CN" altLang="en-US" sz="2400" b="1" dirty="0">
              <a:solidFill>
                <a:schemeClr val="accent2"/>
              </a:solidFill>
              <a:latin typeface="微软雅黑" pitchFamily="34" charset="-122"/>
              <a:ea typeface="微软雅黑" pitchFamily="34" charset="-122"/>
            </a:endParaRPr>
          </a:p>
        </p:txBody>
      </p:sp>
      <p:sp>
        <p:nvSpPr>
          <p:cNvPr id="7171" name="矩形 4"/>
          <p:cNvSpPr>
            <a:spLocks noChangeArrowheads="1"/>
          </p:cNvSpPr>
          <p:nvPr/>
        </p:nvSpPr>
        <p:spPr bwMode="auto">
          <a:xfrm>
            <a:off x="5486400" y="3282950"/>
            <a:ext cx="990600" cy="304800"/>
          </a:xfrm>
          <a:prstGeom prst="rect">
            <a:avLst/>
          </a:prstGeom>
          <a:noFill/>
          <a:ln w="25400" algn="ctr">
            <a:noFill/>
            <a:miter lim="800000"/>
            <a:headEnd/>
            <a:tailEnd/>
          </a:ln>
        </p:spPr>
        <p:txBody>
          <a:bodyPr wrap="none" anchor="ctr"/>
          <a:lstStyle/>
          <a:p>
            <a:pPr marL="230188" indent="-230188"/>
            <a:r>
              <a:rPr lang="zh-CN" altLang="en-US" sz="1400">
                <a:solidFill>
                  <a:srgbClr val="000000"/>
                </a:solidFill>
                <a:latin typeface="LiHei Pro" pitchFamily="34" charset="-122"/>
                <a:ea typeface="LiHei Pro" pitchFamily="34" charset="-122"/>
              </a:rPr>
              <a:t>生产成本</a:t>
            </a:r>
          </a:p>
        </p:txBody>
      </p:sp>
      <p:sp>
        <p:nvSpPr>
          <p:cNvPr id="6" name="矩形 5"/>
          <p:cNvSpPr/>
          <p:nvPr/>
        </p:nvSpPr>
        <p:spPr bwMode="auto">
          <a:xfrm>
            <a:off x="323528" y="1772816"/>
            <a:ext cx="1062037"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供应商</a:t>
            </a:r>
          </a:p>
        </p:txBody>
      </p:sp>
      <p:sp>
        <p:nvSpPr>
          <p:cNvPr id="7" name="矩形 6"/>
          <p:cNvSpPr/>
          <p:nvPr/>
        </p:nvSpPr>
        <p:spPr bwMode="auto">
          <a:xfrm>
            <a:off x="2705100" y="3092450"/>
            <a:ext cx="1066800" cy="304800"/>
          </a:xfrm>
          <a:prstGeom prst="rect">
            <a:avLst/>
          </a:prstGeom>
          <a:solidFill>
            <a:srgbClr val="F79646"/>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dirty="0">
                <a:solidFill>
                  <a:srgbClr val="FFFFFF"/>
                </a:solidFill>
                <a:latin typeface="LiHei Pro" pitchFamily="34" charset="-122"/>
                <a:ea typeface="LiHei Pro" pitchFamily="34" charset="-122"/>
              </a:rPr>
              <a:t>铁芯车间</a:t>
            </a:r>
          </a:p>
        </p:txBody>
      </p:sp>
      <p:sp>
        <p:nvSpPr>
          <p:cNvPr id="8" name="矩形 7"/>
          <p:cNvSpPr/>
          <p:nvPr/>
        </p:nvSpPr>
        <p:spPr bwMode="auto">
          <a:xfrm>
            <a:off x="2705100" y="3740150"/>
            <a:ext cx="1066800" cy="304800"/>
          </a:xfrm>
          <a:prstGeom prst="rect">
            <a:avLst/>
          </a:prstGeom>
          <a:solidFill>
            <a:srgbClr val="9BBB59"/>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机加车间</a:t>
            </a:r>
          </a:p>
        </p:txBody>
      </p:sp>
      <p:sp>
        <p:nvSpPr>
          <p:cNvPr id="9" name="矩形 8"/>
          <p:cNvSpPr/>
          <p:nvPr/>
        </p:nvSpPr>
        <p:spPr bwMode="auto">
          <a:xfrm>
            <a:off x="4133850" y="3092450"/>
            <a:ext cx="1066800" cy="304800"/>
          </a:xfrm>
          <a:prstGeom prst="rect">
            <a:avLst/>
          </a:prstGeom>
          <a:solidFill>
            <a:srgbClr val="F79646"/>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dirty="0">
                <a:solidFill>
                  <a:srgbClr val="FFFFFF"/>
                </a:solidFill>
                <a:latin typeface="LiHei Pro" pitchFamily="34" charset="-122"/>
                <a:ea typeface="LiHei Pro" pitchFamily="34" charset="-122"/>
              </a:rPr>
              <a:t>电机车间</a:t>
            </a:r>
          </a:p>
        </p:txBody>
      </p:sp>
      <p:sp>
        <p:nvSpPr>
          <p:cNvPr id="10" name="矩形 9"/>
          <p:cNvSpPr/>
          <p:nvPr/>
        </p:nvSpPr>
        <p:spPr bwMode="auto">
          <a:xfrm>
            <a:off x="5524500" y="4349750"/>
            <a:ext cx="1066800" cy="304800"/>
          </a:xfrm>
          <a:prstGeom prst="rect">
            <a:avLst/>
          </a:prstGeom>
          <a:solidFill>
            <a:srgbClr val="9BBB59"/>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装配车间</a:t>
            </a:r>
          </a:p>
        </p:txBody>
      </p:sp>
      <p:sp>
        <p:nvSpPr>
          <p:cNvPr id="11" name="矩形 10"/>
          <p:cNvSpPr/>
          <p:nvPr/>
        </p:nvSpPr>
        <p:spPr bwMode="auto">
          <a:xfrm>
            <a:off x="6972300" y="4349750"/>
            <a:ext cx="1066800"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成品仓库</a:t>
            </a:r>
          </a:p>
        </p:txBody>
      </p:sp>
      <p:sp>
        <p:nvSpPr>
          <p:cNvPr id="12" name="矩形 11"/>
          <p:cNvSpPr/>
          <p:nvPr/>
        </p:nvSpPr>
        <p:spPr bwMode="auto">
          <a:xfrm>
            <a:off x="8105775" y="1787525"/>
            <a:ext cx="933450"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客户</a:t>
            </a:r>
          </a:p>
        </p:txBody>
      </p:sp>
      <p:sp>
        <p:nvSpPr>
          <p:cNvPr id="13" name="矩形 12"/>
          <p:cNvSpPr/>
          <p:nvPr/>
        </p:nvSpPr>
        <p:spPr bwMode="auto">
          <a:xfrm>
            <a:off x="1276350" y="1787525"/>
            <a:ext cx="6781800"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a:defRPr/>
            </a:pPr>
            <a:r>
              <a:rPr lang="zh-CN" altLang="en-US" sz="1400" dirty="0">
                <a:solidFill>
                  <a:srgbClr val="FFFFFF"/>
                </a:solidFill>
                <a:latin typeface="LiHei Pro" pitchFamily="34" charset="-122"/>
                <a:ea typeface="LiHei Pro" pitchFamily="34" charset="-122"/>
              </a:rPr>
              <a:t>海立门户网</a:t>
            </a:r>
            <a:r>
              <a:rPr lang="en-US" altLang="zh-CN" sz="1400" dirty="0">
                <a:solidFill>
                  <a:srgbClr val="FFFFFF"/>
                </a:solidFill>
                <a:latin typeface="LiHei Pro" pitchFamily="34" charset="-122"/>
                <a:ea typeface="LiHei Pro" pitchFamily="34" charset="-122"/>
              </a:rPr>
              <a:t>www.shec.com.cn</a:t>
            </a:r>
          </a:p>
        </p:txBody>
      </p:sp>
      <p:sp>
        <p:nvSpPr>
          <p:cNvPr id="14" name="矩形 13"/>
          <p:cNvSpPr/>
          <p:nvPr/>
        </p:nvSpPr>
        <p:spPr bwMode="auto">
          <a:xfrm>
            <a:off x="323528" y="2420888"/>
            <a:ext cx="1062037" cy="304800"/>
          </a:xfrm>
          <a:prstGeom prst="rect">
            <a:avLst/>
          </a:prstGeom>
          <a:solidFill>
            <a:sysClr val="window" lastClr="FFFFFF">
              <a:lumMod val="65000"/>
            </a:sysClr>
          </a:solidFill>
          <a:ln w="38100" cap="flat" cmpd="sng" algn="ctr">
            <a:solidFill>
              <a:sysClr val="window" lastClr="FFFFFF"/>
            </a:solidFill>
            <a:prstDash val="sysDot"/>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dirty="0">
                <a:solidFill>
                  <a:srgbClr val="FFFFFF"/>
                </a:solidFill>
                <a:latin typeface="LiHei Pro" pitchFamily="34" charset="-122"/>
                <a:ea typeface="LiHei Pro" pitchFamily="34" charset="-122"/>
              </a:rPr>
              <a:t>寄售仓库</a:t>
            </a:r>
          </a:p>
        </p:txBody>
      </p:sp>
      <p:cxnSp>
        <p:nvCxnSpPr>
          <p:cNvPr id="16" name="肘形连接符 15"/>
          <p:cNvCxnSpPr>
            <a:stCxn id="14" idx="2"/>
            <a:endCxn id="25" idx="1"/>
          </p:cNvCxnSpPr>
          <p:nvPr/>
        </p:nvCxnSpPr>
        <p:spPr bwMode="auto">
          <a:xfrm rot="16200000" flipH="1">
            <a:off x="805867" y="2774367"/>
            <a:ext cx="519162" cy="421803"/>
          </a:xfrm>
          <a:prstGeom prst="bentConnector2">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cxnSp>
        <p:nvCxnSpPr>
          <p:cNvPr id="18" name="直接箭头连接符 17"/>
          <p:cNvCxnSpPr>
            <a:stCxn id="7" idx="3"/>
            <a:endCxn id="9" idx="1"/>
          </p:cNvCxnSpPr>
          <p:nvPr/>
        </p:nvCxnSpPr>
        <p:spPr bwMode="auto">
          <a:xfrm>
            <a:off x="3771900" y="3244850"/>
            <a:ext cx="361950" cy="0"/>
          </a:xfrm>
          <a:prstGeom prst="straightConnector1">
            <a:avLst/>
          </a:prstGeom>
          <a:noFill/>
          <a:ln w="25400" cap="flat" cmpd="sng" algn="ctr">
            <a:solidFill>
              <a:srgbClr val="F79646"/>
            </a:solidFill>
            <a:prstDash val="solid"/>
            <a:headEnd type="none" w="med" len="med"/>
            <a:tailEnd type="arrow"/>
          </a:ln>
          <a:effectLst>
            <a:outerShdw blurRad="40000" dist="20000" dir="5400000" rotWithShape="0">
              <a:srgbClr val="000000">
                <a:alpha val="38000"/>
              </a:srgbClr>
            </a:outerShdw>
          </a:effectLst>
        </p:spPr>
      </p:cxnSp>
      <p:cxnSp>
        <p:nvCxnSpPr>
          <p:cNvPr id="19" name="肘形连接符 18"/>
          <p:cNvCxnSpPr>
            <a:endCxn id="8" idx="1"/>
          </p:cNvCxnSpPr>
          <p:nvPr/>
        </p:nvCxnSpPr>
        <p:spPr bwMode="auto">
          <a:xfrm>
            <a:off x="2019300" y="3397250"/>
            <a:ext cx="685800" cy="495300"/>
          </a:xfrm>
          <a:prstGeom prst="bentConnector3">
            <a:avLst>
              <a:gd name="adj1" fmla="val 9722"/>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cxnSp>
        <p:nvCxnSpPr>
          <p:cNvPr id="20" name="肘形连接符 19"/>
          <p:cNvCxnSpPr>
            <a:stCxn id="25" idx="2"/>
          </p:cNvCxnSpPr>
          <p:nvPr/>
        </p:nvCxnSpPr>
        <p:spPr bwMode="auto">
          <a:xfrm rot="16200000" flipH="1">
            <a:off x="3048000" y="2120900"/>
            <a:ext cx="1200150" cy="3752850"/>
          </a:xfrm>
          <a:prstGeom prst="bentConnector2">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cxnSp>
        <p:nvCxnSpPr>
          <p:cNvPr id="21" name="肘形连接符 20"/>
          <p:cNvCxnSpPr/>
          <p:nvPr/>
        </p:nvCxnSpPr>
        <p:spPr bwMode="auto">
          <a:xfrm>
            <a:off x="3771900" y="3330575"/>
            <a:ext cx="1752600" cy="1095375"/>
          </a:xfrm>
          <a:prstGeom prst="bentConnector3">
            <a:avLst>
              <a:gd name="adj1" fmla="val 7609"/>
            </a:avLst>
          </a:prstGeom>
          <a:noFill/>
          <a:ln w="25400" cap="flat" cmpd="sng" algn="ctr">
            <a:solidFill>
              <a:srgbClr val="F79646"/>
            </a:solidFill>
            <a:prstDash val="solid"/>
            <a:headEnd type="none" w="med" len="med"/>
            <a:tailEnd type="arrow"/>
          </a:ln>
          <a:effectLst>
            <a:outerShdw blurRad="40000" dist="20000" dir="5400000" rotWithShape="0">
              <a:srgbClr val="000000">
                <a:alpha val="38000"/>
              </a:srgbClr>
            </a:outerShdw>
          </a:effectLst>
        </p:spPr>
      </p:cxnSp>
      <p:cxnSp>
        <p:nvCxnSpPr>
          <p:cNvPr id="22" name="肘形连接符 21"/>
          <p:cNvCxnSpPr>
            <a:stCxn id="8" idx="2"/>
            <a:endCxn id="10" idx="1"/>
          </p:cNvCxnSpPr>
          <p:nvPr/>
        </p:nvCxnSpPr>
        <p:spPr bwMode="auto">
          <a:xfrm rot="16200000" flipH="1">
            <a:off x="4152900" y="3130550"/>
            <a:ext cx="457200" cy="2286000"/>
          </a:xfrm>
          <a:prstGeom prst="bentConnector2">
            <a:avLst/>
          </a:prstGeom>
          <a:noFill/>
          <a:ln w="25400" cap="flat" cmpd="sng" algn="ctr">
            <a:solidFill>
              <a:srgbClr val="9BBB59"/>
            </a:solidFill>
            <a:prstDash val="solid"/>
            <a:headEnd type="none" w="med" len="med"/>
            <a:tailEnd type="arrow"/>
          </a:ln>
          <a:effectLst>
            <a:outerShdw blurRad="40000" dist="20000" dir="5400000" rotWithShape="0">
              <a:srgbClr val="000000">
                <a:alpha val="38000"/>
              </a:srgbClr>
            </a:outerShdw>
          </a:effectLst>
        </p:spPr>
      </p:cxnSp>
      <p:cxnSp>
        <p:nvCxnSpPr>
          <p:cNvPr id="23" name="肘形连接符 22"/>
          <p:cNvCxnSpPr>
            <a:stCxn id="9" idx="3"/>
            <a:endCxn id="10" idx="0"/>
          </p:cNvCxnSpPr>
          <p:nvPr/>
        </p:nvCxnSpPr>
        <p:spPr bwMode="auto">
          <a:xfrm>
            <a:off x="5200650" y="3244850"/>
            <a:ext cx="857250" cy="1104900"/>
          </a:xfrm>
          <a:prstGeom prst="bentConnector2">
            <a:avLst/>
          </a:prstGeom>
          <a:noFill/>
          <a:ln w="25400" cap="flat" cmpd="sng" algn="ctr">
            <a:solidFill>
              <a:srgbClr val="F79646"/>
            </a:solidFill>
            <a:prstDash val="solid"/>
            <a:headEnd type="none" w="med" len="med"/>
            <a:tailEnd type="arrow"/>
          </a:ln>
          <a:effectLst>
            <a:outerShdw blurRad="40000" dist="20000" dir="5400000" rotWithShape="0">
              <a:srgbClr val="000000">
                <a:alpha val="38000"/>
              </a:srgbClr>
            </a:outerShdw>
          </a:effectLst>
        </p:spPr>
      </p:cxnSp>
      <p:cxnSp>
        <p:nvCxnSpPr>
          <p:cNvPr id="24" name="直接箭头连接符 23"/>
          <p:cNvCxnSpPr>
            <a:stCxn id="10" idx="3"/>
            <a:endCxn id="11" idx="1"/>
          </p:cNvCxnSpPr>
          <p:nvPr/>
        </p:nvCxnSpPr>
        <p:spPr bwMode="auto">
          <a:xfrm>
            <a:off x="6591300" y="4502150"/>
            <a:ext cx="381000" cy="0"/>
          </a:xfrm>
          <a:prstGeom prst="straightConnector1">
            <a:avLst/>
          </a:prstGeom>
          <a:noFill/>
          <a:ln w="25400" cap="flat" cmpd="sng" algn="ctr">
            <a:solidFill>
              <a:srgbClr val="9BBB59"/>
            </a:solidFill>
            <a:prstDash val="solid"/>
            <a:headEnd type="none" w="med" len="med"/>
            <a:tailEnd type="arrow"/>
          </a:ln>
          <a:effectLst>
            <a:outerShdw blurRad="40000" dist="20000" dir="5400000" rotWithShape="0">
              <a:srgbClr val="000000">
                <a:alpha val="38000"/>
              </a:srgbClr>
            </a:outerShdw>
          </a:effectLst>
        </p:spPr>
      </p:cxnSp>
      <p:sp>
        <p:nvSpPr>
          <p:cNvPr id="25" name="矩形 24"/>
          <p:cNvSpPr/>
          <p:nvPr/>
        </p:nvSpPr>
        <p:spPr bwMode="auto">
          <a:xfrm>
            <a:off x="1276350" y="3092450"/>
            <a:ext cx="990600"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dirty="0">
                <a:solidFill>
                  <a:srgbClr val="FFFFFF"/>
                </a:solidFill>
                <a:latin typeface="LiHei Pro" pitchFamily="34" charset="-122"/>
                <a:ea typeface="LiHei Pro" pitchFamily="34" charset="-122"/>
              </a:rPr>
              <a:t>资材仓库</a:t>
            </a:r>
          </a:p>
        </p:txBody>
      </p:sp>
      <p:sp>
        <p:nvSpPr>
          <p:cNvPr id="26" name="矩形 25"/>
          <p:cNvSpPr/>
          <p:nvPr/>
        </p:nvSpPr>
        <p:spPr bwMode="auto">
          <a:xfrm>
            <a:off x="8124825" y="2406650"/>
            <a:ext cx="914400" cy="304800"/>
          </a:xfrm>
          <a:prstGeom prst="rect">
            <a:avLst/>
          </a:prstGeom>
          <a:solidFill>
            <a:sysClr val="window" lastClr="FFFFFF">
              <a:lumMod val="65000"/>
            </a:sysClr>
          </a:solidFill>
          <a:ln w="38100" cap="flat" cmpd="sng" algn="ctr">
            <a:solidFill>
              <a:sysClr val="window" lastClr="FFFFFF"/>
            </a:solidFill>
            <a:prstDash val="sysDot"/>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客户仓库</a:t>
            </a:r>
          </a:p>
        </p:txBody>
      </p:sp>
      <p:cxnSp>
        <p:nvCxnSpPr>
          <p:cNvPr id="27" name="肘形连接符 26"/>
          <p:cNvCxnSpPr>
            <a:stCxn id="11" idx="3"/>
            <a:endCxn id="26" idx="2"/>
          </p:cNvCxnSpPr>
          <p:nvPr/>
        </p:nvCxnSpPr>
        <p:spPr bwMode="auto">
          <a:xfrm flipV="1">
            <a:off x="8039100" y="2711450"/>
            <a:ext cx="542925" cy="1790700"/>
          </a:xfrm>
          <a:prstGeom prst="bentConnector2">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cxnSp>
        <p:nvCxnSpPr>
          <p:cNvPr id="28" name="直接箭头连接符 27"/>
          <p:cNvCxnSpPr>
            <a:stCxn id="25" idx="3"/>
            <a:endCxn id="7" idx="1"/>
          </p:cNvCxnSpPr>
          <p:nvPr/>
        </p:nvCxnSpPr>
        <p:spPr bwMode="auto">
          <a:xfrm>
            <a:off x="2266950" y="3244850"/>
            <a:ext cx="438150" cy="0"/>
          </a:xfrm>
          <a:prstGeom prst="straightConnector1">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cxnSp>
        <p:nvCxnSpPr>
          <p:cNvPr id="29" name="直接连接符 28"/>
          <p:cNvCxnSpPr/>
          <p:nvPr/>
        </p:nvCxnSpPr>
        <p:spPr bwMode="auto">
          <a:xfrm>
            <a:off x="138113" y="5445125"/>
            <a:ext cx="8901112" cy="0"/>
          </a:xfrm>
          <a:prstGeom prst="line">
            <a:avLst/>
          </a:prstGeom>
          <a:noFill/>
          <a:ln w="25400" cap="flat" cmpd="sng" algn="ctr">
            <a:solidFill>
              <a:srgbClr val="F79646"/>
            </a:solidFill>
            <a:prstDash val="solid"/>
            <a:headEnd type="none" w="med" len="med"/>
            <a:tailEnd type="none" w="med" len="med"/>
          </a:ln>
          <a:effectLst>
            <a:outerShdw blurRad="40000" dist="20000" dir="5400000" rotWithShape="0">
              <a:srgbClr val="000000">
                <a:alpha val="38000"/>
              </a:srgbClr>
            </a:outerShdw>
          </a:effectLst>
        </p:spPr>
      </p:cxnSp>
      <p:sp>
        <p:nvSpPr>
          <p:cNvPr id="7194" name="TextBox 55"/>
          <p:cNvSpPr txBox="1">
            <a:spLocks noChangeArrowheads="1"/>
          </p:cNvSpPr>
          <p:nvPr/>
        </p:nvSpPr>
        <p:spPr bwMode="auto">
          <a:xfrm>
            <a:off x="2870200" y="5768975"/>
            <a:ext cx="3717925" cy="366713"/>
          </a:xfrm>
          <a:prstGeom prst="rect">
            <a:avLst/>
          </a:prstGeom>
          <a:noFill/>
          <a:ln w="9525">
            <a:noFill/>
            <a:miter lim="800000"/>
            <a:headEnd/>
            <a:tailEnd/>
          </a:ln>
        </p:spPr>
        <p:txBody>
          <a:bodyPr>
            <a:spAutoFit/>
          </a:bodyPr>
          <a:lstStyle/>
          <a:p>
            <a:pPr>
              <a:buFontTx/>
              <a:buNone/>
            </a:pPr>
            <a:r>
              <a:rPr lang="zh-CN" altLang="en-US" sz="1800">
                <a:solidFill>
                  <a:srgbClr val="000000"/>
                </a:solidFill>
                <a:latin typeface="LiHei Pro" pitchFamily="34" charset="-122"/>
                <a:ea typeface="LiHei Pro" pitchFamily="34" charset="-122"/>
              </a:rPr>
              <a:t>实现从订单到销售资金一体化管理</a:t>
            </a:r>
          </a:p>
        </p:txBody>
      </p:sp>
      <p:sp>
        <p:nvSpPr>
          <p:cNvPr id="7195" name="矩形 30"/>
          <p:cNvSpPr>
            <a:spLocks noChangeArrowheads="1"/>
          </p:cNvSpPr>
          <p:nvPr/>
        </p:nvSpPr>
        <p:spPr bwMode="auto">
          <a:xfrm>
            <a:off x="323528" y="3284984"/>
            <a:ext cx="990600" cy="304800"/>
          </a:xfrm>
          <a:prstGeom prst="rect">
            <a:avLst/>
          </a:prstGeom>
          <a:solidFill>
            <a:srgbClr val="FFFFFF"/>
          </a:solidFill>
          <a:ln w="25400" algn="ctr">
            <a:noFill/>
            <a:miter lim="800000"/>
            <a:headEnd/>
            <a:tailEnd/>
          </a:ln>
        </p:spPr>
        <p:txBody>
          <a:bodyPr wrap="none" anchor="ctr"/>
          <a:lstStyle/>
          <a:p>
            <a:pPr marL="230188" indent="-230188"/>
            <a:r>
              <a:rPr lang="zh-CN" altLang="en-US" sz="1400" dirty="0">
                <a:solidFill>
                  <a:srgbClr val="000000"/>
                </a:solidFill>
                <a:latin typeface="LiHei Pro" pitchFamily="34" charset="-122"/>
                <a:ea typeface="LiHei Pro" pitchFamily="34" charset="-122"/>
              </a:rPr>
              <a:t>应付账款</a:t>
            </a:r>
          </a:p>
        </p:txBody>
      </p:sp>
      <p:sp>
        <p:nvSpPr>
          <p:cNvPr id="32" name="矩形 31"/>
          <p:cNvSpPr/>
          <p:nvPr/>
        </p:nvSpPr>
        <p:spPr bwMode="auto">
          <a:xfrm>
            <a:off x="323528" y="5013176"/>
            <a:ext cx="1666875"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采购订单</a:t>
            </a:r>
          </a:p>
        </p:txBody>
      </p:sp>
      <p:sp>
        <p:nvSpPr>
          <p:cNvPr id="33" name="矩形 32"/>
          <p:cNvSpPr/>
          <p:nvPr/>
        </p:nvSpPr>
        <p:spPr bwMode="auto">
          <a:xfrm>
            <a:off x="1868488" y="4972050"/>
            <a:ext cx="5807075"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生产订单</a:t>
            </a:r>
          </a:p>
        </p:txBody>
      </p:sp>
      <p:sp>
        <p:nvSpPr>
          <p:cNvPr id="34" name="矩形 33"/>
          <p:cNvSpPr/>
          <p:nvPr/>
        </p:nvSpPr>
        <p:spPr bwMode="auto">
          <a:xfrm>
            <a:off x="7743825" y="4962525"/>
            <a:ext cx="1295400" cy="304800"/>
          </a:xfrm>
          <a:prstGeom prst="rect">
            <a:avLst/>
          </a:prstGeom>
          <a:solidFill>
            <a:srgbClr val="4F81BD"/>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wrap="none" anchor="ctr"/>
          <a:lstStyle/>
          <a:p>
            <a:pPr marL="230188" indent="-230188">
              <a:defRPr/>
            </a:pPr>
            <a:r>
              <a:rPr lang="zh-CN" altLang="en-US" sz="1400">
                <a:solidFill>
                  <a:srgbClr val="FFFFFF"/>
                </a:solidFill>
                <a:latin typeface="LiHei Pro" pitchFamily="34" charset="-122"/>
                <a:ea typeface="LiHei Pro" pitchFamily="34" charset="-122"/>
              </a:rPr>
              <a:t>销售订单</a:t>
            </a:r>
          </a:p>
        </p:txBody>
      </p:sp>
      <p:sp>
        <p:nvSpPr>
          <p:cNvPr id="7199" name="矩形 34"/>
          <p:cNvSpPr>
            <a:spLocks noChangeArrowheads="1"/>
          </p:cNvSpPr>
          <p:nvPr/>
        </p:nvSpPr>
        <p:spPr bwMode="auto">
          <a:xfrm>
            <a:off x="2105025" y="4200525"/>
            <a:ext cx="990600" cy="304800"/>
          </a:xfrm>
          <a:prstGeom prst="rect">
            <a:avLst/>
          </a:prstGeom>
          <a:solidFill>
            <a:srgbClr val="FFFFFF"/>
          </a:solidFill>
          <a:ln w="25400" algn="ctr">
            <a:noFill/>
            <a:miter lim="800000"/>
            <a:headEnd/>
            <a:tailEnd/>
          </a:ln>
        </p:spPr>
        <p:txBody>
          <a:bodyPr wrap="none" anchor="ctr"/>
          <a:lstStyle/>
          <a:p>
            <a:pPr marL="230188" indent="-230188"/>
            <a:r>
              <a:rPr lang="zh-CN" altLang="en-US" sz="1400">
                <a:solidFill>
                  <a:srgbClr val="000000"/>
                </a:solidFill>
                <a:latin typeface="LiHei Pro" pitchFamily="34" charset="-122"/>
                <a:ea typeface="LiHei Pro" pitchFamily="34" charset="-122"/>
              </a:rPr>
              <a:t>生产成本</a:t>
            </a:r>
          </a:p>
        </p:txBody>
      </p:sp>
      <p:sp>
        <p:nvSpPr>
          <p:cNvPr id="7200" name="矩形 35"/>
          <p:cNvSpPr>
            <a:spLocks noChangeArrowheads="1"/>
          </p:cNvSpPr>
          <p:nvPr/>
        </p:nvSpPr>
        <p:spPr bwMode="auto">
          <a:xfrm>
            <a:off x="7972425" y="3340100"/>
            <a:ext cx="990600" cy="304800"/>
          </a:xfrm>
          <a:prstGeom prst="rect">
            <a:avLst/>
          </a:prstGeom>
          <a:solidFill>
            <a:srgbClr val="FFFFFF"/>
          </a:solidFill>
          <a:ln w="25400" algn="ctr">
            <a:noFill/>
            <a:miter lim="800000"/>
            <a:headEnd/>
            <a:tailEnd/>
          </a:ln>
        </p:spPr>
        <p:txBody>
          <a:bodyPr wrap="none" anchor="ctr"/>
          <a:lstStyle/>
          <a:p>
            <a:pPr marL="230188" indent="-230188"/>
            <a:r>
              <a:rPr lang="zh-CN" altLang="en-US" sz="1400">
                <a:solidFill>
                  <a:srgbClr val="000000"/>
                </a:solidFill>
                <a:latin typeface="LiHei Pro" pitchFamily="34" charset="-122"/>
                <a:ea typeface="LiHei Pro" pitchFamily="34" charset="-122"/>
              </a:rPr>
              <a:t>应收账款</a:t>
            </a:r>
          </a:p>
        </p:txBody>
      </p:sp>
      <p:sp>
        <p:nvSpPr>
          <p:cNvPr id="7201" name="矩形 36"/>
          <p:cNvSpPr>
            <a:spLocks noChangeArrowheads="1"/>
          </p:cNvSpPr>
          <p:nvPr/>
        </p:nvSpPr>
        <p:spPr bwMode="auto">
          <a:xfrm>
            <a:off x="1266825" y="3667125"/>
            <a:ext cx="990600" cy="304800"/>
          </a:xfrm>
          <a:prstGeom prst="rect">
            <a:avLst/>
          </a:prstGeom>
          <a:noFill/>
          <a:ln w="25400" algn="ctr">
            <a:noFill/>
            <a:miter lim="800000"/>
            <a:headEnd/>
            <a:tailEnd/>
          </a:ln>
        </p:spPr>
        <p:txBody>
          <a:bodyPr wrap="none" anchor="ctr"/>
          <a:lstStyle/>
          <a:p>
            <a:pPr marL="230188" indent="-230188"/>
            <a:r>
              <a:rPr lang="zh-CN" altLang="en-US" sz="1400">
                <a:solidFill>
                  <a:srgbClr val="000000"/>
                </a:solidFill>
                <a:latin typeface="LiHei Pro" pitchFamily="34" charset="-122"/>
                <a:ea typeface="LiHei Pro" pitchFamily="34" charset="-122"/>
              </a:rPr>
              <a:t>库存材料</a:t>
            </a:r>
          </a:p>
        </p:txBody>
      </p:sp>
      <p:sp>
        <p:nvSpPr>
          <p:cNvPr id="7202" name="矩形 37"/>
          <p:cNvSpPr>
            <a:spLocks noChangeArrowheads="1"/>
          </p:cNvSpPr>
          <p:nvPr/>
        </p:nvSpPr>
        <p:spPr bwMode="auto">
          <a:xfrm>
            <a:off x="6981825" y="3987800"/>
            <a:ext cx="990600" cy="304800"/>
          </a:xfrm>
          <a:prstGeom prst="rect">
            <a:avLst/>
          </a:prstGeom>
          <a:noFill/>
          <a:ln w="25400" algn="ctr">
            <a:noFill/>
            <a:miter lim="800000"/>
            <a:headEnd/>
            <a:tailEnd/>
          </a:ln>
        </p:spPr>
        <p:txBody>
          <a:bodyPr wrap="none" anchor="ctr"/>
          <a:lstStyle/>
          <a:p>
            <a:pPr marL="230188" indent="-230188"/>
            <a:r>
              <a:rPr lang="zh-CN" altLang="en-US" sz="1400">
                <a:solidFill>
                  <a:srgbClr val="000000"/>
                </a:solidFill>
                <a:latin typeface="LiHei Pro" pitchFamily="34" charset="-122"/>
                <a:ea typeface="LiHei Pro" pitchFamily="34" charset="-122"/>
              </a:rPr>
              <a:t>库存商品</a:t>
            </a:r>
          </a:p>
        </p:txBody>
      </p:sp>
      <p:cxnSp>
        <p:nvCxnSpPr>
          <p:cNvPr id="7203" name="曲线连接符 61"/>
          <p:cNvCxnSpPr>
            <a:cxnSpLocks noChangeShapeType="1"/>
            <a:stCxn id="7195" idx="2"/>
            <a:endCxn id="7201" idx="1"/>
          </p:cNvCxnSpPr>
          <p:nvPr/>
        </p:nvCxnSpPr>
        <p:spPr bwMode="auto">
          <a:xfrm rot="16200000" flipH="1">
            <a:off x="927956" y="3480655"/>
            <a:ext cx="229741" cy="447997"/>
          </a:xfrm>
          <a:prstGeom prst="curvedConnector2">
            <a:avLst/>
          </a:prstGeom>
          <a:noFill/>
          <a:ln w="12700" algn="ctr">
            <a:solidFill>
              <a:srgbClr val="000000"/>
            </a:solidFill>
            <a:prstDash val="dash"/>
            <a:round/>
            <a:headEnd/>
            <a:tailEnd type="arrow" w="med" len="med"/>
          </a:ln>
        </p:spPr>
      </p:cxnSp>
      <p:cxnSp>
        <p:nvCxnSpPr>
          <p:cNvPr id="7204" name="曲线连接符 122"/>
          <p:cNvCxnSpPr>
            <a:cxnSpLocks noChangeShapeType="1"/>
            <a:endCxn id="7199" idx="1"/>
          </p:cNvCxnSpPr>
          <p:nvPr/>
        </p:nvCxnSpPr>
        <p:spPr bwMode="auto">
          <a:xfrm rot="16200000" flipH="1">
            <a:off x="1729582" y="3977481"/>
            <a:ext cx="412750" cy="338137"/>
          </a:xfrm>
          <a:prstGeom prst="curvedConnector2">
            <a:avLst/>
          </a:prstGeom>
          <a:noFill/>
          <a:ln w="12700" algn="ctr">
            <a:solidFill>
              <a:srgbClr val="000000"/>
            </a:solidFill>
            <a:prstDash val="dash"/>
            <a:round/>
            <a:headEnd/>
            <a:tailEnd type="arrow" w="med" len="med"/>
          </a:ln>
        </p:spPr>
      </p:cxnSp>
      <p:cxnSp>
        <p:nvCxnSpPr>
          <p:cNvPr id="7205" name="曲线连接符 124"/>
          <p:cNvCxnSpPr>
            <a:cxnSpLocks noChangeShapeType="1"/>
            <a:stCxn id="7201" idx="0"/>
            <a:endCxn id="7171" idx="0"/>
          </p:cNvCxnSpPr>
          <p:nvPr/>
        </p:nvCxnSpPr>
        <p:spPr bwMode="auto">
          <a:xfrm rot="5400000" flipH="1" flipV="1">
            <a:off x="3679825" y="1365250"/>
            <a:ext cx="384175" cy="4219575"/>
          </a:xfrm>
          <a:prstGeom prst="curvedConnector3">
            <a:avLst>
              <a:gd name="adj1" fmla="val 159505"/>
            </a:avLst>
          </a:prstGeom>
          <a:noFill/>
          <a:ln w="12700" algn="ctr">
            <a:solidFill>
              <a:srgbClr val="000000"/>
            </a:solidFill>
            <a:prstDash val="dash"/>
            <a:round/>
            <a:headEnd/>
            <a:tailEnd type="arrow" w="med" len="med"/>
          </a:ln>
        </p:spPr>
      </p:cxnSp>
      <p:cxnSp>
        <p:nvCxnSpPr>
          <p:cNvPr id="7206" name="曲线连接符 128"/>
          <p:cNvCxnSpPr>
            <a:cxnSpLocks noChangeShapeType="1"/>
            <a:stCxn id="7199" idx="2"/>
            <a:endCxn id="7202" idx="2"/>
          </p:cNvCxnSpPr>
          <p:nvPr/>
        </p:nvCxnSpPr>
        <p:spPr bwMode="auto">
          <a:xfrm rot="5400000" flipH="1" flipV="1">
            <a:off x="4932362" y="1960563"/>
            <a:ext cx="212725" cy="4876800"/>
          </a:xfrm>
          <a:prstGeom prst="curvedConnector3">
            <a:avLst>
              <a:gd name="adj1" fmla="val -107565"/>
            </a:avLst>
          </a:prstGeom>
          <a:noFill/>
          <a:ln w="12700" algn="ctr">
            <a:solidFill>
              <a:srgbClr val="000000"/>
            </a:solidFill>
            <a:prstDash val="dash"/>
            <a:round/>
            <a:headEnd/>
            <a:tailEnd type="arrow" w="med" len="med"/>
          </a:ln>
        </p:spPr>
      </p:cxnSp>
      <p:cxnSp>
        <p:nvCxnSpPr>
          <p:cNvPr id="7207" name="曲线连接符 131"/>
          <p:cNvCxnSpPr>
            <a:cxnSpLocks noChangeShapeType="1"/>
            <a:stCxn id="7171" idx="3"/>
            <a:endCxn id="7202" idx="0"/>
          </p:cNvCxnSpPr>
          <p:nvPr/>
        </p:nvCxnSpPr>
        <p:spPr bwMode="auto">
          <a:xfrm>
            <a:off x="6477000" y="3435350"/>
            <a:ext cx="1000125" cy="552450"/>
          </a:xfrm>
          <a:prstGeom prst="curvedConnector2">
            <a:avLst/>
          </a:prstGeom>
          <a:noFill/>
          <a:ln w="12700" algn="ctr">
            <a:solidFill>
              <a:srgbClr val="000000"/>
            </a:solidFill>
            <a:prstDash val="dash"/>
            <a:round/>
            <a:headEnd/>
            <a:tailEnd type="arrow" w="med" len="med"/>
          </a:ln>
        </p:spPr>
      </p:cxnSp>
      <p:cxnSp>
        <p:nvCxnSpPr>
          <p:cNvPr id="7208" name="曲线连接符 139"/>
          <p:cNvCxnSpPr>
            <a:cxnSpLocks noChangeShapeType="1"/>
            <a:stCxn id="7202" idx="3"/>
            <a:endCxn id="7200" idx="2"/>
          </p:cNvCxnSpPr>
          <p:nvPr/>
        </p:nvCxnSpPr>
        <p:spPr bwMode="auto">
          <a:xfrm flipV="1">
            <a:off x="7972425" y="3644900"/>
            <a:ext cx="495300" cy="495300"/>
          </a:xfrm>
          <a:prstGeom prst="curvedConnector2">
            <a:avLst/>
          </a:prstGeom>
          <a:noFill/>
          <a:ln w="12700" algn="ctr">
            <a:solidFill>
              <a:srgbClr val="000000"/>
            </a:solidFill>
            <a:prstDash val="dash"/>
            <a:round/>
            <a:headEnd/>
            <a:tailEnd type="arrow" w="med" len="med"/>
          </a:ln>
        </p:spPr>
      </p:cxnSp>
      <p:cxnSp>
        <p:nvCxnSpPr>
          <p:cNvPr id="45" name="直接连接符 44"/>
          <p:cNvCxnSpPr/>
          <p:nvPr/>
        </p:nvCxnSpPr>
        <p:spPr bwMode="auto">
          <a:xfrm>
            <a:off x="138113" y="2244725"/>
            <a:ext cx="8901112" cy="0"/>
          </a:xfrm>
          <a:prstGeom prst="line">
            <a:avLst/>
          </a:prstGeom>
          <a:noFill/>
          <a:ln w="25400" cap="flat" cmpd="sng" algn="ctr">
            <a:solidFill>
              <a:srgbClr val="F79646"/>
            </a:solidFill>
            <a:prstDash val="solid"/>
            <a:headEnd type="none" w="med" len="med"/>
            <a:tailEnd type="none" w="med" len="med"/>
          </a:ln>
          <a:effectLst>
            <a:outerShdw blurRad="40000" dist="20000" dir="5400000" rotWithShape="0">
              <a:srgbClr val="000000">
                <a:alpha val="38000"/>
              </a:srgbClr>
            </a:outerShdw>
          </a:effectLst>
        </p:spPr>
      </p:cxnSp>
      <p:cxnSp>
        <p:nvCxnSpPr>
          <p:cNvPr id="50" name="直接箭头连接符 49"/>
          <p:cNvCxnSpPr/>
          <p:nvPr/>
        </p:nvCxnSpPr>
        <p:spPr bwMode="auto">
          <a:xfrm>
            <a:off x="6011863" y="1390650"/>
            <a:ext cx="438150" cy="0"/>
          </a:xfrm>
          <a:prstGeom prst="straightConnector1">
            <a:avLst/>
          </a:prstGeom>
          <a:noFill/>
          <a:ln w="25400" cap="flat" cmpd="sng" algn="ctr">
            <a:solidFill>
              <a:srgbClr val="4F81BD"/>
            </a:solidFill>
            <a:prstDash val="solid"/>
            <a:headEnd type="none" w="med" len="med"/>
            <a:tailEnd type="arrow"/>
          </a:ln>
          <a:effectLst>
            <a:outerShdw blurRad="40000" dist="20000" dir="5400000" rotWithShape="0">
              <a:srgbClr val="000000">
                <a:alpha val="38000"/>
              </a:srgbClr>
            </a:outerShdw>
          </a:effectLst>
        </p:spPr>
      </p:cxnSp>
      <p:sp>
        <p:nvSpPr>
          <p:cNvPr id="7211" name="Text Box 42"/>
          <p:cNvSpPr txBox="1">
            <a:spLocks noChangeArrowheads="1"/>
          </p:cNvSpPr>
          <p:nvPr/>
        </p:nvSpPr>
        <p:spPr bwMode="auto">
          <a:xfrm>
            <a:off x="6477000" y="906463"/>
            <a:ext cx="752475" cy="304800"/>
          </a:xfrm>
          <a:prstGeom prst="rect">
            <a:avLst/>
          </a:prstGeom>
          <a:noFill/>
          <a:ln w="9525">
            <a:noFill/>
            <a:miter lim="800000"/>
            <a:headEnd/>
            <a:tailEnd/>
          </a:ln>
        </p:spPr>
        <p:txBody>
          <a:bodyPr>
            <a:spAutoFit/>
          </a:bodyPr>
          <a:lstStyle/>
          <a:p>
            <a:pPr>
              <a:spcBef>
                <a:spcPct val="50000"/>
              </a:spcBef>
            </a:pPr>
            <a:r>
              <a:rPr lang="zh-CN" altLang="en-US" sz="1400">
                <a:solidFill>
                  <a:srgbClr val="000000"/>
                </a:solidFill>
                <a:latin typeface="LiHei Pro" pitchFamily="34" charset="-122"/>
                <a:ea typeface="LiHei Pro" pitchFamily="34" charset="-122"/>
              </a:rPr>
              <a:t>业务流</a:t>
            </a:r>
          </a:p>
        </p:txBody>
      </p:sp>
      <p:cxnSp>
        <p:nvCxnSpPr>
          <p:cNvPr id="52" name="直接箭头连接符 51"/>
          <p:cNvCxnSpPr/>
          <p:nvPr/>
        </p:nvCxnSpPr>
        <p:spPr bwMode="auto">
          <a:xfrm>
            <a:off x="6011863" y="1517650"/>
            <a:ext cx="438150" cy="0"/>
          </a:xfrm>
          <a:prstGeom prst="straightConnector1">
            <a:avLst/>
          </a:prstGeom>
          <a:noFill/>
          <a:ln w="25400" cap="flat" cmpd="sng" algn="ctr">
            <a:solidFill>
              <a:srgbClr val="F79646"/>
            </a:solidFill>
            <a:prstDash val="solid"/>
            <a:headEnd type="none" w="med" len="med"/>
            <a:tailEnd type="arrow"/>
          </a:ln>
          <a:effectLst>
            <a:outerShdw blurRad="40000" dist="20000" dir="5400000" rotWithShape="0">
              <a:srgbClr val="000000">
                <a:alpha val="38000"/>
              </a:srgbClr>
            </a:outerShdw>
          </a:effectLst>
        </p:spPr>
      </p:cxnSp>
      <p:cxnSp>
        <p:nvCxnSpPr>
          <p:cNvPr id="54" name="直接箭头连接符 53"/>
          <p:cNvCxnSpPr/>
          <p:nvPr/>
        </p:nvCxnSpPr>
        <p:spPr bwMode="auto">
          <a:xfrm>
            <a:off x="6011863" y="928688"/>
            <a:ext cx="438150" cy="0"/>
          </a:xfrm>
          <a:prstGeom prst="straightConnector1">
            <a:avLst/>
          </a:prstGeom>
          <a:noFill/>
          <a:ln w="25400" cap="flat" cmpd="sng" algn="ctr">
            <a:solidFill>
              <a:srgbClr val="9BBB59"/>
            </a:solidFill>
            <a:prstDash val="solid"/>
            <a:headEnd type="none" w="med" len="med"/>
            <a:tailEnd type="arrow"/>
          </a:ln>
          <a:effectLst>
            <a:outerShdw blurRad="40000" dist="20000" dir="5400000" rotWithShape="0">
              <a:srgbClr val="000000">
                <a:alpha val="38000"/>
              </a:srgbClr>
            </a:outerShdw>
          </a:effectLst>
        </p:spPr>
      </p:cxnSp>
      <p:cxnSp>
        <p:nvCxnSpPr>
          <p:cNvPr id="7214" name="曲线连接符 61"/>
          <p:cNvCxnSpPr>
            <a:cxnSpLocks noChangeShapeType="1"/>
          </p:cNvCxnSpPr>
          <p:nvPr/>
        </p:nvCxnSpPr>
        <p:spPr bwMode="auto">
          <a:xfrm flipV="1">
            <a:off x="7599363" y="1400175"/>
            <a:ext cx="519112" cy="0"/>
          </a:xfrm>
          <a:prstGeom prst="curvedConnector3">
            <a:avLst>
              <a:gd name="adj1" fmla="val 50000"/>
            </a:avLst>
          </a:prstGeom>
          <a:noFill/>
          <a:ln w="12700" algn="ctr">
            <a:solidFill>
              <a:srgbClr val="000000"/>
            </a:solidFill>
            <a:prstDash val="dash"/>
            <a:round/>
            <a:headEnd/>
            <a:tailEnd type="arrow" w="med" len="med"/>
          </a:ln>
        </p:spPr>
      </p:cxnSp>
      <p:sp>
        <p:nvSpPr>
          <p:cNvPr id="7215" name="Text Box 42"/>
          <p:cNvSpPr txBox="1">
            <a:spLocks noChangeArrowheads="1"/>
          </p:cNvSpPr>
          <p:nvPr/>
        </p:nvSpPr>
        <p:spPr bwMode="auto">
          <a:xfrm>
            <a:off x="8164513" y="906463"/>
            <a:ext cx="752475" cy="304800"/>
          </a:xfrm>
          <a:prstGeom prst="rect">
            <a:avLst/>
          </a:prstGeom>
          <a:noFill/>
          <a:ln w="9525">
            <a:noFill/>
            <a:miter lim="800000"/>
            <a:headEnd/>
            <a:tailEnd/>
          </a:ln>
        </p:spPr>
        <p:txBody>
          <a:bodyPr>
            <a:spAutoFit/>
          </a:bodyPr>
          <a:lstStyle/>
          <a:p>
            <a:pPr>
              <a:spcBef>
                <a:spcPct val="50000"/>
              </a:spcBef>
            </a:pPr>
            <a:r>
              <a:rPr lang="zh-CN" altLang="en-US" sz="1400">
                <a:solidFill>
                  <a:srgbClr val="000000"/>
                </a:solidFill>
                <a:latin typeface="LiHei Pro" pitchFamily="34" charset="-122"/>
                <a:ea typeface="LiHei Pro" pitchFamily="34" charset="-122"/>
              </a:rPr>
              <a:t>资金流</a:t>
            </a:r>
          </a:p>
        </p:txBody>
      </p:sp>
    </p:spTree>
  </p:cSld>
  <p:clrMapOvr>
    <a:masterClrMapping/>
  </p:clrMapOvr>
  <p:transition advTm="24487"/>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51520" y="908719"/>
            <a:ext cx="8892480" cy="4485605"/>
            <a:chOff x="0" y="618"/>
            <a:chExt cx="5760" cy="3447"/>
          </a:xfrm>
        </p:grpSpPr>
        <p:sp>
          <p:nvSpPr>
            <p:cNvPr id="259078" name="Text Box 6"/>
            <p:cNvSpPr txBox="1">
              <a:spLocks noChangeArrowheads="1"/>
            </p:cNvSpPr>
            <p:nvPr/>
          </p:nvSpPr>
          <p:spPr bwMode="auto">
            <a:xfrm>
              <a:off x="0" y="618"/>
              <a:ext cx="1066" cy="304"/>
            </a:xfrm>
            <a:prstGeom prst="rect">
              <a:avLst/>
            </a:prstGeom>
            <a:noFill/>
            <a:ln>
              <a:noFill/>
            </a:ln>
            <a:effectLst>
              <a:prstShdw prst="shdw17" dist="17961" dir="2700000">
                <a:schemeClr val="accent1">
                  <a:gamma/>
                  <a:shade val="60000"/>
                  <a:invGamma/>
                </a:schemeClr>
              </a:prstShdw>
            </a:effectLs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defRPr/>
              </a:pPr>
              <a:r>
                <a:rPr lang="zh-CN" altLang="en-US" smtClean="0">
                  <a:solidFill>
                    <a:srgbClr val="5F7BAE"/>
                  </a:solidFill>
                  <a:effectLst>
                    <a:outerShdw blurRad="38100" dist="38100" dir="2700000" algn="tl">
                      <a:srgbClr val="C0C0C0"/>
                    </a:outerShdw>
                  </a:effectLst>
                  <a:ea typeface="黑体" pitchFamily="2" charset="-122"/>
                </a:rPr>
                <a:t>原布局图 </a:t>
              </a:r>
            </a:p>
          </p:txBody>
        </p:sp>
        <p:pic>
          <p:nvPicPr>
            <p:cNvPr id="18475" name="Picture 7" descr="原布局"/>
            <p:cNvPicPr>
              <a:picLocks noChangeAspect="1" noChangeArrowheads="1"/>
            </p:cNvPicPr>
            <p:nvPr/>
          </p:nvPicPr>
          <p:blipFill>
            <a:blip r:embed="rId3" cstate="print"/>
            <a:srcRect/>
            <a:stretch>
              <a:fillRect/>
            </a:stretch>
          </p:blipFill>
          <p:spPr bwMode="auto">
            <a:xfrm>
              <a:off x="249" y="1117"/>
              <a:ext cx="4872" cy="894"/>
            </a:xfrm>
            <a:prstGeom prst="rect">
              <a:avLst/>
            </a:prstGeom>
            <a:noFill/>
            <a:ln w="9525">
              <a:noFill/>
              <a:miter lim="800000"/>
              <a:headEnd/>
              <a:tailEnd/>
            </a:ln>
          </p:spPr>
        </p:pic>
        <p:sp>
          <p:nvSpPr>
            <p:cNvPr id="18476" name="Text Box 134"/>
            <p:cNvSpPr txBox="1">
              <a:spLocks noChangeArrowheads="1"/>
            </p:cNvSpPr>
            <p:nvPr/>
          </p:nvSpPr>
          <p:spPr bwMode="auto">
            <a:xfrm>
              <a:off x="295" y="1119"/>
              <a:ext cx="363" cy="21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精扩</a:t>
              </a:r>
            </a:p>
          </p:txBody>
        </p:sp>
        <p:sp>
          <p:nvSpPr>
            <p:cNvPr id="18477" name="Text Box 135"/>
            <p:cNvSpPr txBox="1">
              <a:spLocks noChangeArrowheads="1"/>
            </p:cNvSpPr>
            <p:nvPr/>
          </p:nvSpPr>
          <p:spPr bwMode="auto">
            <a:xfrm>
              <a:off x="748" y="1027"/>
              <a:ext cx="363"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底脚焊接</a:t>
              </a:r>
            </a:p>
          </p:txBody>
        </p:sp>
        <p:sp>
          <p:nvSpPr>
            <p:cNvPr id="18478" name="Text Box 136"/>
            <p:cNvSpPr txBox="1">
              <a:spLocks noChangeArrowheads="1"/>
            </p:cNvSpPr>
            <p:nvPr/>
          </p:nvSpPr>
          <p:spPr bwMode="auto">
            <a:xfrm>
              <a:off x="1156" y="1027"/>
              <a:ext cx="363"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座圈焊接</a:t>
              </a:r>
            </a:p>
          </p:txBody>
        </p:sp>
        <p:sp>
          <p:nvSpPr>
            <p:cNvPr id="18479" name="Text Box 137"/>
            <p:cNvSpPr txBox="1">
              <a:spLocks noChangeArrowheads="1"/>
            </p:cNvSpPr>
            <p:nvPr/>
          </p:nvSpPr>
          <p:spPr bwMode="auto">
            <a:xfrm>
              <a:off x="1803" y="1011"/>
              <a:ext cx="805"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r>
                <a:rPr lang="zh-CN" altLang="en-US" sz="1200">
                  <a:latin typeface="Arial" pitchFamily="34" charset="0"/>
                  <a:ea typeface="LiHei Pro" pitchFamily="34" charset="-122"/>
                </a:rPr>
                <a:t>冲孔、抛光、</a:t>
              </a:r>
            </a:p>
            <a:p>
              <a:pPr algn="ctr"/>
              <a:r>
                <a:rPr lang="zh-CN" altLang="en-US" sz="1200">
                  <a:latin typeface="Arial" pitchFamily="34" charset="0"/>
                  <a:ea typeface="LiHei Pro" pitchFamily="34" charset="-122"/>
                </a:rPr>
                <a:t>大孔切削</a:t>
              </a:r>
            </a:p>
          </p:txBody>
        </p:sp>
        <p:sp>
          <p:nvSpPr>
            <p:cNvPr id="18480" name="Text Box 140"/>
            <p:cNvSpPr txBox="1">
              <a:spLocks noChangeArrowheads="1"/>
            </p:cNvSpPr>
            <p:nvPr/>
          </p:nvSpPr>
          <p:spPr bwMode="auto">
            <a:xfrm>
              <a:off x="2699" y="1071"/>
              <a:ext cx="363" cy="210"/>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精车</a:t>
              </a:r>
            </a:p>
          </p:txBody>
        </p:sp>
        <p:sp>
          <p:nvSpPr>
            <p:cNvPr id="18481" name="Text Box 141"/>
            <p:cNvSpPr txBox="1">
              <a:spLocks noChangeArrowheads="1"/>
            </p:cNvSpPr>
            <p:nvPr/>
          </p:nvSpPr>
          <p:spPr bwMode="auto">
            <a:xfrm>
              <a:off x="3288" y="934"/>
              <a:ext cx="363" cy="21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粗扩</a:t>
              </a:r>
            </a:p>
          </p:txBody>
        </p:sp>
        <p:sp>
          <p:nvSpPr>
            <p:cNvPr id="18482" name="Text Box 139"/>
            <p:cNvSpPr txBox="1">
              <a:spLocks noChangeArrowheads="1"/>
            </p:cNvSpPr>
            <p:nvPr/>
          </p:nvSpPr>
          <p:spPr bwMode="auto">
            <a:xfrm>
              <a:off x="4014" y="799"/>
              <a:ext cx="443"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等离子焊接</a:t>
              </a:r>
            </a:p>
          </p:txBody>
        </p:sp>
        <p:pic>
          <p:nvPicPr>
            <p:cNvPr id="18483" name="Picture 15" descr="最终效果"/>
            <p:cNvPicPr>
              <a:picLocks noChangeAspect="1" noChangeArrowheads="1"/>
            </p:cNvPicPr>
            <p:nvPr/>
          </p:nvPicPr>
          <p:blipFill>
            <a:blip r:embed="rId4" cstate="print"/>
            <a:srcRect/>
            <a:stretch>
              <a:fillRect/>
            </a:stretch>
          </p:blipFill>
          <p:spPr bwMode="auto">
            <a:xfrm>
              <a:off x="204" y="2682"/>
              <a:ext cx="5346" cy="1056"/>
            </a:xfrm>
            <a:prstGeom prst="rect">
              <a:avLst/>
            </a:prstGeom>
            <a:noFill/>
            <a:ln w="9525">
              <a:noFill/>
              <a:miter lim="800000"/>
              <a:headEnd/>
              <a:tailEnd/>
            </a:ln>
          </p:spPr>
        </p:pic>
        <p:sp>
          <p:nvSpPr>
            <p:cNvPr id="18484" name="Text Box 138"/>
            <p:cNvSpPr txBox="1">
              <a:spLocks noChangeArrowheads="1"/>
            </p:cNvSpPr>
            <p:nvPr/>
          </p:nvSpPr>
          <p:spPr bwMode="auto">
            <a:xfrm>
              <a:off x="4740" y="920"/>
              <a:ext cx="363" cy="350"/>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卷板整形</a:t>
              </a:r>
            </a:p>
          </p:txBody>
        </p:sp>
        <p:sp>
          <p:nvSpPr>
            <p:cNvPr id="259090" name="Text Box 18"/>
            <p:cNvSpPr txBox="1">
              <a:spLocks noChangeArrowheads="1"/>
            </p:cNvSpPr>
            <p:nvPr/>
          </p:nvSpPr>
          <p:spPr bwMode="auto">
            <a:xfrm>
              <a:off x="0" y="2296"/>
              <a:ext cx="1383" cy="307"/>
            </a:xfrm>
            <a:prstGeom prst="rect">
              <a:avLst/>
            </a:prstGeom>
            <a:noFill/>
            <a:ln>
              <a:noFill/>
            </a:ln>
            <a:effectLst>
              <a:prstShdw prst="shdw17" dist="17961" dir="2700000">
                <a:schemeClr val="accent1">
                  <a:gamma/>
                  <a:shade val="60000"/>
                  <a:invGamma/>
                </a:schemeClr>
              </a:prstShdw>
            </a:effectLs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defRPr/>
              </a:pPr>
              <a:r>
                <a:rPr lang="zh-CN" altLang="en-US" dirty="0" smtClean="0">
                  <a:solidFill>
                    <a:srgbClr val="003366"/>
                  </a:solidFill>
                  <a:effectLst>
                    <a:outerShdw blurRad="38100" dist="38100" dir="2700000" algn="tl">
                      <a:srgbClr val="C0C0C0"/>
                    </a:outerShdw>
                  </a:effectLst>
                  <a:ea typeface="黑体" pitchFamily="2" charset="-122"/>
                </a:rPr>
                <a:t>新设计方案 </a:t>
              </a:r>
            </a:p>
          </p:txBody>
        </p:sp>
        <p:sp>
          <p:nvSpPr>
            <p:cNvPr id="18486" name="Text Box 135"/>
            <p:cNvSpPr txBox="1">
              <a:spLocks noChangeArrowheads="1"/>
            </p:cNvSpPr>
            <p:nvPr/>
          </p:nvSpPr>
          <p:spPr bwMode="auto">
            <a:xfrm>
              <a:off x="0" y="2546"/>
              <a:ext cx="681" cy="288"/>
            </a:xfrm>
            <a:prstGeom prst="rect">
              <a:avLst/>
            </a:prstGeom>
            <a:noFill/>
            <a:ln w="9525" algn="ctr">
              <a:noFill/>
              <a:miter lim="800000"/>
              <a:headEnd/>
              <a:tailEnd/>
            </a:ln>
            <a:effectLst>
              <a:prstShdw prst="shdw17" dist="17961" dir="13500000">
                <a:schemeClr val="bg2"/>
              </a:prstShdw>
            </a:effectLst>
          </p:spPr>
          <p:txBody>
            <a:bodyPr/>
            <a:lstStyle/>
            <a:p>
              <a:pPr algn="ctr">
                <a:spcBef>
                  <a:spcPct val="50000"/>
                </a:spcBef>
              </a:pPr>
              <a:r>
                <a:rPr lang="zh-CN" altLang="en-US" sz="1200">
                  <a:latin typeface="Arial" pitchFamily="34" charset="0"/>
                  <a:ea typeface="LiHei Pro" pitchFamily="34" charset="-122"/>
                </a:rPr>
                <a:t>精扩、最终检测</a:t>
              </a:r>
            </a:p>
          </p:txBody>
        </p:sp>
        <p:sp>
          <p:nvSpPr>
            <p:cNvPr id="18487" name="Text Box 137"/>
            <p:cNvSpPr txBox="1">
              <a:spLocks noChangeArrowheads="1"/>
            </p:cNvSpPr>
            <p:nvPr/>
          </p:nvSpPr>
          <p:spPr bwMode="auto">
            <a:xfrm>
              <a:off x="1655" y="2563"/>
              <a:ext cx="635" cy="346"/>
            </a:xfrm>
            <a:prstGeom prst="rect">
              <a:avLst/>
            </a:prstGeom>
            <a:noFill/>
            <a:ln w="9525" algn="ctr">
              <a:noFill/>
              <a:miter lim="800000"/>
              <a:headEnd/>
              <a:tailEnd/>
            </a:ln>
            <a:effectLst>
              <a:prstShdw prst="shdw17" dist="17961" dir="13500000">
                <a:schemeClr val="bg2"/>
              </a:prstShdw>
            </a:effectLst>
          </p:spPr>
          <p:txBody>
            <a:bodyPr/>
            <a:lstStyle/>
            <a:p>
              <a:pPr algn="ctr"/>
              <a:r>
                <a:rPr lang="zh-CN" altLang="en-US" sz="1200">
                  <a:latin typeface="Arial" pitchFamily="34" charset="0"/>
                  <a:ea typeface="LiHei Pro" pitchFamily="34" charset="-122"/>
                </a:rPr>
                <a:t>冲孔、抛光、</a:t>
              </a:r>
            </a:p>
            <a:p>
              <a:pPr algn="ctr"/>
              <a:r>
                <a:rPr lang="zh-CN" altLang="en-US" sz="1200">
                  <a:latin typeface="Arial" pitchFamily="34" charset="0"/>
                  <a:ea typeface="LiHei Pro" pitchFamily="34" charset="-122"/>
                </a:rPr>
                <a:t>大孔切削</a:t>
              </a:r>
            </a:p>
          </p:txBody>
        </p:sp>
        <p:sp>
          <p:nvSpPr>
            <p:cNvPr id="18488" name="Text Box 141"/>
            <p:cNvSpPr txBox="1">
              <a:spLocks noChangeArrowheads="1"/>
            </p:cNvSpPr>
            <p:nvPr/>
          </p:nvSpPr>
          <p:spPr bwMode="auto">
            <a:xfrm>
              <a:off x="2884" y="2501"/>
              <a:ext cx="450" cy="173"/>
            </a:xfrm>
            <a:prstGeom prst="rect">
              <a:avLst/>
            </a:prstGeom>
            <a:noFill/>
            <a:ln w="9525" algn="ctr">
              <a:noFill/>
              <a:miter lim="800000"/>
              <a:headEnd/>
              <a:tailEnd/>
            </a:ln>
            <a:effectLst>
              <a:prstShdw prst="shdw17" dist="17961" dir="13500000">
                <a:schemeClr val="bg2"/>
              </a:prstShdw>
            </a:effectLst>
          </p:spPr>
          <p:txBody>
            <a:bodyPr/>
            <a:lstStyle/>
            <a:p>
              <a:pPr algn="ctr">
                <a:spcBef>
                  <a:spcPct val="50000"/>
                </a:spcBef>
              </a:pPr>
              <a:r>
                <a:rPr lang="zh-CN" altLang="en-US" sz="1200">
                  <a:latin typeface="Arial" pitchFamily="34" charset="0"/>
                  <a:ea typeface="LiHei Pro" pitchFamily="34" charset="-122"/>
                </a:rPr>
                <a:t>粗扩</a:t>
              </a:r>
            </a:p>
          </p:txBody>
        </p:sp>
        <p:sp>
          <p:nvSpPr>
            <p:cNvPr id="18489" name="Text Box 138"/>
            <p:cNvSpPr txBox="1">
              <a:spLocks noChangeArrowheads="1"/>
            </p:cNvSpPr>
            <p:nvPr/>
          </p:nvSpPr>
          <p:spPr bwMode="auto">
            <a:xfrm>
              <a:off x="4830" y="2773"/>
              <a:ext cx="544" cy="227"/>
            </a:xfrm>
            <a:prstGeom prst="rect">
              <a:avLst/>
            </a:prstGeom>
            <a:noFill/>
            <a:ln w="9525" algn="ctr">
              <a:noFill/>
              <a:miter lim="800000"/>
              <a:headEnd/>
              <a:tailEnd/>
            </a:ln>
            <a:effectLst>
              <a:prstShdw prst="shdw17" dist="17961" dir="13500000">
                <a:schemeClr val="bg2"/>
              </a:prstShdw>
            </a:effectLst>
          </p:spPr>
          <p:txBody>
            <a:bodyPr/>
            <a:lstStyle/>
            <a:p>
              <a:pPr algn="ctr">
                <a:spcBef>
                  <a:spcPct val="50000"/>
                </a:spcBef>
              </a:pPr>
              <a:r>
                <a:rPr lang="zh-CN" altLang="en-US" sz="1200">
                  <a:latin typeface="Arial" pitchFamily="34" charset="0"/>
                  <a:ea typeface="LiHei Pro" pitchFamily="34" charset="-122"/>
                </a:rPr>
                <a:t>料片清洗</a:t>
              </a:r>
            </a:p>
          </p:txBody>
        </p:sp>
        <p:pic>
          <p:nvPicPr>
            <p:cNvPr id="18490" name="Picture 56" descr="人"/>
            <p:cNvPicPr>
              <a:picLocks noChangeAspect="1" noChangeArrowheads="1"/>
            </p:cNvPicPr>
            <p:nvPr/>
          </p:nvPicPr>
          <p:blipFill>
            <a:blip r:embed="rId5" cstate="print"/>
            <a:srcRect/>
            <a:stretch>
              <a:fillRect/>
            </a:stretch>
          </p:blipFill>
          <p:spPr bwMode="auto">
            <a:xfrm>
              <a:off x="703" y="3499"/>
              <a:ext cx="228" cy="178"/>
            </a:xfrm>
            <a:prstGeom prst="rect">
              <a:avLst/>
            </a:prstGeom>
            <a:noFill/>
            <a:ln w="9525">
              <a:noFill/>
              <a:miter lim="800000"/>
              <a:headEnd/>
              <a:tailEnd/>
            </a:ln>
          </p:spPr>
        </p:pic>
        <p:pic>
          <p:nvPicPr>
            <p:cNvPr id="18491" name="Picture 57" descr="人"/>
            <p:cNvPicPr>
              <a:picLocks noChangeAspect="1" noChangeArrowheads="1"/>
            </p:cNvPicPr>
            <p:nvPr/>
          </p:nvPicPr>
          <p:blipFill>
            <a:blip r:embed="rId5" cstate="print"/>
            <a:srcRect/>
            <a:stretch>
              <a:fillRect/>
            </a:stretch>
          </p:blipFill>
          <p:spPr bwMode="auto">
            <a:xfrm>
              <a:off x="1973" y="3499"/>
              <a:ext cx="228" cy="178"/>
            </a:xfrm>
            <a:prstGeom prst="rect">
              <a:avLst/>
            </a:prstGeom>
            <a:noFill/>
            <a:ln w="9525">
              <a:noFill/>
              <a:miter lim="800000"/>
              <a:headEnd/>
              <a:tailEnd/>
            </a:ln>
          </p:spPr>
        </p:pic>
        <p:pic>
          <p:nvPicPr>
            <p:cNvPr id="18492" name="Picture 58" descr="人"/>
            <p:cNvPicPr>
              <a:picLocks noChangeAspect="1" noChangeArrowheads="1"/>
            </p:cNvPicPr>
            <p:nvPr/>
          </p:nvPicPr>
          <p:blipFill>
            <a:blip r:embed="rId5" cstate="print"/>
            <a:srcRect/>
            <a:stretch>
              <a:fillRect/>
            </a:stretch>
          </p:blipFill>
          <p:spPr bwMode="auto">
            <a:xfrm>
              <a:off x="3288" y="3453"/>
              <a:ext cx="228" cy="178"/>
            </a:xfrm>
            <a:prstGeom prst="rect">
              <a:avLst/>
            </a:prstGeom>
            <a:noFill/>
            <a:ln w="9525">
              <a:noFill/>
              <a:miter lim="800000"/>
              <a:headEnd/>
              <a:tailEnd/>
            </a:ln>
          </p:spPr>
        </p:pic>
        <p:pic>
          <p:nvPicPr>
            <p:cNvPr id="18493" name="Picture 23" descr="图片2"/>
            <p:cNvPicPr>
              <a:picLocks noChangeAspect="1" noChangeArrowheads="1"/>
            </p:cNvPicPr>
            <p:nvPr/>
          </p:nvPicPr>
          <p:blipFill>
            <a:blip r:embed="rId6" cstate="print"/>
            <a:srcRect/>
            <a:stretch>
              <a:fillRect/>
            </a:stretch>
          </p:blipFill>
          <p:spPr bwMode="auto">
            <a:xfrm>
              <a:off x="1263" y="1670"/>
              <a:ext cx="170" cy="114"/>
            </a:xfrm>
            <a:prstGeom prst="rect">
              <a:avLst/>
            </a:prstGeom>
            <a:solidFill>
              <a:schemeClr val="bg1"/>
            </a:solidFill>
            <a:ln w="9525" algn="ctr">
              <a:noFill/>
              <a:miter lim="800000"/>
              <a:headEnd/>
              <a:tailEnd/>
            </a:ln>
          </p:spPr>
        </p:pic>
        <p:pic>
          <p:nvPicPr>
            <p:cNvPr id="18494" name="Picture 24" descr="图片2"/>
            <p:cNvPicPr>
              <a:picLocks noChangeAspect="1" noChangeArrowheads="1"/>
            </p:cNvPicPr>
            <p:nvPr/>
          </p:nvPicPr>
          <p:blipFill>
            <a:blip r:embed="rId6" cstate="print"/>
            <a:srcRect/>
            <a:stretch>
              <a:fillRect/>
            </a:stretch>
          </p:blipFill>
          <p:spPr bwMode="auto">
            <a:xfrm>
              <a:off x="859" y="1630"/>
              <a:ext cx="170" cy="114"/>
            </a:xfrm>
            <a:prstGeom prst="rect">
              <a:avLst/>
            </a:prstGeom>
            <a:solidFill>
              <a:schemeClr val="bg1"/>
            </a:solidFill>
            <a:ln w="9525" algn="ctr">
              <a:noFill/>
              <a:miter lim="800000"/>
              <a:headEnd/>
              <a:tailEnd/>
            </a:ln>
          </p:spPr>
        </p:pic>
        <p:pic>
          <p:nvPicPr>
            <p:cNvPr id="18495" name="Picture 25" descr="图片2"/>
            <p:cNvPicPr>
              <a:picLocks noChangeAspect="1" noChangeArrowheads="1"/>
            </p:cNvPicPr>
            <p:nvPr/>
          </p:nvPicPr>
          <p:blipFill>
            <a:blip r:embed="rId6" cstate="print"/>
            <a:srcRect/>
            <a:stretch>
              <a:fillRect/>
            </a:stretch>
          </p:blipFill>
          <p:spPr bwMode="auto">
            <a:xfrm>
              <a:off x="484" y="1645"/>
              <a:ext cx="170" cy="114"/>
            </a:xfrm>
            <a:prstGeom prst="rect">
              <a:avLst/>
            </a:prstGeom>
            <a:solidFill>
              <a:schemeClr val="bg1"/>
            </a:solidFill>
            <a:ln w="9525">
              <a:noFill/>
              <a:miter lim="800000"/>
              <a:headEnd/>
              <a:tailEnd/>
            </a:ln>
          </p:spPr>
        </p:pic>
        <p:pic>
          <p:nvPicPr>
            <p:cNvPr id="18496" name="Picture 26" descr="图片2"/>
            <p:cNvPicPr>
              <a:picLocks noChangeAspect="1" noChangeArrowheads="1"/>
            </p:cNvPicPr>
            <p:nvPr/>
          </p:nvPicPr>
          <p:blipFill>
            <a:blip r:embed="rId6" cstate="print"/>
            <a:srcRect/>
            <a:stretch>
              <a:fillRect/>
            </a:stretch>
          </p:blipFill>
          <p:spPr bwMode="auto">
            <a:xfrm>
              <a:off x="1885" y="1665"/>
              <a:ext cx="170" cy="114"/>
            </a:xfrm>
            <a:prstGeom prst="rect">
              <a:avLst/>
            </a:prstGeom>
            <a:solidFill>
              <a:schemeClr val="bg1"/>
            </a:solidFill>
            <a:ln w="9525" algn="ctr">
              <a:noFill/>
              <a:miter lim="800000"/>
              <a:headEnd/>
              <a:tailEnd/>
            </a:ln>
          </p:spPr>
        </p:pic>
        <p:pic>
          <p:nvPicPr>
            <p:cNvPr id="18497" name="Picture 27" descr="图片2"/>
            <p:cNvPicPr>
              <a:picLocks noChangeAspect="1" noChangeArrowheads="1"/>
            </p:cNvPicPr>
            <p:nvPr/>
          </p:nvPicPr>
          <p:blipFill>
            <a:blip r:embed="rId6" cstate="print"/>
            <a:srcRect/>
            <a:stretch>
              <a:fillRect/>
            </a:stretch>
          </p:blipFill>
          <p:spPr bwMode="auto">
            <a:xfrm>
              <a:off x="2158" y="1690"/>
              <a:ext cx="170" cy="114"/>
            </a:xfrm>
            <a:prstGeom prst="rect">
              <a:avLst/>
            </a:prstGeom>
            <a:solidFill>
              <a:schemeClr val="bg1"/>
            </a:solidFill>
            <a:ln w="9525" algn="ctr">
              <a:noFill/>
              <a:miter lim="800000"/>
              <a:headEnd/>
              <a:tailEnd/>
            </a:ln>
          </p:spPr>
        </p:pic>
        <p:pic>
          <p:nvPicPr>
            <p:cNvPr id="18498" name="Picture 28" descr="图片2"/>
            <p:cNvPicPr>
              <a:picLocks noChangeAspect="1" noChangeArrowheads="1"/>
            </p:cNvPicPr>
            <p:nvPr/>
          </p:nvPicPr>
          <p:blipFill>
            <a:blip r:embed="rId6" cstate="print"/>
            <a:srcRect/>
            <a:stretch>
              <a:fillRect/>
            </a:stretch>
          </p:blipFill>
          <p:spPr bwMode="auto">
            <a:xfrm>
              <a:off x="2439" y="1713"/>
              <a:ext cx="170" cy="114"/>
            </a:xfrm>
            <a:prstGeom prst="rect">
              <a:avLst/>
            </a:prstGeom>
            <a:solidFill>
              <a:schemeClr val="bg1"/>
            </a:solidFill>
            <a:ln w="9525" algn="ctr">
              <a:noFill/>
              <a:miter lim="800000"/>
              <a:headEnd/>
              <a:tailEnd/>
            </a:ln>
          </p:spPr>
        </p:pic>
        <p:pic>
          <p:nvPicPr>
            <p:cNvPr id="18499" name="Picture 29" descr="图片2"/>
            <p:cNvPicPr>
              <a:picLocks noChangeAspect="1" noChangeArrowheads="1"/>
            </p:cNvPicPr>
            <p:nvPr/>
          </p:nvPicPr>
          <p:blipFill>
            <a:blip r:embed="rId6" cstate="print"/>
            <a:srcRect/>
            <a:stretch>
              <a:fillRect/>
            </a:stretch>
          </p:blipFill>
          <p:spPr bwMode="auto">
            <a:xfrm>
              <a:off x="2814" y="1575"/>
              <a:ext cx="170" cy="114"/>
            </a:xfrm>
            <a:prstGeom prst="rect">
              <a:avLst/>
            </a:prstGeom>
            <a:solidFill>
              <a:schemeClr val="bg1"/>
            </a:solidFill>
            <a:ln w="9525" algn="ctr">
              <a:noFill/>
              <a:miter lim="800000"/>
              <a:headEnd/>
              <a:tailEnd/>
            </a:ln>
          </p:spPr>
        </p:pic>
        <p:pic>
          <p:nvPicPr>
            <p:cNvPr id="18500" name="Picture 30" descr="图片2"/>
            <p:cNvPicPr>
              <a:picLocks noChangeAspect="1" noChangeArrowheads="1"/>
            </p:cNvPicPr>
            <p:nvPr/>
          </p:nvPicPr>
          <p:blipFill>
            <a:blip r:embed="rId6" cstate="print"/>
            <a:srcRect/>
            <a:stretch>
              <a:fillRect/>
            </a:stretch>
          </p:blipFill>
          <p:spPr bwMode="auto">
            <a:xfrm>
              <a:off x="3338" y="1508"/>
              <a:ext cx="170" cy="114"/>
            </a:xfrm>
            <a:prstGeom prst="rect">
              <a:avLst/>
            </a:prstGeom>
            <a:solidFill>
              <a:schemeClr val="bg1"/>
            </a:solidFill>
            <a:ln w="9525" algn="ctr">
              <a:noFill/>
              <a:miter lim="800000"/>
              <a:headEnd/>
              <a:tailEnd/>
            </a:ln>
          </p:spPr>
        </p:pic>
        <p:pic>
          <p:nvPicPr>
            <p:cNvPr id="18501" name="Picture 31" descr="图片2"/>
            <p:cNvPicPr>
              <a:picLocks noChangeAspect="1" noChangeArrowheads="1"/>
            </p:cNvPicPr>
            <p:nvPr/>
          </p:nvPicPr>
          <p:blipFill>
            <a:blip r:embed="rId6" cstate="print"/>
            <a:srcRect/>
            <a:stretch>
              <a:fillRect/>
            </a:stretch>
          </p:blipFill>
          <p:spPr bwMode="auto">
            <a:xfrm>
              <a:off x="3810" y="1686"/>
              <a:ext cx="170" cy="114"/>
            </a:xfrm>
            <a:prstGeom prst="rect">
              <a:avLst/>
            </a:prstGeom>
            <a:solidFill>
              <a:schemeClr val="bg1"/>
            </a:solidFill>
            <a:ln w="9525" algn="ctr">
              <a:noFill/>
              <a:miter lim="800000"/>
              <a:headEnd/>
              <a:tailEnd/>
            </a:ln>
          </p:spPr>
        </p:pic>
        <p:pic>
          <p:nvPicPr>
            <p:cNvPr id="18502" name="Picture 32" descr="图片2"/>
            <p:cNvPicPr>
              <a:picLocks noChangeAspect="1" noChangeArrowheads="1"/>
            </p:cNvPicPr>
            <p:nvPr/>
          </p:nvPicPr>
          <p:blipFill>
            <a:blip r:embed="rId6" cstate="print"/>
            <a:srcRect/>
            <a:stretch>
              <a:fillRect/>
            </a:stretch>
          </p:blipFill>
          <p:spPr bwMode="auto">
            <a:xfrm>
              <a:off x="4785" y="1723"/>
              <a:ext cx="170" cy="114"/>
            </a:xfrm>
            <a:prstGeom prst="rect">
              <a:avLst/>
            </a:prstGeom>
            <a:solidFill>
              <a:schemeClr val="bg1"/>
            </a:solidFill>
            <a:ln w="9525" algn="ctr">
              <a:noFill/>
              <a:miter lim="800000"/>
              <a:headEnd/>
              <a:tailEnd/>
            </a:ln>
          </p:spPr>
        </p:pic>
        <p:pic>
          <p:nvPicPr>
            <p:cNvPr id="18503" name="Picture 33" descr="图片2"/>
            <p:cNvPicPr>
              <a:picLocks noChangeAspect="1" noChangeArrowheads="1"/>
            </p:cNvPicPr>
            <p:nvPr/>
          </p:nvPicPr>
          <p:blipFill>
            <a:blip r:embed="rId6" cstate="print"/>
            <a:srcRect/>
            <a:stretch>
              <a:fillRect/>
            </a:stretch>
          </p:blipFill>
          <p:spPr bwMode="auto">
            <a:xfrm>
              <a:off x="732" y="3524"/>
              <a:ext cx="170" cy="114"/>
            </a:xfrm>
            <a:prstGeom prst="rect">
              <a:avLst/>
            </a:prstGeom>
            <a:solidFill>
              <a:schemeClr val="bg1"/>
            </a:solidFill>
            <a:ln w="9525" algn="ctr">
              <a:noFill/>
              <a:miter lim="800000"/>
              <a:headEnd/>
              <a:tailEnd/>
            </a:ln>
          </p:spPr>
        </p:pic>
        <p:pic>
          <p:nvPicPr>
            <p:cNvPr id="18504" name="Picture 34" descr="图片2"/>
            <p:cNvPicPr>
              <a:picLocks noChangeAspect="1" noChangeArrowheads="1"/>
            </p:cNvPicPr>
            <p:nvPr/>
          </p:nvPicPr>
          <p:blipFill>
            <a:blip r:embed="rId6" cstate="print"/>
            <a:srcRect/>
            <a:stretch>
              <a:fillRect/>
            </a:stretch>
          </p:blipFill>
          <p:spPr bwMode="auto">
            <a:xfrm>
              <a:off x="2001" y="3509"/>
              <a:ext cx="170" cy="114"/>
            </a:xfrm>
            <a:prstGeom prst="rect">
              <a:avLst/>
            </a:prstGeom>
            <a:solidFill>
              <a:schemeClr val="bg1"/>
            </a:solidFill>
            <a:ln w="9525" algn="ctr">
              <a:noFill/>
              <a:miter lim="800000"/>
              <a:headEnd/>
              <a:tailEnd/>
            </a:ln>
          </p:spPr>
        </p:pic>
        <p:sp>
          <p:nvSpPr>
            <p:cNvPr id="18505" name="Rectangle 35"/>
            <p:cNvSpPr>
              <a:spLocks noChangeArrowheads="1"/>
            </p:cNvSpPr>
            <p:nvPr/>
          </p:nvSpPr>
          <p:spPr bwMode="auto">
            <a:xfrm>
              <a:off x="758" y="3631"/>
              <a:ext cx="126" cy="49"/>
            </a:xfrm>
            <a:prstGeom prst="rect">
              <a:avLst/>
            </a:prstGeom>
            <a:solidFill>
              <a:schemeClr val="bg1"/>
            </a:solidFill>
            <a:ln w="9525" algn="ctr">
              <a:noFill/>
              <a:miter lim="800000"/>
              <a:headEnd/>
              <a:tailEnd/>
            </a:ln>
          </p:spPr>
          <p:txBody>
            <a:bodyPr wrap="none" anchor="ctr"/>
            <a:lstStyle/>
            <a:p>
              <a:pPr algn="ctr"/>
              <a:endParaRPr lang="zh-CN" altLang="zh-CN">
                <a:ea typeface="LiHei Pro" pitchFamily="34" charset="-122"/>
              </a:endParaRPr>
            </a:p>
          </p:txBody>
        </p:sp>
        <p:sp>
          <p:nvSpPr>
            <p:cNvPr id="18506" name="Rectangle 36"/>
            <p:cNvSpPr>
              <a:spLocks noChangeArrowheads="1"/>
            </p:cNvSpPr>
            <p:nvPr/>
          </p:nvSpPr>
          <p:spPr bwMode="auto">
            <a:xfrm>
              <a:off x="2020" y="3613"/>
              <a:ext cx="126" cy="49"/>
            </a:xfrm>
            <a:prstGeom prst="rect">
              <a:avLst/>
            </a:prstGeom>
            <a:solidFill>
              <a:schemeClr val="bg1"/>
            </a:solidFill>
            <a:ln w="9525" algn="ctr">
              <a:noFill/>
              <a:miter lim="800000"/>
              <a:headEnd/>
              <a:tailEnd/>
            </a:ln>
          </p:spPr>
          <p:txBody>
            <a:bodyPr wrap="none" anchor="ctr"/>
            <a:lstStyle/>
            <a:p>
              <a:pPr algn="ctr"/>
              <a:endParaRPr lang="zh-CN" altLang="zh-CN">
                <a:ea typeface="LiHei Pro" pitchFamily="34" charset="-122"/>
              </a:endParaRPr>
            </a:p>
          </p:txBody>
        </p:sp>
        <p:pic>
          <p:nvPicPr>
            <p:cNvPr id="18507" name="Picture 37" descr="图片2"/>
            <p:cNvPicPr>
              <a:picLocks noChangeAspect="1" noChangeArrowheads="1"/>
            </p:cNvPicPr>
            <p:nvPr/>
          </p:nvPicPr>
          <p:blipFill>
            <a:blip r:embed="rId6" cstate="print"/>
            <a:srcRect/>
            <a:stretch>
              <a:fillRect/>
            </a:stretch>
          </p:blipFill>
          <p:spPr bwMode="auto">
            <a:xfrm>
              <a:off x="3311" y="3456"/>
              <a:ext cx="170" cy="114"/>
            </a:xfrm>
            <a:prstGeom prst="rect">
              <a:avLst/>
            </a:prstGeom>
            <a:solidFill>
              <a:schemeClr val="bg1"/>
            </a:solidFill>
            <a:ln w="9525" algn="ctr">
              <a:noFill/>
              <a:miter lim="800000"/>
              <a:headEnd/>
              <a:tailEnd/>
            </a:ln>
          </p:spPr>
        </p:pic>
        <p:sp>
          <p:nvSpPr>
            <p:cNvPr id="18508" name="Rectangle 38"/>
            <p:cNvSpPr>
              <a:spLocks noChangeArrowheads="1"/>
            </p:cNvSpPr>
            <p:nvPr/>
          </p:nvSpPr>
          <p:spPr bwMode="auto">
            <a:xfrm>
              <a:off x="3346" y="3564"/>
              <a:ext cx="126" cy="49"/>
            </a:xfrm>
            <a:prstGeom prst="rect">
              <a:avLst/>
            </a:prstGeom>
            <a:solidFill>
              <a:schemeClr val="bg1"/>
            </a:solidFill>
            <a:ln w="9525" algn="ctr">
              <a:noFill/>
              <a:miter lim="800000"/>
              <a:headEnd/>
              <a:tailEnd/>
            </a:ln>
          </p:spPr>
          <p:txBody>
            <a:bodyPr wrap="none" anchor="ctr"/>
            <a:lstStyle/>
            <a:p>
              <a:pPr algn="ctr"/>
              <a:endParaRPr lang="zh-CN" altLang="zh-CN">
                <a:ea typeface="LiHei Pro" pitchFamily="34" charset="-122"/>
              </a:endParaRPr>
            </a:p>
          </p:txBody>
        </p:sp>
        <p:sp>
          <p:nvSpPr>
            <p:cNvPr id="18509" name="Line 39"/>
            <p:cNvSpPr>
              <a:spLocks noChangeShapeType="1"/>
            </p:cNvSpPr>
            <p:nvPr/>
          </p:nvSpPr>
          <p:spPr bwMode="auto">
            <a:xfrm>
              <a:off x="0" y="2205"/>
              <a:ext cx="5760" cy="0"/>
            </a:xfrm>
            <a:prstGeom prst="line">
              <a:avLst/>
            </a:prstGeom>
            <a:noFill/>
            <a:ln w="57150" cmpd="thinThick">
              <a:solidFill>
                <a:schemeClr val="tx1"/>
              </a:solidFill>
              <a:round/>
              <a:headEnd/>
              <a:tailEnd/>
            </a:ln>
          </p:spPr>
          <p:txBody>
            <a:bodyPr/>
            <a:lstStyle/>
            <a:p>
              <a:endParaRPr lang="zh-CN" altLang="en-US"/>
            </a:p>
          </p:txBody>
        </p:sp>
        <p:sp>
          <p:nvSpPr>
            <p:cNvPr id="18510" name="Oval 40"/>
            <p:cNvSpPr>
              <a:spLocks noChangeArrowheads="1"/>
            </p:cNvSpPr>
            <p:nvPr/>
          </p:nvSpPr>
          <p:spPr bwMode="auto">
            <a:xfrm>
              <a:off x="287" y="2742"/>
              <a:ext cx="1051" cy="1051"/>
            </a:xfrm>
            <a:prstGeom prst="ellipse">
              <a:avLst/>
            </a:prstGeom>
            <a:noFill/>
            <a:ln w="28575" algn="ctr">
              <a:solidFill>
                <a:srgbClr val="00FF00"/>
              </a:solidFill>
              <a:prstDash val="dash"/>
              <a:round/>
              <a:headEnd/>
              <a:tailEnd/>
            </a:ln>
          </p:spPr>
          <p:txBody>
            <a:bodyPr wrap="none" anchor="ctr"/>
            <a:lstStyle/>
            <a:p>
              <a:pPr algn="ctr"/>
              <a:endParaRPr lang="zh-CN" altLang="zh-CN">
                <a:ea typeface="LiHei Pro" pitchFamily="34" charset="-122"/>
              </a:endParaRPr>
            </a:p>
          </p:txBody>
        </p:sp>
        <p:sp>
          <p:nvSpPr>
            <p:cNvPr id="18511" name="Oval 41"/>
            <p:cNvSpPr>
              <a:spLocks noChangeArrowheads="1"/>
            </p:cNvSpPr>
            <p:nvPr/>
          </p:nvSpPr>
          <p:spPr bwMode="auto">
            <a:xfrm>
              <a:off x="1519" y="2659"/>
              <a:ext cx="1225" cy="1225"/>
            </a:xfrm>
            <a:prstGeom prst="ellipse">
              <a:avLst/>
            </a:prstGeom>
            <a:noFill/>
            <a:ln w="28575" algn="ctr">
              <a:solidFill>
                <a:srgbClr val="00FF00"/>
              </a:solidFill>
              <a:prstDash val="dash"/>
              <a:round/>
              <a:headEnd/>
              <a:tailEnd/>
            </a:ln>
          </p:spPr>
          <p:txBody>
            <a:bodyPr wrap="none" anchor="ctr"/>
            <a:lstStyle/>
            <a:p>
              <a:pPr algn="ctr"/>
              <a:endParaRPr lang="zh-CN" altLang="zh-CN">
                <a:ea typeface="LiHei Pro" pitchFamily="34" charset="-122"/>
              </a:endParaRPr>
            </a:p>
          </p:txBody>
        </p:sp>
        <p:sp>
          <p:nvSpPr>
            <p:cNvPr id="18512" name="Oval 42"/>
            <p:cNvSpPr>
              <a:spLocks noChangeArrowheads="1"/>
            </p:cNvSpPr>
            <p:nvPr/>
          </p:nvSpPr>
          <p:spPr bwMode="auto">
            <a:xfrm>
              <a:off x="2880" y="2251"/>
              <a:ext cx="2789" cy="1814"/>
            </a:xfrm>
            <a:prstGeom prst="ellipse">
              <a:avLst/>
            </a:prstGeom>
            <a:noFill/>
            <a:ln w="28575" algn="ctr">
              <a:solidFill>
                <a:srgbClr val="00FF00"/>
              </a:solidFill>
              <a:prstDash val="dash"/>
              <a:round/>
              <a:headEnd/>
              <a:tailEnd/>
            </a:ln>
          </p:spPr>
          <p:txBody>
            <a:bodyPr wrap="none" anchor="ctr"/>
            <a:lstStyle/>
            <a:p>
              <a:pPr algn="ctr"/>
              <a:endParaRPr lang="zh-CN" altLang="zh-CN">
                <a:ea typeface="LiHei Pro" pitchFamily="34" charset="-122"/>
              </a:endParaRPr>
            </a:p>
          </p:txBody>
        </p:sp>
        <p:sp>
          <p:nvSpPr>
            <p:cNvPr id="18513" name="Text Box 135"/>
            <p:cNvSpPr txBox="1">
              <a:spLocks noChangeArrowheads="1"/>
            </p:cNvSpPr>
            <p:nvPr/>
          </p:nvSpPr>
          <p:spPr bwMode="auto">
            <a:xfrm>
              <a:off x="658" y="2552"/>
              <a:ext cx="363"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底脚焊接</a:t>
              </a:r>
            </a:p>
          </p:txBody>
        </p:sp>
        <p:sp>
          <p:nvSpPr>
            <p:cNvPr id="18514" name="Text Box 136"/>
            <p:cNvSpPr txBox="1">
              <a:spLocks noChangeArrowheads="1"/>
            </p:cNvSpPr>
            <p:nvPr/>
          </p:nvSpPr>
          <p:spPr bwMode="auto">
            <a:xfrm>
              <a:off x="1066" y="2552"/>
              <a:ext cx="363" cy="351"/>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座圈焊接</a:t>
              </a:r>
            </a:p>
          </p:txBody>
        </p:sp>
        <p:sp>
          <p:nvSpPr>
            <p:cNvPr id="18515" name="Text Box 139"/>
            <p:cNvSpPr txBox="1">
              <a:spLocks noChangeArrowheads="1"/>
            </p:cNvSpPr>
            <p:nvPr/>
          </p:nvSpPr>
          <p:spPr bwMode="auto">
            <a:xfrm>
              <a:off x="3560" y="2432"/>
              <a:ext cx="443" cy="350"/>
            </a:xfrm>
            <a:prstGeom prst="rect">
              <a:avLst/>
            </a:prstGeom>
            <a:noFill/>
            <a:ln w="9525" algn="ctr">
              <a:noFill/>
              <a:miter lim="800000"/>
              <a:headEnd/>
              <a:tailEnd/>
            </a:ln>
            <a:effectLst>
              <a:prstShdw prst="shdw17" dist="17961" dir="13500000">
                <a:schemeClr val="bg2"/>
              </a:prstShdw>
            </a:effectLst>
          </p:spPr>
          <p:txBody>
            <a:bodyPr>
              <a:spAutoFit/>
            </a:bodyPr>
            <a:lstStyle/>
            <a:p>
              <a:pPr algn="ctr">
                <a:spcBef>
                  <a:spcPct val="50000"/>
                </a:spcBef>
              </a:pPr>
              <a:r>
                <a:rPr lang="zh-CN" altLang="en-US" sz="1200">
                  <a:latin typeface="Arial" pitchFamily="34" charset="0"/>
                  <a:ea typeface="LiHei Pro" pitchFamily="34" charset="-122"/>
                </a:rPr>
                <a:t>等离子焊接</a:t>
              </a:r>
            </a:p>
          </p:txBody>
        </p:sp>
      </p:grpSp>
      <p:grpSp>
        <p:nvGrpSpPr>
          <p:cNvPr id="3" name="Group 46"/>
          <p:cNvGrpSpPr>
            <a:grpSpLocks/>
          </p:cNvGrpSpPr>
          <p:nvPr/>
        </p:nvGrpSpPr>
        <p:grpSpPr bwMode="auto">
          <a:xfrm>
            <a:off x="2108200" y="461963"/>
            <a:ext cx="1360488" cy="949325"/>
            <a:chOff x="1383" y="709"/>
            <a:chExt cx="862" cy="544"/>
          </a:xfrm>
        </p:grpSpPr>
        <p:sp>
          <p:nvSpPr>
            <p:cNvPr id="18472" name="AutoShape 47"/>
            <p:cNvSpPr>
              <a:spLocks noChangeArrowheads="1"/>
            </p:cNvSpPr>
            <p:nvPr/>
          </p:nvSpPr>
          <p:spPr bwMode="auto">
            <a:xfrm>
              <a:off x="1383" y="709"/>
              <a:ext cx="862" cy="544"/>
            </a:xfrm>
            <a:prstGeom prst="cloudCallout">
              <a:avLst>
                <a:gd name="adj1" fmla="val -16588"/>
                <a:gd name="adj2" fmla="val -13787"/>
              </a:avLst>
            </a:prstGeom>
            <a:gradFill rotWithShape="1">
              <a:gsLst>
                <a:gs pos="0">
                  <a:srgbClr val="969696"/>
                </a:gs>
                <a:gs pos="50000">
                  <a:srgbClr val="D1D1D1"/>
                </a:gs>
                <a:gs pos="100000">
                  <a:srgbClr val="969696"/>
                </a:gs>
              </a:gsLst>
              <a:lin ang="2700000" scaled="1"/>
            </a:gradFill>
            <a:ln w="9525">
              <a:noFill/>
              <a:round/>
              <a:headEnd/>
              <a:tailEnd/>
            </a:ln>
            <a:effectLst>
              <a:prstShdw prst="shdw17" dist="17961" dir="2700000">
                <a:srgbClr val="5A5A5A"/>
              </a:prstShdw>
            </a:effectLst>
          </p:spPr>
          <p:txBody>
            <a:bodyPr/>
            <a:lstStyle/>
            <a:p>
              <a:pPr algn="ctr"/>
              <a:endParaRPr lang="zh-CN" altLang="zh-CN" sz="1200">
                <a:latin typeface="LiHei Pro" pitchFamily="34" charset="-122"/>
                <a:ea typeface="LiHei Pro" pitchFamily="34" charset="-122"/>
              </a:endParaRPr>
            </a:p>
          </p:txBody>
        </p:sp>
        <p:sp>
          <p:nvSpPr>
            <p:cNvPr id="57392" name="Text Box 48"/>
            <p:cNvSpPr txBox="1">
              <a:spLocks noChangeArrowheads="1"/>
            </p:cNvSpPr>
            <p:nvPr/>
          </p:nvSpPr>
          <p:spPr bwMode="auto">
            <a:xfrm>
              <a:off x="1474" y="795"/>
              <a:ext cx="726" cy="358"/>
            </a:xfrm>
            <a:prstGeom prst="rect">
              <a:avLst/>
            </a:prstGeom>
            <a:noFill/>
            <a:ln>
              <a:noFill/>
            </a:ln>
            <a:effectLst>
              <a:prstShdw prst="shdw17" dist="17961" dir="2700000">
                <a:schemeClr val="accent1">
                  <a:gamma/>
                  <a:shade val="60000"/>
                  <a:invGamma/>
                </a:schemeClr>
              </a:prstShdw>
            </a:effectLst>
            <a:extLst/>
          </p:spPr>
          <p:txBody>
            <a:bodyPr>
              <a:spAutoFit/>
            </a:bodyPr>
            <a:lstStyle/>
            <a:p>
              <a:pPr>
                <a:defRPr/>
              </a:pPr>
              <a:r>
                <a:rPr lang="zh-CN" altLang="en-US" sz="1200" dirty="0">
                  <a:latin typeface="LiHei Pro" pitchFamily="34" charset="-122"/>
                  <a:ea typeface="LiHei Pro" pitchFamily="34" charset="-122"/>
                </a:rPr>
                <a:t>设备</a:t>
              </a:r>
              <a:r>
                <a:rPr lang="en-US" altLang="zh-CN" sz="1200" dirty="0">
                  <a:latin typeface="LiHei Pro" pitchFamily="34" charset="-122"/>
                  <a:ea typeface="LiHei Pro" pitchFamily="34" charset="-122"/>
                </a:rPr>
                <a:t>:12</a:t>
              </a:r>
              <a:r>
                <a:rPr lang="zh-CN" altLang="en-US" sz="1200" dirty="0">
                  <a:latin typeface="LiHei Pro" pitchFamily="34" charset="-122"/>
                  <a:ea typeface="LiHei Pro" pitchFamily="34" charset="-122"/>
                </a:rPr>
                <a:t>台</a:t>
              </a:r>
            </a:p>
            <a:p>
              <a:pPr>
                <a:defRPr/>
              </a:pPr>
              <a:r>
                <a:rPr lang="zh-CN" altLang="en-US" sz="1200" dirty="0">
                  <a:latin typeface="LiHei Pro" pitchFamily="34" charset="-122"/>
                  <a:ea typeface="LiHei Pro" pitchFamily="34" charset="-122"/>
                </a:rPr>
                <a:t>人员</a:t>
              </a:r>
              <a:r>
                <a:rPr lang="en-US" altLang="zh-CN" sz="1200" dirty="0">
                  <a:latin typeface="LiHei Pro" pitchFamily="34" charset="-122"/>
                  <a:ea typeface="LiHei Pro" pitchFamily="34" charset="-122"/>
                </a:rPr>
                <a:t>:10</a:t>
              </a:r>
              <a:r>
                <a:rPr lang="zh-CN" altLang="en-US" sz="1200" dirty="0">
                  <a:latin typeface="LiHei Pro" pitchFamily="34" charset="-122"/>
                  <a:ea typeface="LiHei Pro" pitchFamily="34" charset="-122"/>
                </a:rPr>
                <a:t>人</a:t>
              </a:r>
            </a:p>
          </p:txBody>
        </p:sp>
      </p:grpSp>
      <p:grpSp>
        <p:nvGrpSpPr>
          <p:cNvPr id="4" name="Group 49"/>
          <p:cNvGrpSpPr>
            <a:grpSpLocks/>
          </p:cNvGrpSpPr>
          <p:nvPr/>
        </p:nvGrpSpPr>
        <p:grpSpPr bwMode="auto">
          <a:xfrm>
            <a:off x="1600200" y="4343400"/>
            <a:ext cx="1335088" cy="838200"/>
            <a:chOff x="1083" y="2640"/>
            <a:chExt cx="841" cy="528"/>
          </a:xfrm>
        </p:grpSpPr>
        <p:sp>
          <p:nvSpPr>
            <p:cNvPr id="18470" name="AutoShape 50"/>
            <p:cNvSpPr>
              <a:spLocks noChangeArrowheads="1"/>
            </p:cNvSpPr>
            <p:nvPr/>
          </p:nvSpPr>
          <p:spPr bwMode="auto">
            <a:xfrm>
              <a:off x="1083" y="2640"/>
              <a:ext cx="837" cy="528"/>
            </a:xfrm>
            <a:prstGeom prst="cloudCallout">
              <a:avLst>
                <a:gd name="adj1" fmla="val -16588"/>
                <a:gd name="adj2" fmla="val -13787"/>
              </a:avLst>
            </a:prstGeom>
            <a:gradFill rotWithShape="1">
              <a:gsLst>
                <a:gs pos="0">
                  <a:srgbClr val="969696"/>
                </a:gs>
                <a:gs pos="50000">
                  <a:srgbClr val="D1D1D1"/>
                </a:gs>
                <a:gs pos="100000">
                  <a:srgbClr val="969696"/>
                </a:gs>
              </a:gsLst>
              <a:lin ang="2700000" scaled="1"/>
            </a:gradFill>
            <a:ln w="9525">
              <a:noFill/>
              <a:round/>
              <a:headEnd/>
              <a:tailEnd/>
            </a:ln>
            <a:effectLst>
              <a:prstShdw prst="shdw17" dist="17961" dir="2700000">
                <a:srgbClr val="5A5A5A"/>
              </a:prstShdw>
            </a:effectLst>
          </p:spPr>
          <p:txBody>
            <a:bodyPr/>
            <a:lstStyle/>
            <a:p>
              <a:pPr algn="ctr"/>
              <a:endParaRPr lang="zh-CN" altLang="zh-CN">
                <a:ea typeface="LiHei Pro" pitchFamily="34" charset="-122"/>
              </a:endParaRPr>
            </a:p>
          </p:txBody>
        </p:sp>
        <p:sp>
          <p:nvSpPr>
            <p:cNvPr id="57395" name="Text Box 51"/>
            <p:cNvSpPr txBox="1">
              <a:spLocks noChangeArrowheads="1"/>
            </p:cNvSpPr>
            <p:nvPr/>
          </p:nvSpPr>
          <p:spPr bwMode="auto">
            <a:xfrm>
              <a:off x="1219" y="2695"/>
              <a:ext cx="705" cy="403"/>
            </a:xfrm>
            <a:prstGeom prst="rect">
              <a:avLst/>
            </a:prstGeom>
            <a:noFill/>
            <a:ln>
              <a:noFill/>
            </a:ln>
            <a:effectLst>
              <a:prstShdw prst="shdw17" dist="17961" dir="2700000">
                <a:schemeClr val="accent1">
                  <a:gamma/>
                  <a:shade val="60000"/>
                  <a:invGamma/>
                </a:schemeClr>
              </a:prstShdw>
            </a:effectLst>
            <a:extLst/>
          </p:spPr>
          <p:txBody>
            <a:bodyPr>
              <a:spAutoFit/>
            </a:bodyPr>
            <a:lstStyle/>
            <a:p>
              <a:pPr>
                <a:defRPr/>
              </a:pPr>
              <a:r>
                <a:rPr lang="zh-CN" altLang="en-US" sz="1200">
                  <a:ea typeface="LiHei Pro" pitchFamily="34" charset="-122"/>
                </a:rPr>
                <a:t>设备</a:t>
              </a:r>
              <a:r>
                <a:rPr lang="en-US" altLang="zh-CN" sz="1200">
                  <a:ea typeface="LiHei Pro" pitchFamily="34" charset="-122"/>
                </a:rPr>
                <a:t>:14</a:t>
              </a:r>
              <a:r>
                <a:rPr lang="zh-CN" altLang="en-US" sz="1200">
                  <a:ea typeface="LiHei Pro" pitchFamily="34" charset="-122"/>
                </a:rPr>
                <a:t>台</a:t>
              </a:r>
            </a:p>
            <a:p>
              <a:pPr>
                <a:defRPr/>
              </a:pPr>
              <a:r>
                <a:rPr lang="zh-CN" altLang="en-US" sz="1200">
                  <a:ea typeface="LiHei Pro" pitchFamily="34" charset="-122"/>
                </a:rPr>
                <a:t>机器人</a:t>
              </a:r>
              <a:r>
                <a:rPr lang="en-US" altLang="zh-CN" sz="1200">
                  <a:ea typeface="LiHei Pro" pitchFamily="34" charset="-122"/>
                </a:rPr>
                <a:t>:8</a:t>
              </a:r>
              <a:r>
                <a:rPr lang="zh-CN" altLang="en-US" sz="1200">
                  <a:ea typeface="LiHei Pro" pitchFamily="34" charset="-122"/>
                </a:rPr>
                <a:t>台</a:t>
              </a:r>
            </a:p>
            <a:p>
              <a:pPr>
                <a:defRPr/>
              </a:pPr>
              <a:r>
                <a:rPr lang="zh-CN" altLang="en-US" sz="1200">
                  <a:ea typeface="LiHei Pro" pitchFamily="34" charset="-122"/>
                </a:rPr>
                <a:t>人员</a:t>
              </a:r>
              <a:r>
                <a:rPr lang="en-US" altLang="zh-CN" sz="1200">
                  <a:ea typeface="LiHei Pro" pitchFamily="34" charset="-122"/>
                </a:rPr>
                <a:t>:3</a:t>
              </a:r>
              <a:r>
                <a:rPr lang="zh-CN" altLang="en-US" sz="1200">
                  <a:ea typeface="LiHei Pro" pitchFamily="34" charset="-122"/>
                </a:rPr>
                <a:t>人</a:t>
              </a:r>
            </a:p>
          </p:txBody>
        </p:sp>
      </p:grpSp>
      <p:sp>
        <p:nvSpPr>
          <p:cNvPr id="18437" name="Rectangle 3"/>
          <p:cNvSpPr>
            <a:spLocks/>
          </p:cNvSpPr>
          <p:nvPr/>
        </p:nvSpPr>
        <p:spPr bwMode="auto">
          <a:xfrm>
            <a:off x="0" y="6491288"/>
            <a:ext cx="9144000" cy="393700"/>
          </a:xfrm>
          <a:prstGeom prst="rect">
            <a:avLst/>
          </a:prstGeom>
          <a:gradFill rotWithShape="1">
            <a:gsLst>
              <a:gs pos="0">
                <a:srgbClr val="A9C8E9"/>
              </a:gs>
              <a:gs pos="100000">
                <a:srgbClr val="09003E"/>
              </a:gs>
            </a:gsLst>
            <a:lin ang="5400000" scaled="1"/>
          </a:gradFill>
          <a:ln w="25400">
            <a:noFill/>
            <a:miter lim="800000"/>
            <a:headEnd/>
            <a:tailEnd/>
          </a:ln>
        </p:spPr>
        <p:txBody>
          <a:bodyPr wrap="none" anchor="ctr"/>
          <a:lstStyle/>
          <a:p>
            <a:endParaRPr lang="zh-CN" altLang="zh-CN">
              <a:ea typeface="黑体" pitchFamily="2" charset="-122"/>
            </a:endParaRPr>
          </a:p>
        </p:txBody>
      </p:sp>
      <p:sp>
        <p:nvSpPr>
          <p:cNvPr id="18438" name="Rectangle 4"/>
          <p:cNvSpPr>
            <a:spLocks/>
          </p:cNvSpPr>
          <p:nvPr/>
        </p:nvSpPr>
        <p:spPr bwMode="auto">
          <a:xfrm>
            <a:off x="0" y="6480175"/>
            <a:ext cx="9144000" cy="404813"/>
          </a:xfrm>
          <a:prstGeom prst="rect">
            <a:avLst/>
          </a:prstGeom>
          <a:gradFill rotWithShape="1">
            <a:gsLst>
              <a:gs pos="0">
                <a:schemeClr val="bg1"/>
              </a:gs>
              <a:gs pos="100000">
                <a:schemeClr val="bg1">
                  <a:alpha val="0"/>
                </a:schemeClr>
              </a:gs>
            </a:gsLst>
            <a:lin ang="5400000" scaled="1"/>
          </a:gradFill>
          <a:ln w="25400">
            <a:noFill/>
            <a:miter lim="800000"/>
            <a:headEnd/>
            <a:tailEnd/>
          </a:ln>
        </p:spPr>
        <p:txBody>
          <a:bodyPr wrap="none" anchor="ctr"/>
          <a:lstStyle/>
          <a:p>
            <a:endParaRPr lang="zh-CN" altLang="zh-CN">
              <a:ea typeface="黑体" pitchFamily="2" charset="-122"/>
            </a:endParaRPr>
          </a:p>
        </p:txBody>
      </p:sp>
      <p:graphicFrame>
        <p:nvGraphicFramePr>
          <p:cNvPr id="57398" name="Group 54"/>
          <p:cNvGraphicFramePr>
            <a:graphicFrameLocks noGrp="1"/>
          </p:cNvGraphicFramePr>
          <p:nvPr/>
        </p:nvGraphicFramePr>
        <p:xfrm>
          <a:off x="1143000" y="5532438"/>
          <a:ext cx="6629400" cy="944568"/>
        </p:xfrm>
        <a:graphic>
          <a:graphicData uri="http://schemas.openxmlformats.org/drawingml/2006/table">
            <a:tbl>
              <a:tblPr/>
              <a:tblGrid>
                <a:gridCol w="1287463"/>
                <a:gridCol w="1289050"/>
                <a:gridCol w="1401762"/>
                <a:gridCol w="1370013"/>
                <a:gridCol w="1281112"/>
              </a:tblGrid>
              <a:tr h="314325">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endParaRPr kumimoji="0" lang="zh-CN" altLang="zh-CN" sz="1400" b="0" i="0" u="none" strike="noStrike" cap="none" normalizeH="0" baseline="0" smtClean="0">
                        <a:ln>
                          <a:noFill/>
                        </a:ln>
                        <a:solidFill>
                          <a:schemeClr val="tx1"/>
                        </a:solidFill>
                        <a:effectLst/>
                        <a:latin typeface="LiHei Pro" pitchFamily="34" charset="-122"/>
                        <a:ea typeface="LiHei Pro" pitchFamily="34" charset="-122"/>
                        <a:sym typeface="Hei"/>
                      </a:endParaRPr>
                    </a:p>
                  </a:txBody>
                  <a:tcPr marL="50800" marR="50800" marT="50748" marB="50748" anchor="ctr" horzOverflow="overflow">
                    <a:lnL w="28575"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28575"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w="19050" cap="flat" cmpd="sng" algn="ctr">
                      <a:solidFill>
                        <a:srgbClr val="5F7BAE"/>
                      </a:solidFill>
                      <a:prstDash val="solid"/>
                      <a:round/>
                      <a:headEnd type="none" w="med" len="med"/>
                      <a:tailEnd type="none" w="med" len="med"/>
                    </a:lnTlToBr>
                    <a:lnBlToTr>
                      <a:noFill/>
                    </a:lnBlToTr>
                    <a:solidFill>
                      <a:srgbClr val="93B4F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chemeClr val="tx1"/>
                          </a:solidFill>
                          <a:effectLst/>
                          <a:latin typeface="LiHei Pro" pitchFamily="34" charset="-122"/>
                          <a:ea typeface="LiHei Pro" pitchFamily="34" charset="-122"/>
                          <a:sym typeface="Hei"/>
                        </a:rPr>
                        <a:t>每班人数</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254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93B4F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chemeClr val="tx1"/>
                          </a:solidFill>
                          <a:effectLst/>
                          <a:latin typeface="LiHei Pro" pitchFamily="34" charset="-122"/>
                          <a:ea typeface="LiHei Pro" pitchFamily="34" charset="-122"/>
                          <a:sym typeface="Hei"/>
                        </a:rPr>
                        <a:t>班产能</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254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93B4F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rgbClr val="FFFFFF"/>
                          </a:solidFill>
                          <a:effectLst/>
                          <a:latin typeface="LiHei Pro" pitchFamily="34" charset="-122"/>
                          <a:ea typeface="LiHei Pro" pitchFamily="34" charset="-122"/>
                          <a:sym typeface="Hei"/>
                        </a:rPr>
                        <a:t>人均班产</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254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2B457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chemeClr val="tx1"/>
                          </a:solidFill>
                          <a:effectLst/>
                          <a:latin typeface="LiHei Pro" pitchFamily="34" charset="-122"/>
                          <a:ea typeface="LiHei Pro" pitchFamily="34" charset="-122"/>
                          <a:sym typeface="Hei"/>
                        </a:rPr>
                        <a:t>人均操作设备</a:t>
                      </a:r>
                    </a:p>
                  </a:txBody>
                  <a:tcPr marL="50800" marR="50800" marT="50748" marB="50748" anchor="ctr" horzOverflow="overflow">
                    <a:lnL w="12700" cap="flat" cmpd="sng" algn="ctr">
                      <a:solidFill>
                        <a:srgbClr val="5F7BAE"/>
                      </a:solidFill>
                      <a:prstDash val="solid"/>
                      <a:round/>
                      <a:headEnd type="none" w="med" len="med"/>
                      <a:tailEnd type="none" w="med" len="med"/>
                    </a:lnL>
                    <a:lnR w="28575" cap="flat" cmpd="sng" algn="ctr">
                      <a:solidFill>
                        <a:srgbClr val="5F7BAE"/>
                      </a:solidFill>
                      <a:prstDash val="solid"/>
                      <a:round/>
                      <a:headEnd type="none" w="med" len="med"/>
                      <a:tailEnd type="none" w="med" len="med"/>
                    </a:lnR>
                    <a:lnT w="254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93B4F1"/>
                    </a:solidFill>
                  </a:tcPr>
                </a:tc>
              </a:tr>
              <a:tr h="314325">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chemeClr val="tx1"/>
                          </a:solidFill>
                          <a:effectLst/>
                          <a:latin typeface="LiHei Pro" pitchFamily="34" charset="-122"/>
                          <a:ea typeface="LiHei Pro" pitchFamily="34" charset="-122"/>
                          <a:sym typeface="Hei"/>
                        </a:rPr>
                        <a:t>原来工位</a:t>
                      </a:r>
                    </a:p>
                  </a:txBody>
                  <a:tcPr marL="50800" marR="50800" marT="50748" marB="50748" anchor="ctr" horzOverflow="overflow">
                    <a:lnL w="254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93B4F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latin typeface="LiHei Pro" pitchFamily="34" charset="-122"/>
                          <a:ea typeface="LiHei Pro" pitchFamily="34" charset="-122"/>
                          <a:sym typeface="Hei"/>
                        </a:rPr>
                        <a:t>10</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latin typeface="LiHei Pro" pitchFamily="34" charset="-122"/>
                          <a:ea typeface="LiHei Pro" pitchFamily="34" charset="-122"/>
                          <a:sym typeface="Hei"/>
                        </a:rPr>
                        <a:t>2949</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chemeClr val="bg1"/>
                          </a:solidFill>
                          <a:effectLst/>
                          <a:latin typeface="LiHei Pro" pitchFamily="34" charset="-122"/>
                          <a:ea typeface="LiHei Pro" pitchFamily="34" charset="-122"/>
                          <a:sym typeface="Hei"/>
                        </a:rPr>
                        <a:t>295</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rgbClr val="2B457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latin typeface="LiHei Pro" pitchFamily="34" charset="-122"/>
                          <a:ea typeface="LiHei Pro" pitchFamily="34" charset="-122"/>
                          <a:sym typeface="Hei"/>
                        </a:rPr>
                        <a:t>1.2</a:t>
                      </a:r>
                    </a:p>
                  </a:txBody>
                  <a:tcPr marL="50800" marR="50800" marT="50748" marB="50748" anchor="ctr" horzOverflow="overflow">
                    <a:lnL w="12700" cap="flat" cmpd="sng" algn="ctr">
                      <a:solidFill>
                        <a:srgbClr val="5F7BAE"/>
                      </a:solidFill>
                      <a:prstDash val="solid"/>
                      <a:round/>
                      <a:headEnd type="none" w="med" len="med"/>
                      <a:tailEnd type="none" w="med" len="med"/>
                    </a:lnL>
                    <a:lnR w="28575"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12700" cap="flat" cmpd="sng" algn="ctr">
                      <a:solidFill>
                        <a:srgbClr val="5F7BAE"/>
                      </a:solidFill>
                      <a:prstDash val="solid"/>
                      <a:round/>
                      <a:headEnd type="none" w="med" len="med"/>
                      <a:tailEnd type="none" w="med" len="med"/>
                    </a:lnB>
                    <a:lnTlToBr>
                      <a:noFill/>
                    </a:lnTlToBr>
                    <a:lnBlToTr>
                      <a:noFill/>
                    </a:lnBlToTr>
                    <a:solidFill>
                      <a:schemeClr val="bg1"/>
                    </a:solidFill>
                  </a:tcPr>
                </a:tc>
              </a:tr>
              <a:tr h="314325">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zh-CN" altLang="en-US" sz="1400" b="1" i="0" u="none" strike="noStrike" cap="none" normalizeH="0" baseline="0" smtClean="0">
                          <a:ln>
                            <a:noFill/>
                          </a:ln>
                          <a:solidFill>
                            <a:schemeClr val="tx1"/>
                          </a:solidFill>
                          <a:effectLst>
                            <a:outerShdw blurRad="38100" dist="38100" dir="2700000" algn="tl">
                              <a:srgbClr val="FFFFFF"/>
                            </a:outerShdw>
                          </a:effectLst>
                          <a:latin typeface="LiHei Pro" pitchFamily="34" charset="-122"/>
                          <a:ea typeface="LiHei Pro" pitchFamily="34" charset="-122"/>
                          <a:sym typeface="Hei"/>
                        </a:rPr>
                        <a:t>新方案</a:t>
                      </a:r>
                    </a:p>
                  </a:txBody>
                  <a:tcPr marL="50800" marR="50800" marT="50748" marB="50748" anchor="ctr" horzOverflow="overflow">
                    <a:lnL w="254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28575" cap="flat" cmpd="sng" algn="ctr">
                      <a:solidFill>
                        <a:srgbClr val="5F7BAE"/>
                      </a:solidFill>
                      <a:prstDash val="solid"/>
                      <a:round/>
                      <a:headEnd type="none" w="med" len="med"/>
                      <a:tailEnd type="none" w="med" len="med"/>
                    </a:lnB>
                    <a:lnTlToBr>
                      <a:noFill/>
                    </a:lnTlToBr>
                    <a:lnBlToTr>
                      <a:noFill/>
                    </a:lnBlToTr>
                    <a:solidFill>
                      <a:srgbClr val="93B4F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outerShdw blurRad="38100" dist="38100" dir="2700000" algn="tl">
                              <a:srgbClr val="C0C0C0"/>
                            </a:outerShdw>
                          </a:effectLst>
                          <a:latin typeface="LiHei Pro" pitchFamily="34" charset="-122"/>
                          <a:ea typeface="LiHei Pro" pitchFamily="34" charset="-122"/>
                          <a:sym typeface="Hei"/>
                        </a:rPr>
                        <a:t>3</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28575" cap="flat" cmpd="sng" algn="ctr">
                      <a:solidFill>
                        <a:srgbClr val="5F7BA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outerShdw blurRad="38100" dist="38100" dir="2700000" algn="tl">
                              <a:srgbClr val="C0C0C0"/>
                            </a:outerShdw>
                          </a:effectLst>
                          <a:latin typeface="LiHei Pro" pitchFamily="34" charset="-122"/>
                          <a:ea typeface="LiHei Pro" pitchFamily="34" charset="-122"/>
                          <a:sym typeface="Hei"/>
                        </a:rPr>
                        <a:t>3392</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28575" cap="flat" cmpd="sng" algn="ctr">
                      <a:solidFill>
                        <a:srgbClr val="5F7BA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chemeClr val="bg1"/>
                          </a:solidFill>
                          <a:effectLst>
                            <a:outerShdw blurRad="38100" dist="38100" dir="2700000" algn="tl">
                              <a:srgbClr val="000000"/>
                            </a:outerShdw>
                          </a:effectLst>
                          <a:latin typeface="LiHei Pro" pitchFamily="34" charset="-122"/>
                          <a:ea typeface="LiHei Pro" pitchFamily="34" charset="-122"/>
                          <a:sym typeface="Hei"/>
                        </a:rPr>
                        <a:t>1131</a:t>
                      </a:r>
                    </a:p>
                  </a:txBody>
                  <a:tcPr marL="50800" marR="50800" marT="50748" marB="50748" anchor="ctr" horzOverflow="overflow">
                    <a:lnL w="12700" cap="flat" cmpd="sng" algn="ctr">
                      <a:solidFill>
                        <a:srgbClr val="5F7BAE"/>
                      </a:solidFill>
                      <a:prstDash val="solid"/>
                      <a:round/>
                      <a:headEnd type="none" w="med" len="med"/>
                      <a:tailEnd type="none" w="med" len="med"/>
                    </a:lnL>
                    <a:lnR w="12700"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28575" cap="flat" cmpd="sng" algn="ctr">
                      <a:solidFill>
                        <a:srgbClr val="5F7BAE"/>
                      </a:solidFill>
                      <a:prstDash val="solid"/>
                      <a:round/>
                      <a:headEnd type="none" w="med" len="med"/>
                      <a:tailEnd type="none" w="med" len="med"/>
                    </a:lnB>
                    <a:lnTlToBr>
                      <a:noFill/>
                    </a:lnTlToBr>
                    <a:lnBlToTr>
                      <a:noFill/>
                    </a:lnBlToTr>
                    <a:solidFill>
                      <a:srgbClr val="2B4571"/>
                    </a:solidFill>
                  </a:tcPr>
                </a:tc>
                <a:tc>
                  <a:txBody>
                    <a:bodyPr/>
                    <a:lstStyle/>
                    <a:p>
                      <a:pPr marL="0" marR="0" lvl="0" indent="0" algn="ctr" defTabSz="914400" rtl="0" eaLnBrk="1" fontAlgn="base" latinLnBrk="0" hangingPunct="1">
                        <a:lnSpc>
                          <a:spcPct val="100000"/>
                        </a:lnSpc>
                        <a:spcBef>
                          <a:spcPct val="0"/>
                        </a:spcBef>
                        <a:spcAft>
                          <a:spcPct val="0"/>
                        </a:spcAft>
                        <a:buClrTx/>
                        <a:buSzPct val="52000"/>
                        <a:buFontTx/>
                        <a:buNone/>
                        <a:tabLst>
                          <a:tab pos="711200" algn="l"/>
                        </a:tabLst>
                      </a:pPr>
                      <a:r>
                        <a:rPr kumimoji="0" lang="en-US" altLang="zh-CN" sz="1400" b="1" i="0" u="none" strike="noStrike" cap="none" normalizeH="0" baseline="0" smtClean="0">
                          <a:ln>
                            <a:noFill/>
                          </a:ln>
                          <a:solidFill>
                            <a:srgbClr val="003366"/>
                          </a:solidFill>
                          <a:effectLst>
                            <a:outerShdw blurRad="38100" dist="38100" dir="2700000" algn="tl">
                              <a:srgbClr val="C0C0C0"/>
                            </a:outerShdw>
                          </a:effectLst>
                          <a:latin typeface="LiHei Pro" pitchFamily="34" charset="-122"/>
                          <a:ea typeface="LiHei Pro" pitchFamily="34" charset="-122"/>
                          <a:sym typeface="Hei"/>
                        </a:rPr>
                        <a:t>7.3</a:t>
                      </a:r>
                    </a:p>
                  </a:txBody>
                  <a:tcPr marL="50800" marR="50800" marT="50748" marB="50748" anchor="ctr" horzOverflow="overflow">
                    <a:lnL w="12700" cap="flat" cmpd="sng" algn="ctr">
                      <a:solidFill>
                        <a:srgbClr val="5F7BAE"/>
                      </a:solidFill>
                      <a:prstDash val="solid"/>
                      <a:round/>
                      <a:headEnd type="none" w="med" len="med"/>
                      <a:tailEnd type="none" w="med" len="med"/>
                    </a:lnL>
                    <a:lnR w="28575" cap="flat" cmpd="sng" algn="ctr">
                      <a:solidFill>
                        <a:srgbClr val="5F7BAE"/>
                      </a:solidFill>
                      <a:prstDash val="solid"/>
                      <a:round/>
                      <a:headEnd type="none" w="med" len="med"/>
                      <a:tailEnd type="none" w="med" len="med"/>
                    </a:lnR>
                    <a:lnT w="12700" cap="flat" cmpd="sng" algn="ctr">
                      <a:solidFill>
                        <a:srgbClr val="5F7BAE"/>
                      </a:solidFill>
                      <a:prstDash val="solid"/>
                      <a:round/>
                      <a:headEnd type="none" w="med" len="med"/>
                      <a:tailEnd type="none" w="med" len="med"/>
                    </a:lnT>
                    <a:lnB w="28575" cap="flat" cmpd="sng" algn="ctr">
                      <a:solidFill>
                        <a:srgbClr val="5F7BAE"/>
                      </a:solidFill>
                      <a:prstDash val="solid"/>
                      <a:round/>
                      <a:headEnd type="none" w="med" len="med"/>
                      <a:tailEnd type="none" w="med" len="med"/>
                    </a:lnB>
                    <a:lnTlToBr>
                      <a:noFill/>
                    </a:lnTlToBr>
                    <a:lnBlToTr>
                      <a:noFill/>
                    </a:lnBlToTr>
                    <a:solidFill>
                      <a:schemeClr val="bg1"/>
                    </a:solidFill>
                  </a:tcPr>
                </a:tc>
              </a:tr>
            </a:tbl>
          </a:graphicData>
        </a:graphic>
      </p:graphicFrame>
      <p:sp>
        <p:nvSpPr>
          <p:cNvPr id="18468" name="Rectangle 83"/>
          <p:cNvSpPr>
            <a:spLocks noChangeArrowheads="1"/>
          </p:cNvSpPr>
          <p:nvPr/>
        </p:nvSpPr>
        <p:spPr bwMode="auto">
          <a:xfrm>
            <a:off x="3182938" y="717550"/>
            <a:ext cx="3505200" cy="381000"/>
          </a:xfrm>
          <a:prstGeom prst="rect">
            <a:avLst/>
          </a:prstGeom>
          <a:noFill/>
          <a:ln w="9525">
            <a:noFill/>
            <a:miter lim="800000"/>
            <a:headEnd/>
            <a:tailEnd/>
          </a:ln>
        </p:spPr>
        <p:txBody>
          <a:bodyPr wrap="none" anchor="ctr"/>
          <a:lstStyle/>
          <a:p>
            <a:r>
              <a:rPr lang="en-US" altLang="zh-CN">
                <a:ea typeface="LiHei Pro" pitchFamily="34" charset="-122"/>
              </a:rPr>
              <a:t>Model</a:t>
            </a:r>
            <a:r>
              <a:rPr lang="zh-CN" altLang="en-US">
                <a:ea typeface="LiHei Pro" pitchFamily="34" charset="-122"/>
              </a:rPr>
              <a:t>项目范例</a:t>
            </a:r>
            <a:r>
              <a:rPr lang="en-US" altLang="zh-CN">
                <a:latin typeface="LiHei Pro" pitchFamily="34" charset="-122"/>
                <a:ea typeface="LiHei Pro" pitchFamily="34" charset="-122"/>
              </a:rPr>
              <a:t>——</a:t>
            </a:r>
            <a:r>
              <a:rPr lang="zh-CN" altLang="en-US">
                <a:ea typeface="LiHei Pro" pitchFamily="34" charset="-122"/>
              </a:rPr>
              <a:t>壳体装配线</a:t>
            </a:r>
          </a:p>
        </p:txBody>
      </p:sp>
    </p:spTree>
  </p:cSld>
  <p:clrMapOvr>
    <a:masterClrMapping/>
  </p:clrMapOvr>
  <p:transition spd="med" advTm="32693"/>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3"/>
          <p:cNvSpPr>
            <a:spLocks noChangeArrowheads="1"/>
          </p:cNvSpPr>
          <p:nvPr/>
        </p:nvSpPr>
        <p:spPr bwMode="auto">
          <a:xfrm>
            <a:off x="890588" y="1246188"/>
            <a:ext cx="4367212" cy="1073150"/>
          </a:xfrm>
          <a:prstGeom prst="rect">
            <a:avLst/>
          </a:prstGeom>
          <a:solidFill>
            <a:srgbClr val="339966">
              <a:alpha val="50195"/>
            </a:srgbClr>
          </a:solidFill>
          <a:ln w="9525">
            <a:noFill/>
            <a:miter lim="800000"/>
            <a:headEnd/>
            <a:tailEnd/>
          </a:ln>
        </p:spPr>
        <p:txBody>
          <a:bodyPr wrap="none" anchor="ctr"/>
          <a:lstStyle/>
          <a:p>
            <a:r>
              <a:rPr lang="en-US" altLang="zh-CN">
                <a:latin typeface="LiHei Pro" pitchFamily="34" charset="-122"/>
                <a:ea typeface="LiHei Pro" pitchFamily="34" charset="-122"/>
              </a:rPr>
              <a:t>Level 4</a:t>
            </a:r>
          </a:p>
        </p:txBody>
      </p:sp>
      <p:sp>
        <p:nvSpPr>
          <p:cNvPr id="9219" name="矩形 5"/>
          <p:cNvSpPr>
            <a:spLocks noChangeArrowheads="1"/>
          </p:cNvSpPr>
          <p:nvPr/>
        </p:nvSpPr>
        <p:spPr bwMode="auto">
          <a:xfrm>
            <a:off x="890588" y="5710238"/>
            <a:ext cx="4367212" cy="858837"/>
          </a:xfrm>
          <a:prstGeom prst="rect">
            <a:avLst/>
          </a:prstGeom>
          <a:solidFill>
            <a:srgbClr val="FF6600">
              <a:alpha val="50195"/>
            </a:srgbClr>
          </a:solidFill>
          <a:ln w="9525">
            <a:noFill/>
            <a:miter lim="800000"/>
            <a:headEnd/>
            <a:tailEnd/>
          </a:ln>
        </p:spPr>
        <p:txBody>
          <a:bodyPr wrap="none" anchor="ctr"/>
          <a:lstStyle/>
          <a:p>
            <a:r>
              <a:rPr lang="en-US" altLang="zh-CN">
                <a:latin typeface="LiHei Pro" pitchFamily="34" charset="-122"/>
                <a:ea typeface="LiHei Pro" pitchFamily="34" charset="-122"/>
              </a:rPr>
              <a:t>Level 1</a:t>
            </a:r>
          </a:p>
        </p:txBody>
      </p:sp>
      <p:sp>
        <p:nvSpPr>
          <p:cNvPr id="9220" name="矩形 6"/>
          <p:cNvSpPr>
            <a:spLocks noChangeArrowheads="1"/>
          </p:cNvSpPr>
          <p:nvPr/>
        </p:nvSpPr>
        <p:spPr bwMode="auto">
          <a:xfrm>
            <a:off x="890588" y="3929063"/>
            <a:ext cx="4367212" cy="1371600"/>
          </a:xfrm>
          <a:prstGeom prst="rect">
            <a:avLst/>
          </a:prstGeom>
          <a:solidFill>
            <a:srgbClr val="FF9900">
              <a:alpha val="50195"/>
            </a:srgbClr>
          </a:solidFill>
          <a:ln w="9525">
            <a:noFill/>
            <a:miter lim="800000"/>
            <a:headEnd/>
            <a:tailEnd/>
          </a:ln>
        </p:spPr>
        <p:txBody>
          <a:bodyPr wrap="none"/>
          <a:lstStyle/>
          <a:p>
            <a:r>
              <a:rPr lang="en-US" altLang="zh-CN">
                <a:latin typeface="LiHei Pro" pitchFamily="34" charset="-122"/>
                <a:ea typeface="LiHei Pro" pitchFamily="34" charset="-122"/>
              </a:rPr>
              <a:t>Level 2</a:t>
            </a:r>
          </a:p>
        </p:txBody>
      </p:sp>
      <p:sp>
        <p:nvSpPr>
          <p:cNvPr id="9221" name="矩形 7"/>
          <p:cNvSpPr>
            <a:spLocks noChangeArrowheads="1"/>
          </p:cNvSpPr>
          <p:nvPr/>
        </p:nvSpPr>
        <p:spPr bwMode="auto">
          <a:xfrm>
            <a:off x="890588" y="2668588"/>
            <a:ext cx="4367212" cy="841375"/>
          </a:xfrm>
          <a:prstGeom prst="rect">
            <a:avLst/>
          </a:prstGeom>
          <a:solidFill>
            <a:srgbClr val="99CC00">
              <a:alpha val="50195"/>
            </a:srgbClr>
          </a:solidFill>
          <a:ln w="9525">
            <a:noFill/>
            <a:miter lim="800000"/>
            <a:headEnd/>
            <a:tailEnd/>
          </a:ln>
        </p:spPr>
        <p:txBody>
          <a:bodyPr wrap="none" anchor="ctr"/>
          <a:lstStyle/>
          <a:p>
            <a:r>
              <a:rPr lang="en-US" altLang="zh-CN">
                <a:latin typeface="LiHei Pro" pitchFamily="34" charset="-122"/>
                <a:ea typeface="LiHei Pro" pitchFamily="34" charset="-122"/>
              </a:rPr>
              <a:t>Level 3</a:t>
            </a:r>
          </a:p>
        </p:txBody>
      </p:sp>
      <p:sp>
        <p:nvSpPr>
          <p:cNvPr id="9222" name="直线 8"/>
          <p:cNvSpPr>
            <a:spLocks noChangeShapeType="1"/>
          </p:cNvSpPr>
          <p:nvPr/>
        </p:nvSpPr>
        <p:spPr bwMode="auto">
          <a:xfrm flipV="1">
            <a:off x="2392363" y="5184775"/>
            <a:ext cx="0" cy="338138"/>
          </a:xfrm>
          <a:prstGeom prst="line">
            <a:avLst/>
          </a:prstGeom>
          <a:noFill/>
          <a:ln w="28575">
            <a:solidFill>
              <a:schemeClr val="tx1"/>
            </a:solidFill>
            <a:round/>
            <a:headEnd/>
            <a:tailEnd/>
          </a:ln>
        </p:spPr>
        <p:txBody>
          <a:bodyPr wrap="none" anchor="ctr"/>
          <a:lstStyle/>
          <a:p>
            <a:endParaRPr lang="zh-CN" altLang="en-US"/>
          </a:p>
        </p:txBody>
      </p:sp>
      <p:sp>
        <p:nvSpPr>
          <p:cNvPr id="9223" name="直线 10"/>
          <p:cNvSpPr>
            <a:spLocks noChangeShapeType="1"/>
          </p:cNvSpPr>
          <p:nvPr/>
        </p:nvSpPr>
        <p:spPr bwMode="auto">
          <a:xfrm flipH="1">
            <a:off x="2465388" y="2530475"/>
            <a:ext cx="0" cy="1117600"/>
          </a:xfrm>
          <a:prstGeom prst="line">
            <a:avLst/>
          </a:prstGeom>
          <a:noFill/>
          <a:ln w="28575">
            <a:solidFill>
              <a:schemeClr val="tx1"/>
            </a:solidFill>
            <a:round/>
            <a:headEnd/>
            <a:tailEnd/>
          </a:ln>
        </p:spPr>
        <p:txBody>
          <a:bodyPr wrap="none" anchor="ctr"/>
          <a:lstStyle/>
          <a:p>
            <a:endParaRPr lang="zh-CN" altLang="en-US"/>
          </a:p>
        </p:txBody>
      </p:sp>
      <p:sp>
        <p:nvSpPr>
          <p:cNvPr id="9224" name="文本框 13"/>
          <p:cNvSpPr txBox="1">
            <a:spLocks noChangeArrowheads="1"/>
          </p:cNvSpPr>
          <p:nvPr/>
        </p:nvSpPr>
        <p:spPr bwMode="auto">
          <a:xfrm>
            <a:off x="3048000" y="5848350"/>
            <a:ext cx="1371600" cy="182563"/>
          </a:xfrm>
          <a:prstGeom prst="rect">
            <a:avLst/>
          </a:prstGeom>
          <a:noFill/>
          <a:ln w="9525">
            <a:noFill/>
            <a:miter lim="800000"/>
            <a:headEnd/>
            <a:tailEnd/>
          </a:ln>
        </p:spPr>
        <p:txBody>
          <a:bodyPr lIns="0" tIns="0" rIns="0" bIns="0" anchor="ctr">
            <a:spAutoFit/>
          </a:bodyPr>
          <a:lstStyle/>
          <a:p>
            <a:r>
              <a:rPr lang="en-US" altLang="zh-CN" sz="1200">
                <a:latin typeface="LiHei Pro" pitchFamily="34" charset="-122"/>
                <a:ea typeface="LiHei Pro" pitchFamily="34" charset="-122"/>
              </a:rPr>
              <a:t>I/O</a:t>
            </a:r>
            <a:r>
              <a:rPr lang="zh-CN" altLang="en-US" sz="1200">
                <a:latin typeface="LiHei Pro" pitchFamily="34" charset="-122"/>
                <a:ea typeface="LiHei Pro" pitchFamily="34" charset="-122"/>
              </a:rPr>
              <a:t>，设备，传感器</a:t>
            </a:r>
            <a:endParaRPr kumimoji="1" lang="zh-CN" altLang="en-US" sz="1200">
              <a:latin typeface="LiHei Pro" pitchFamily="34" charset="-122"/>
              <a:ea typeface="LiHei Pro" pitchFamily="34" charset="-122"/>
            </a:endParaRPr>
          </a:p>
        </p:txBody>
      </p:sp>
      <p:sp>
        <p:nvSpPr>
          <p:cNvPr id="9225" name="直线 17"/>
          <p:cNvSpPr>
            <a:spLocks noChangeShapeType="1"/>
          </p:cNvSpPr>
          <p:nvPr/>
        </p:nvSpPr>
        <p:spPr bwMode="auto">
          <a:xfrm flipV="1">
            <a:off x="2465388" y="5557838"/>
            <a:ext cx="0" cy="336550"/>
          </a:xfrm>
          <a:prstGeom prst="line">
            <a:avLst/>
          </a:prstGeom>
          <a:noFill/>
          <a:ln w="28575">
            <a:solidFill>
              <a:schemeClr val="tx1"/>
            </a:solidFill>
            <a:round/>
            <a:headEnd/>
            <a:tailEnd/>
          </a:ln>
        </p:spPr>
        <p:txBody>
          <a:bodyPr wrap="none" anchor="ctr"/>
          <a:lstStyle/>
          <a:p>
            <a:endParaRPr lang="zh-CN" altLang="en-US"/>
          </a:p>
        </p:txBody>
      </p:sp>
      <p:sp>
        <p:nvSpPr>
          <p:cNvPr id="9226" name="直线 18"/>
          <p:cNvSpPr>
            <a:spLocks noChangeShapeType="1"/>
          </p:cNvSpPr>
          <p:nvPr/>
        </p:nvSpPr>
        <p:spPr bwMode="auto">
          <a:xfrm flipV="1">
            <a:off x="2389188" y="4695825"/>
            <a:ext cx="0" cy="279400"/>
          </a:xfrm>
          <a:prstGeom prst="line">
            <a:avLst/>
          </a:prstGeom>
          <a:noFill/>
          <a:ln w="28575">
            <a:solidFill>
              <a:schemeClr val="tx1"/>
            </a:solidFill>
            <a:round/>
            <a:headEnd type="none" w="sm" len="sm"/>
            <a:tailEnd type="none" w="sm" len="sm"/>
          </a:ln>
        </p:spPr>
        <p:txBody>
          <a:bodyPr wrap="none" anchor="ctr"/>
          <a:lstStyle/>
          <a:p>
            <a:endParaRPr lang="zh-CN" altLang="en-US"/>
          </a:p>
        </p:txBody>
      </p:sp>
      <p:sp>
        <p:nvSpPr>
          <p:cNvPr id="9227" name="直线 24"/>
          <p:cNvSpPr>
            <a:spLocks noChangeShapeType="1"/>
          </p:cNvSpPr>
          <p:nvPr/>
        </p:nvSpPr>
        <p:spPr bwMode="auto">
          <a:xfrm>
            <a:off x="2763838" y="3700463"/>
            <a:ext cx="0" cy="995362"/>
          </a:xfrm>
          <a:prstGeom prst="line">
            <a:avLst/>
          </a:prstGeom>
          <a:noFill/>
          <a:ln w="28575">
            <a:solidFill>
              <a:schemeClr val="tx1"/>
            </a:solidFill>
            <a:round/>
            <a:headEnd/>
            <a:tailEnd/>
          </a:ln>
        </p:spPr>
        <p:txBody>
          <a:bodyPr wrap="none" lIns="0" tIns="0" rIns="0" bIns="0" anchor="ctr"/>
          <a:lstStyle/>
          <a:p>
            <a:endParaRPr lang="zh-CN" altLang="en-US"/>
          </a:p>
        </p:txBody>
      </p:sp>
      <p:sp>
        <p:nvSpPr>
          <p:cNvPr id="9228" name="直线 25"/>
          <p:cNvSpPr>
            <a:spLocks noChangeShapeType="1"/>
          </p:cNvSpPr>
          <p:nvPr/>
        </p:nvSpPr>
        <p:spPr bwMode="auto">
          <a:xfrm>
            <a:off x="2970213" y="2174875"/>
            <a:ext cx="0" cy="279400"/>
          </a:xfrm>
          <a:prstGeom prst="line">
            <a:avLst/>
          </a:prstGeom>
          <a:noFill/>
          <a:ln w="28575">
            <a:solidFill>
              <a:schemeClr val="tx1"/>
            </a:solidFill>
            <a:round/>
            <a:headEnd type="none" w="sm" len="sm"/>
            <a:tailEnd type="none" w="sm" len="sm"/>
          </a:ln>
        </p:spPr>
        <p:txBody>
          <a:bodyPr wrap="none" anchor="ctr"/>
          <a:lstStyle/>
          <a:p>
            <a:endParaRPr lang="zh-CN" altLang="en-US"/>
          </a:p>
        </p:txBody>
      </p:sp>
      <p:sp>
        <p:nvSpPr>
          <p:cNvPr id="9229" name="文本框 29"/>
          <p:cNvSpPr txBox="1">
            <a:spLocks noChangeArrowheads="1"/>
          </p:cNvSpPr>
          <p:nvPr/>
        </p:nvSpPr>
        <p:spPr bwMode="auto">
          <a:xfrm>
            <a:off x="4114800" y="1627188"/>
            <a:ext cx="958850" cy="365125"/>
          </a:xfrm>
          <a:prstGeom prst="rect">
            <a:avLst/>
          </a:prstGeom>
          <a:noFill/>
          <a:ln w="9525">
            <a:noFill/>
            <a:miter lim="800000"/>
            <a:headEnd/>
            <a:tailEnd/>
          </a:ln>
        </p:spPr>
        <p:txBody>
          <a:bodyPr lIns="0" tIns="0" rIns="0" bIns="0" anchor="ctr">
            <a:spAutoFit/>
          </a:bodyPr>
          <a:lstStyle/>
          <a:p>
            <a:r>
              <a:rPr kumimoji="1" lang="en-GB" altLang="zh-CN" sz="1200">
                <a:latin typeface="LiHei Pro" pitchFamily="34" charset="-122"/>
                <a:ea typeface="LiHei Pro" pitchFamily="34" charset="-122"/>
              </a:rPr>
              <a:t>ERP </a:t>
            </a:r>
            <a:r>
              <a:rPr kumimoji="1" lang="zh-CN" altLang="en-GB" sz="1200">
                <a:latin typeface="LiHei Pro" pitchFamily="34" charset="-122"/>
                <a:ea typeface="LiHei Pro" pitchFamily="34" charset="-122"/>
              </a:rPr>
              <a:t>系统</a:t>
            </a:r>
          </a:p>
          <a:p>
            <a:r>
              <a:rPr kumimoji="1" lang="en-GB" altLang="zh-CN" sz="1200">
                <a:latin typeface="LiHei Pro" pitchFamily="34" charset="-122"/>
                <a:ea typeface="LiHei Pro" pitchFamily="34" charset="-122"/>
              </a:rPr>
              <a:t>HCM </a:t>
            </a:r>
            <a:r>
              <a:rPr kumimoji="1" lang="zh-CN" altLang="en-GB" sz="1200">
                <a:latin typeface="LiHei Pro" pitchFamily="34" charset="-122"/>
                <a:ea typeface="LiHei Pro" pitchFamily="34" charset="-122"/>
              </a:rPr>
              <a:t>系统</a:t>
            </a:r>
          </a:p>
        </p:txBody>
      </p:sp>
      <p:sp>
        <p:nvSpPr>
          <p:cNvPr id="9230" name="文本框 30"/>
          <p:cNvSpPr txBox="1">
            <a:spLocks noChangeArrowheads="1"/>
          </p:cNvSpPr>
          <p:nvPr/>
        </p:nvSpPr>
        <p:spPr bwMode="auto">
          <a:xfrm>
            <a:off x="4146550" y="2968625"/>
            <a:ext cx="806450" cy="182563"/>
          </a:xfrm>
          <a:prstGeom prst="rect">
            <a:avLst/>
          </a:prstGeom>
          <a:noFill/>
          <a:ln w="9525">
            <a:noFill/>
            <a:miter lim="800000"/>
            <a:headEnd/>
            <a:tailEnd/>
          </a:ln>
        </p:spPr>
        <p:txBody>
          <a:bodyPr lIns="0" tIns="0" rIns="0" bIns="0" anchor="ctr">
            <a:spAutoFit/>
          </a:bodyPr>
          <a:lstStyle/>
          <a:p>
            <a:r>
              <a:rPr kumimoji="1" lang="en-GB" altLang="zh-CN" sz="1200">
                <a:latin typeface="LiHei Pro" pitchFamily="34" charset="-122"/>
                <a:ea typeface="LiHei Pro" pitchFamily="34" charset="-122"/>
              </a:rPr>
              <a:t>MES </a:t>
            </a:r>
            <a:r>
              <a:rPr kumimoji="1" lang="zh-CN" altLang="en-GB" sz="1200">
                <a:latin typeface="LiHei Pro" pitchFamily="34" charset="-122"/>
                <a:ea typeface="LiHei Pro" pitchFamily="34" charset="-122"/>
              </a:rPr>
              <a:t>系统</a:t>
            </a:r>
          </a:p>
        </p:txBody>
      </p:sp>
      <p:sp>
        <p:nvSpPr>
          <p:cNvPr id="9231" name="文本框 31"/>
          <p:cNvSpPr txBox="1">
            <a:spLocks noChangeArrowheads="1"/>
          </p:cNvSpPr>
          <p:nvPr/>
        </p:nvSpPr>
        <p:spPr bwMode="auto">
          <a:xfrm>
            <a:off x="3124200" y="4981575"/>
            <a:ext cx="1219200" cy="182563"/>
          </a:xfrm>
          <a:prstGeom prst="rect">
            <a:avLst/>
          </a:prstGeom>
          <a:noFill/>
          <a:ln w="9525">
            <a:noFill/>
            <a:miter lim="800000"/>
            <a:headEnd/>
            <a:tailEnd/>
          </a:ln>
        </p:spPr>
        <p:txBody>
          <a:bodyPr lIns="0" tIns="0" rIns="0" bIns="0" anchor="ctr">
            <a:spAutoFit/>
          </a:bodyPr>
          <a:lstStyle/>
          <a:p>
            <a:r>
              <a:rPr kumimoji="1" lang="en-GB" altLang="zh-CN" sz="1200">
                <a:latin typeface="LiHei Pro" pitchFamily="34" charset="-122"/>
                <a:ea typeface="LiHei Pro" pitchFamily="34" charset="-122"/>
              </a:rPr>
              <a:t>PLC, DCS</a:t>
            </a:r>
            <a:r>
              <a:rPr kumimoji="1" lang="zh-CN" altLang="en-US" sz="1200">
                <a:latin typeface="LiHei Pro" pitchFamily="34" charset="-122"/>
                <a:ea typeface="LiHei Pro" pitchFamily="34" charset="-122"/>
              </a:rPr>
              <a:t>集散控制</a:t>
            </a:r>
            <a:endParaRPr kumimoji="1" lang="en-GB" altLang="zh-CN" sz="1200">
              <a:latin typeface="LiHei Pro" pitchFamily="34" charset="-122"/>
              <a:ea typeface="LiHei Pro" pitchFamily="34" charset="-122"/>
            </a:endParaRPr>
          </a:p>
        </p:txBody>
      </p:sp>
      <p:sp>
        <p:nvSpPr>
          <p:cNvPr id="9232" name="自选图形 33"/>
          <p:cNvSpPr>
            <a:spLocks noChangeArrowheads="1"/>
          </p:cNvSpPr>
          <p:nvPr/>
        </p:nvSpPr>
        <p:spPr bwMode="auto">
          <a:xfrm>
            <a:off x="1039813" y="2319338"/>
            <a:ext cx="3989387" cy="280987"/>
          </a:xfrm>
          <a:prstGeom prst="leftRightArrow">
            <a:avLst>
              <a:gd name="adj1" fmla="val 68750"/>
              <a:gd name="adj2" fmla="val 122587"/>
            </a:avLst>
          </a:prstGeom>
          <a:solidFill>
            <a:srgbClr val="0066FF"/>
          </a:solidFill>
          <a:ln w="9525">
            <a:solidFill>
              <a:schemeClr val="tx1"/>
            </a:solidFill>
            <a:miter lim="800000"/>
            <a:headEnd/>
            <a:tailEnd/>
          </a:ln>
        </p:spPr>
        <p:txBody>
          <a:bodyPr wrap="none" anchor="ctr"/>
          <a:lstStyle/>
          <a:p>
            <a:r>
              <a:rPr lang="zh-CN" altLang="en-US" sz="1100">
                <a:solidFill>
                  <a:schemeClr val="bg1"/>
                </a:solidFill>
                <a:ea typeface="LiHei Pro" pitchFamily="34" charset="-122"/>
              </a:rPr>
              <a:t>业务流程信息网络</a:t>
            </a:r>
            <a:endParaRPr lang="zh-CN" altLang="en-US">
              <a:latin typeface="Times New Roman" pitchFamily="18" charset="0"/>
              <a:ea typeface="LiHei Pro" pitchFamily="34" charset="-122"/>
            </a:endParaRPr>
          </a:p>
        </p:txBody>
      </p:sp>
      <p:sp>
        <p:nvSpPr>
          <p:cNvPr id="9233" name="自选图形 34"/>
          <p:cNvSpPr>
            <a:spLocks noChangeArrowheads="1"/>
          </p:cNvSpPr>
          <p:nvPr/>
        </p:nvSpPr>
        <p:spPr bwMode="auto">
          <a:xfrm>
            <a:off x="966788" y="3579813"/>
            <a:ext cx="4062412" cy="279400"/>
          </a:xfrm>
          <a:prstGeom prst="leftRightArrow">
            <a:avLst>
              <a:gd name="adj1" fmla="val 68750"/>
              <a:gd name="adj2" fmla="val 125540"/>
            </a:avLst>
          </a:prstGeom>
          <a:solidFill>
            <a:srgbClr val="009900"/>
          </a:solidFill>
          <a:ln w="9525">
            <a:solidFill>
              <a:schemeClr val="tx1"/>
            </a:solidFill>
            <a:miter lim="800000"/>
            <a:headEnd/>
            <a:tailEnd/>
          </a:ln>
        </p:spPr>
        <p:txBody>
          <a:bodyPr wrap="none" anchor="ctr"/>
          <a:lstStyle/>
          <a:p>
            <a:r>
              <a:rPr lang="zh-CN" altLang="en-US" sz="1100">
                <a:solidFill>
                  <a:schemeClr val="bg1"/>
                </a:solidFill>
                <a:ea typeface="LiHei Pro" pitchFamily="34" charset="-122"/>
              </a:rPr>
              <a:t>作业信息网络</a:t>
            </a:r>
            <a:endParaRPr lang="zh-CN" altLang="en-US">
              <a:latin typeface="Times New Roman" pitchFamily="18" charset="0"/>
              <a:ea typeface="LiHei Pro" pitchFamily="34" charset="-122"/>
            </a:endParaRPr>
          </a:p>
        </p:txBody>
      </p:sp>
      <p:sp>
        <p:nvSpPr>
          <p:cNvPr id="9234" name="自选图形 35"/>
          <p:cNvSpPr>
            <a:spLocks noChangeArrowheads="1"/>
          </p:cNvSpPr>
          <p:nvPr/>
        </p:nvSpPr>
        <p:spPr bwMode="auto">
          <a:xfrm>
            <a:off x="1039813" y="4484688"/>
            <a:ext cx="3989387" cy="280987"/>
          </a:xfrm>
          <a:prstGeom prst="leftRightArrow">
            <a:avLst>
              <a:gd name="adj1" fmla="val 68750"/>
              <a:gd name="adj2" fmla="val 122587"/>
            </a:avLst>
          </a:prstGeom>
          <a:solidFill>
            <a:srgbClr val="FF9933"/>
          </a:solidFill>
          <a:ln w="9525">
            <a:solidFill>
              <a:schemeClr val="tx1"/>
            </a:solidFill>
            <a:miter lim="800000"/>
            <a:headEnd/>
            <a:tailEnd/>
          </a:ln>
        </p:spPr>
        <p:txBody>
          <a:bodyPr wrap="none" anchor="ctr"/>
          <a:lstStyle/>
          <a:p>
            <a:r>
              <a:rPr lang="zh-CN" altLang="en-US" sz="1100">
                <a:solidFill>
                  <a:schemeClr val="bg1"/>
                </a:solidFill>
                <a:ea typeface="LiHei Pro" pitchFamily="34" charset="-122"/>
              </a:rPr>
              <a:t>自动化网络</a:t>
            </a:r>
          </a:p>
        </p:txBody>
      </p:sp>
      <p:sp>
        <p:nvSpPr>
          <p:cNvPr id="9235" name="自选图形 36"/>
          <p:cNvSpPr>
            <a:spLocks noChangeArrowheads="1"/>
          </p:cNvSpPr>
          <p:nvPr/>
        </p:nvSpPr>
        <p:spPr bwMode="auto">
          <a:xfrm>
            <a:off x="1066800" y="5416550"/>
            <a:ext cx="3962400" cy="279400"/>
          </a:xfrm>
          <a:prstGeom prst="leftRightArrow">
            <a:avLst>
              <a:gd name="adj1" fmla="val 68750"/>
              <a:gd name="adj2" fmla="val 122449"/>
            </a:avLst>
          </a:prstGeom>
          <a:solidFill>
            <a:srgbClr val="CC0000"/>
          </a:solidFill>
          <a:ln w="9525">
            <a:solidFill>
              <a:schemeClr val="tx1"/>
            </a:solidFill>
            <a:miter lim="800000"/>
            <a:headEnd/>
            <a:tailEnd/>
          </a:ln>
        </p:spPr>
        <p:txBody>
          <a:bodyPr wrap="none" anchor="ctr"/>
          <a:lstStyle/>
          <a:p>
            <a:r>
              <a:rPr lang="zh-CN" altLang="en-US" sz="1100">
                <a:solidFill>
                  <a:schemeClr val="bg1"/>
                </a:solidFill>
                <a:ea typeface="LiHei Pro" pitchFamily="34" charset="-122"/>
              </a:rPr>
              <a:t>集散设备交互网络</a:t>
            </a:r>
          </a:p>
        </p:txBody>
      </p:sp>
      <p:sp>
        <p:nvSpPr>
          <p:cNvPr id="9236" name="文本框 37"/>
          <p:cNvSpPr txBox="1">
            <a:spLocks noChangeArrowheads="1"/>
          </p:cNvSpPr>
          <p:nvPr/>
        </p:nvSpPr>
        <p:spPr bwMode="auto">
          <a:xfrm>
            <a:off x="4038600" y="4081463"/>
            <a:ext cx="990600" cy="182562"/>
          </a:xfrm>
          <a:prstGeom prst="rect">
            <a:avLst/>
          </a:prstGeom>
          <a:noFill/>
          <a:ln w="9525">
            <a:noFill/>
            <a:miter lim="800000"/>
            <a:headEnd/>
            <a:tailEnd/>
          </a:ln>
        </p:spPr>
        <p:txBody>
          <a:bodyPr lIns="0" tIns="0" rIns="0" bIns="0" anchor="ctr">
            <a:spAutoFit/>
          </a:bodyPr>
          <a:lstStyle/>
          <a:p>
            <a:r>
              <a:rPr kumimoji="1" lang="en-GB" altLang="zh-CN" sz="1200">
                <a:latin typeface="LiHei Pro" pitchFamily="34" charset="-122"/>
                <a:ea typeface="LiHei Pro" pitchFamily="34" charset="-122"/>
              </a:rPr>
              <a:t>SCADA </a:t>
            </a:r>
            <a:r>
              <a:rPr kumimoji="1" lang="zh-CN" altLang="en-GB" sz="1200">
                <a:latin typeface="LiHei Pro" pitchFamily="34" charset="-122"/>
                <a:ea typeface="LiHei Pro" pitchFamily="34" charset="-122"/>
              </a:rPr>
              <a:t>系统</a:t>
            </a:r>
          </a:p>
        </p:txBody>
      </p:sp>
      <p:pic>
        <p:nvPicPr>
          <p:cNvPr id="9237" name="图片 4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81200" y="3959225"/>
            <a:ext cx="1414463" cy="428625"/>
          </a:xfrm>
          <a:prstGeom prst="rect">
            <a:avLst/>
          </a:prstGeom>
          <a:noFill/>
          <a:ln w="9525">
            <a:noFill/>
            <a:miter lim="800000"/>
            <a:headEnd/>
            <a:tailEnd/>
          </a:ln>
        </p:spPr>
      </p:pic>
      <p:pic>
        <p:nvPicPr>
          <p:cNvPr id="9238" name="图片 4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833563" y="4767263"/>
            <a:ext cx="1112837" cy="514350"/>
          </a:xfrm>
          <a:prstGeom prst="rect">
            <a:avLst/>
          </a:prstGeom>
          <a:noFill/>
          <a:ln w="9525">
            <a:noFill/>
            <a:miter lim="800000"/>
            <a:headEnd/>
            <a:tailEnd/>
          </a:ln>
        </p:spPr>
      </p:pic>
      <p:pic>
        <p:nvPicPr>
          <p:cNvPr id="9239" name="图片 5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165350" y="5710238"/>
            <a:ext cx="627063" cy="442912"/>
          </a:xfrm>
          <a:prstGeom prst="rect">
            <a:avLst/>
          </a:prstGeom>
          <a:noFill/>
          <a:ln w="9525">
            <a:noFill/>
            <a:miter lim="800000"/>
            <a:headEnd/>
            <a:tailEnd/>
          </a:ln>
        </p:spPr>
      </p:pic>
      <p:sp>
        <p:nvSpPr>
          <p:cNvPr id="9240" name="Text Box 60"/>
          <p:cNvSpPr txBox="1">
            <a:spLocks noChangeArrowheads="1"/>
          </p:cNvSpPr>
          <p:nvPr/>
        </p:nvSpPr>
        <p:spPr bwMode="auto">
          <a:xfrm>
            <a:off x="539552" y="692696"/>
            <a:ext cx="3602037" cy="457200"/>
          </a:xfrm>
          <a:prstGeom prst="rect">
            <a:avLst/>
          </a:prstGeom>
          <a:noFill/>
          <a:ln w="9525">
            <a:noFill/>
            <a:miter lim="800000"/>
            <a:headEnd/>
            <a:tailEnd/>
          </a:ln>
          <a:effectLst/>
        </p:spPr>
        <p:txBody>
          <a:bodyPr>
            <a:spAutoFit/>
          </a:bodyPr>
          <a:lstStyle/>
          <a:p>
            <a:pPr algn="ctr">
              <a:spcBef>
                <a:spcPct val="50000"/>
              </a:spcBef>
              <a:buFontTx/>
              <a:buNone/>
            </a:pPr>
            <a:r>
              <a:rPr lang="en-US" altLang="zh-CN" sz="2400" b="1" dirty="0">
                <a:solidFill>
                  <a:schemeClr val="accent2"/>
                </a:solidFill>
                <a:latin typeface="黑体" pitchFamily="2" charset="-122"/>
                <a:ea typeface="黑体" pitchFamily="2" charset="-122"/>
              </a:rPr>
              <a:t> </a:t>
            </a:r>
            <a:r>
              <a:rPr lang="zh-CN" altLang="en-US" sz="2400" b="1" dirty="0">
                <a:solidFill>
                  <a:schemeClr val="accent2"/>
                </a:solidFill>
                <a:latin typeface="微软雅黑" pitchFamily="34" charset="-122"/>
                <a:ea typeface="微软雅黑" pitchFamily="34" charset="-122"/>
              </a:rPr>
              <a:t>海立数字化工厂模型</a:t>
            </a:r>
          </a:p>
        </p:txBody>
      </p:sp>
      <p:sp>
        <p:nvSpPr>
          <p:cNvPr id="9241" name="AutoShape 61"/>
          <p:cNvSpPr>
            <a:spLocks noChangeArrowheads="1"/>
          </p:cNvSpPr>
          <p:nvPr/>
        </p:nvSpPr>
        <p:spPr bwMode="auto">
          <a:xfrm>
            <a:off x="6324600" y="3151188"/>
            <a:ext cx="2362200" cy="762000"/>
          </a:xfrm>
          <a:prstGeom prst="roundRect">
            <a:avLst>
              <a:gd name="adj" fmla="val 6042"/>
            </a:avLst>
          </a:prstGeom>
          <a:noFill/>
          <a:ln w="12700" algn="ctr">
            <a:solidFill>
              <a:srgbClr val="99CC00"/>
            </a:solidFill>
            <a:prstDash val="dash"/>
            <a:round/>
            <a:headEnd/>
            <a:tailEnd/>
          </a:ln>
          <a:effectLst/>
        </p:spPr>
        <p:txBody>
          <a:bodyPr anchor="ctr"/>
          <a:lstStyle/>
          <a:p>
            <a:r>
              <a:rPr lang="zh-CN" altLang="en-US" sz="1400">
                <a:latin typeface="LiHei Pro" pitchFamily="34" charset="-122"/>
                <a:ea typeface="LiHei Pro" pitchFamily="34" charset="-122"/>
              </a:rPr>
              <a:t>即“制造执行系统”，面向车间的计算机集成生产过程管理与实时信息系统</a:t>
            </a:r>
          </a:p>
        </p:txBody>
      </p:sp>
      <p:sp>
        <p:nvSpPr>
          <p:cNvPr id="9242" name="Line 62"/>
          <p:cNvSpPr>
            <a:spLocks noChangeShapeType="1"/>
          </p:cNvSpPr>
          <p:nvPr/>
        </p:nvSpPr>
        <p:spPr bwMode="auto">
          <a:xfrm>
            <a:off x="4343400" y="3379788"/>
            <a:ext cx="2057400" cy="0"/>
          </a:xfrm>
          <a:prstGeom prst="line">
            <a:avLst/>
          </a:prstGeom>
          <a:noFill/>
          <a:ln w="9525">
            <a:solidFill>
              <a:schemeClr val="tx1"/>
            </a:solidFill>
            <a:round/>
            <a:headEnd/>
            <a:tailEnd type="oval" w="sm" len="sm"/>
          </a:ln>
          <a:effectLst/>
        </p:spPr>
        <p:txBody>
          <a:bodyPr/>
          <a:lstStyle/>
          <a:p>
            <a:endParaRPr lang="zh-CN" altLang="en-US"/>
          </a:p>
        </p:txBody>
      </p:sp>
      <p:sp>
        <p:nvSpPr>
          <p:cNvPr id="9243" name="Line 63"/>
          <p:cNvSpPr>
            <a:spLocks noChangeShapeType="1"/>
          </p:cNvSpPr>
          <p:nvPr/>
        </p:nvSpPr>
        <p:spPr bwMode="auto">
          <a:xfrm flipV="1">
            <a:off x="4267200" y="4446588"/>
            <a:ext cx="2133600" cy="15875"/>
          </a:xfrm>
          <a:prstGeom prst="line">
            <a:avLst/>
          </a:prstGeom>
          <a:noFill/>
          <a:ln w="9525">
            <a:solidFill>
              <a:schemeClr val="tx1"/>
            </a:solidFill>
            <a:round/>
            <a:headEnd/>
            <a:tailEnd type="oval" w="sm" len="sm"/>
          </a:ln>
          <a:effectLst/>
        </p:spPr>
        <p:txBody>
          <a:bodyPr/>
          <a:lstStyle/>
          <a:p>
            <a:endParaRPr lang="zh-CN" altLang="en-US"/>
          </a:p>
        </p:txBody>
      </p:sp>
      <p:sp>
        <p:nvSpPr>
          <p:cNvPr id="9244" name="AutoShape 64"/>
          <p:cNvSpPr>
            <a:spLocks noChangeArrowheads="1"/>
          </p:cNvSpPr>
          <p:nvPr/>
        </p:nvSpPr>
        <p:spPr bwMode="auto">
          <a:xfrm>
            <a:off x="6324600" y="4310063"/>
            <a:ext cx="2286000" cy="990600"/>
          </a:xfrm>
          <a:prstGeom prst="roundRect">
            <a:avLst>
              <a:gd name="adj" fmla="val 7532"/>
            </a:avLst>
          </a:prstGeom>
          <a:noFill/>
          <a:ln w="12700" algn="ctr">
            <a:solidFill>
              <a:srgbClr val="FF9900"/>
            </a:solidFill>
            <a:prstDash val="dash"/>
            <a:round/>
            <a:headEnd/>
            <a:tailEnd/>
          </a:ln>
          <a:effectLst/>
        </p:spPr>
        <p:txBody>
          <a:bodyPr anchor="ctr"/>
          <a:lstStyle/>
          <a:p>
            <a:r>
              <a:rPr lang="zh-CN" altLang="en-US" sz="1400">
                <a:latin typeface="LiHei Pro" pitchFamily="34" charset="-122"/>
                <a:ea typeface="LiHei Pro" pitchFamily="34" charset="-122"/>
              </a:rPr>
              <a:t>即“远程采集监视控制系统”，是对生产单位分散的生产系统的一种数据采集、监视和控制系统</a:t>
            </a:r>
          </a:p>
        </p:txBody>
      </p:sp>
      <p:sp>
        <p:nvSpPr>
          <p:cNvPr id="9245" name="AutoShape 67"/>
          <p:cNvSpPr>
            <a:spLocks noChangeArrowheads="1"/>
          </p:cNvSpPr>
          <p:nvPr/>
        </p:nvSpPr>
        <p:spPr bwMode="auto">
          <a:xfrm>
            <a:off x="6324600" y="895350"/>
            <a:ext cx="2286000" cy="914400"/>
          </a:xfrm>
          <a:prstGeom prst="roundRect">
            <a:avLst>
              <a:gd name="adj" fmla="val 6042"/>
            </a:avLst>
          </a:prstGeom>
          <a:noFill/>
          <a:ln w="12700" algn="ctr">
            <a:solidFill>
              <a:srgbClr val="339966"/>
            </a:solidFill>
            <a:prstDash val="dash"/>
            <a:round/>
            <a:headEnd/>
            <a:tailEnd/>
          </a:ln>
          <a:effectLst/>
        </p:spPr>
        <p:txBody>
          <a:bodyPr anchor="ctr"/>
          <a:lstStyle/>
          <a:p>
            <a:r>
              <a:rPr lang="zh-CN" altLang="en-US" sz="1400">
                <a:latin typeface="LiHei Pro" pitchFamily="34" charset="-122"/>
                <a:ea typeface="LiHei Pro" pitchFamily="34" charset="-122"/>
              </a:rPr>
              <a:t>即”企业资源计划系统”，是集中信息技术与先进的管理思想於一身的管理平台 </a:t>
            </a:r>
          </a:p>
        </p:txBody>
      </p:sp>
      <p:sp>
        <p:nvSpPr>
          <p:cNvPr id="9246" name="AutoShape 68"/>
          <p:cNvSpPr>
            <a:spLocks noChangeArrowheads="1"/>
          </p:cNvSpPr>
          <p:nvPr/>
        </p:nvSpPr>
        <p:spPr bwMode="auto">
          <a:xfrm>
            <a:off x="6324600" y="2008188"/>
            <a:ext cx="2301875" cy="914400"/>
          </a:xfrm>
          <a:prstGeom prst="roundRect">
            <a:avLst>
              <a:gd name="adj" fmla="val 7815"/>
            </a:avLst>
          </a:prstGeom>
          <a:noFill/>
          <a:ln w="12700" algn="ctr">
            <a:solidFill>
              <a:srgbClr val="339966"/>
            </a:solidFill>
            <a:prstDash val="dash"/>
            <a:round/>
            <a:headEnd/>
            <a:tailEnd/>
          </a:ln>
          <a:effectLst/>
        </p:spPr>
        <p:txBody>
          <a:bodyPr anchor="ctr"/>
          <a:lstStyle/>
          <a:p>
            <a:r>
              <a:rPr lang="zh-CN" altLang="en-US" sz="1400">
                <a:latin typeface="Times New Roman" pitchFamily="18" charset="0"/>
                <a:ea typeface="LiHei Pro" pitchFamily="34" charset="-122"/>
              </a:rPr>
              <a:t>即</a:t>
            </a:r>
            <a:r>
              <a:rPr lang="zh-CN" altLang="en-US" sz="1400">
                <a:latin typeface="LiHei Pro" pitchFamily="34" charset="-122"/>
                <a:ea typeface="LiHei Pro" pitchFamily="34" charset="-122"/>
              </a:rPr>
              <a:t>“</a:t>
            </a:r>
            <a:r>
              <a:rPr lang="zh-CN" altLang="en-US" sz="1400">
                <a:latin typeface="Times New Roman" pitchFamily="18" charset="0"/>
                <a:ea typeface="LiHei Pro" pitchFamily="34" charset="-122"/>
              </a:rPr>
              <a:t>生产计划排程系统</a:t>
            </a:r>
            <a:r>
              <a:rPr lang="zh-CN" altLang="en-US" sz="1400">
                <a:latin typeface="LiHei Pro" pitchFamily="34" charset="-122"/>
                <a:ea typeface="LiHei Pro" pitchFamily="34" charset="-122"/>
              </a:rPr>
              <a:t>”</a:t>
            </a:r>
            <a:r>
              <a:rPr lang="zh-CN" altLang="en-US" sz="1400">
                <a:latin typeface="Times New Roman" pitchFamily="18" charset="0"/>
                <a:ea typeface="LiHei Pro" pitchFamily="34" charset="-122"/>
              </a:rPr>
              <a:t>，</a:t>
            </a:r>
            <a:r>
              <a:rPr lang="zh-CN" altLang="zh-CN" sz="1400">
                <a:latin typeface="Times New Roman" pitchFamily="18" charset="0"/>
                <a:ea typeface="LiHei Pro" pitchFamily="34" charset="-122"/>
              </a:rPr>
              <a:t>包括制造数据定义、需求订单维护、按产能</a:t>
            </a:r>
            <a:r>
              <a:rPr lang="zh-CN" altLang="en-US" sz="1400">
                <a:latin typeface="Times New Roman" pitchFamily="18" charset="0"/>
                <a:ea typeface="LiHei Pro" pitchFamily="34" charset="-122"/>
              </a:rPr>
              <a:t>下达计划</a:t>
            </a:r>
            <a:r>
              <a:rPr lang="zh-CN" altLang="zh-CN" sz="1400">
                <a:latin typeface="Times New Roman" pitchFamily="18" charset="0"/>
                <a:ea typeface="LiHei Pro" pitchFamily="34" charset="-122"/>
              </a:rPr>
              <a:t>等</a:t>
            </a:r>
            <a:r>
              <a:rPr lang="zh-CN" altLang="en-US" sz="1400">
                <a:latin typeface="Times New Roman" pitchFamily="18" charset="0"/>
                <a:ea typeface="LiHei Pro" pitchFamily="34" charset="-122"/>
              </a:rPr>
              <a:t>功能</a:t>
            </a:r>
          </a:p>
        </p:txBody>
      </p:sp>
      <p:sp>
        <p:nvSpPr>
          <p:cNvPr id="9247" name="Line 70"/>
          <p:cNvSpPr>
            <a:spLocks noChangeShapeType="1"/>
          </p:cNvSpPr>
          <p:nvPr/>
        </p:nvSpPr>
        <p:spPr bwMode="auto">
          <a:xfrm>
            <a:off x="4267200" y="2236788"/>
            <a:ext cx="2133600" cy="0"/>
          </a:xfrm>
          <a:prstGeom prst="line">
            <a:avLst/>
          </a:prstGeom>
          <a:noFill/>
          <a:ln w="9525">
            <a:solidFill>
              <a:schemeClr val="tx1"/>
            </a:solidFill>
            <a:round/>
            <a:headEnd/>
            <a:tailEnd type="oval" w="sm" len="sm"/>
          </a:ln>
          <a:effectLst/>
        </p:spPr>
        <p:txBody>
          <a:bodyPr/>
          <a:lstStyle/>
          <a:p>
            <a:endParaRPr lang="zh-CN" altLang="en-US"/>
          </a:p>
        </p:txBody>
      </p:sp>
      <p:sp>
        <p:nvSpPr>
          <p:cNvPr id="9248" name="Line 71"/>
          <p:cNvSpPr>
            <a:spLocks noChangeShapeType="1"/>
          </p:cNvSpPr>
          <p:nvPr/>
        </p:nvSpPr>
        <p:spPr bwMode="auto">
          <a:xfrm>
            <a:off x="4267200" y="1398588"/>
            <a:ext cx="2133600" cy="0"/>
          </a:xfrm>
          <a:prstGeom prst="line">
            <a:avLst/>
          </a:prstGeom>
          <a:noFill/>
          <a:ln w="9525">
            <a:solidFill>
              <a:schemeClr val="tx1"/>
            </a:solidFill>
            <a:round/>
            <a:headEnd/>
            <a:tailEnd type="oval" w="sm" len="sm"/>
          </a:ln>
          <a:effectLst/>
        </p:spPr>
        <p:txBody>
          <a:bodyPr/>
          <a:lstStyle/>
          <a:p>
            <a:endParaRPr lang="zh-CN" altLang="en-US"/>
          </a:p>
        </p:txBody>
      </p:sp>
      <p:sp>
        <p:nvSpPr>
          <p:cNvPr id="9249" name="Line 72"/>
          <p:cNvSpPr>
            <a:spLocks noChangeShapeType="1"/>
          </p:cNvSpPr>
          <p:nvPr/>
        </p:nvSpPr>
        <p:spPr bwMode="auto">
          <a:xfrm flipV="1">
            <a:off x="4267200" y="1398588"/>
            <a:ext cx="0" cy="193675"/>
          </a:xfrm>
          <a:prstGeom prst="line">
            <a:avLst/>
          </a:prstGeom>
          <a:noFill/>
          <a:ln w="9525">
            <a:solidFill>
              <a:schemeClr val="tx1"/>
            </a:solidFill>
            <a:round/>
            <a:headEnd/>
            <a:tailEnd/>
          </a:ln>
          <a:effectLst/>
        </p:spPr>
        <p:txBody>
          <a:bodyPr/>
          <a:lstStyle/>
          <a:p>
            <a:endParaRPr lang="zh-CN" altLang="en-US"/>
          </a:p>
        </p:txBody>
      </p:sp>
      <p:sp>
        <p:nvSpPr>
          <p:cNvPr id="9250" name="Line 73"/>
          <p:cNvSpPr>
            <a:spLocks noChangeShapeType="1"/>
          </p:cNvSpPr>
          <p:nvPr/>
        </p:nvSpPr>
        <p:spPr bwMode="auto">
          <a:xfrm flipV="1">
            <a:off x="4267200" y="4286250"/>
            <a:ext cx="0" cy="176213"/>
          </a:xfrm>
          <a:prstGeom prst="line">
            <a:avLst/>
          </a:prstGeom>
          <a:noFill/>
          <a:ln w="9525">
            <a:solidFill>
              <a:schemeClr val="tx1"/>
            </a:solidFill>
            <a:round/>
            <a:headEnd/>
            <a:tailEnd/>
          </a:ln>
          <a:effectLst/>
        </p:spPr>
        <p:txBody>
          <a:bodyPr/>
          <a:lstStyle/>
          <a:p>
            <a:endParaRPr lang="zh-CN" altLang="en-US"/>
          </a:p>
        </p:txBody>
      </p:sp>
      <p:sp>
        <p:nvSpPr>
          <p:cNvPr id="9251" name="Line 74"/>
          <p:cNvSpPr>
            <a:spLocks noChangeShapeType="1"/>
          </p:cNvSpPr>
          <p:nvPr/>
        </p:nvSpPr>
        <p:spPr bwMode="auto">
          <a:xfrm flipV="1">
            <a:off x="4343400" y="3181350"/>
            <a:ext cx="0" cy="198438"/>
          </a:xfrm>
          <a:prstGeom prst="line">
            <a:avLst/>
          </a:prstGeom>
          <a:noFill/>
          <a:ln w="9525">
            <a:solidFill>
              <a:schemeClr val="tx1"/>
            </a:solidFill>
            <a:round/>
            <a:headEnd/>
            <a:tailEnd/>
          </a:ln>
          <a:effectLst/>
        </p:spPr>
        <p:txBody>
          <a:bodyPr/>
          <a:lstStyle/>
          <a:p>
            <a:endParaRPr lang="zh-CN" altLang="en-US"/>
          </a:p>
        </p:txBody>
      </p:sp>
      <p:sp>
        <p:nvSpPr>
          <p:cNvPr id="9252" name="Line 75"/>
          <p:cNvSpPr>
            <a:spLocks noChangeShapeType="1"/>
          </p:cNvSpPr>
          <p:nvPr/>
        </p:nvSpPr>
        <p:spPr bwMode="auto">
          <a:xfrm flipV="1">
            <a:off x="4267200" y="2038350"/>
            <a:ext cx="0" cy="198438"/>
          </a:xfrm>
          <a:prstGeom prst="line">
            <a:avLst/>
          </a:prstGeom>
          <a:noFill/>
          <a:ln w="9525">
            <a:solidFill>
              <a:schemeClr val="tx1"/>
            </a:solidFill>
            <a:round/>
            <a:headEnd/>
            <a:tailEnd/>
          </a:ln>
          <a:effectLst/>
        </p:spPr>
        <p:txBody>
          <a:bodyPr/>
          <a:lstStyle/>
          <a:p>
            <a:endParaRPr lang="zh-CN" altLang="en-US"/>
          </a:p>
        </p:txBody>
      </p:sp>
      <p:pic>
        <p:nvPicPr>
          <p:cNvPr id="9253" name="Picture 83" descr="电视"/>
          <p:cNvPicPr>
            <a:picLocks noChangeAspect="1" noChangeArrowheads="1"/>
          </p:cNvPicPr>
          <p:nvPr/>
        </p:nvPicPr>
        <p:blipFill>
          <a:blip r:embed="rId6" cstate="print">
            <a:clrChange>
              <a:clrFrom>
                <a:srgbClr val="FFFFFF"/>
              </a:clrFrom>
              <a:clrTo>
                <a:srgbClr val="FFFFFF">
                  <a:alpha val="0"/>
                </a:srgbClr>
              </a:clrTo>
            </a:clrChange>
          </a:blip>
          <a:srcRect l="1425" t="2473" r="2467" b="2473"/>
          <a:stretch>
            <a:fillRect/>
          </a:stretch>
        </p:blipFill>
        <p:spPr bwMode="auto">
          <a:xfrm>
            <a:off x="2128838" y="1352550"/>
            <a:ext cx="1528762" cy="871538"/>
          </a:xfrm>
          <a:prstGeom prst="rect">
            <a:avLst/>
          </a:prstGeom>
          <a:noFill/>
          <a:ln w="9525">
            <a:noFill/>
            <a:miter lim="800000"/>
            <a:headEnd/>
            <a:tailEnd/>
          </a:ln>
          <a:effectLst/>
        </p:spPr>
      </p:pic>
      <p:pic>
        <p:nvPicPr>
          <p:cNvPr id="9254" name="Picture 84" descr="a01b36c01_l_5"/>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089150" y="2693988"/>
            <a:ext cx="806450" cy="8064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5103813" y="1905000"/>
            <a:ext cx="1587" cy="381000"/>
          </a:xfrm>
          <a:prstGeom prst="line">
            <a:avLst/>
          </a:prstGeom>
          <a:noFill/>
          <a:ln w="47625">
            <a:solidFill>
              <a:srgbClr val="00B050"/>
            </a:solidFill>
            <a:round/>
            <a:headEnd/>
            <a:tailEnd/>
          </a:ln>
          <a:effectLst/>
        </p:spPr>
        <p:txBody>
          <a:bodyPr/>
          <a:lstStyle/>
          <a:p>
            <a:endParaRPr lang="zh-CN" altLang="en-US"/>
          </a:p>
        </p:txBody>
      </p:sp>
      <p:sp>
        <p:nvSpPr>
          <p:cNvPr id="10243" name="Rectangle 3"/>
          <p:cNvSpPr>
            <a:spLocks noChangeArrowheads="1"/>
          </p:cNvSpPr>
          <p:nvPr/>
        </p:nvSpPr>
        <p:spPr bwMode="auto">
          <a:xfrm>
            <a:off x="284163" y="860425"/>
            <a:ext cx="3671887" cy="457200"/>
          </a:xfrm>
          <a:prstGeom prst="rect">
            <a:avLst/>
          </a:prstGeom>
          <a:noFill/>
          <a:ln w="9525" algn="ctr">
            <a:noFill/>
            <a:miter lim="800000"/>
            <a:headEnd/>
            <a:tailEnd/>
          </a:ln>
          <a:effectLst/>
        </p:spPr>
        <p:txBody>
          <a:bodyPr>
            <a:spAutoFit/>
          </a:bodyPr>
          <a:lstStyle/>
          <a:p>
            <a:pPr>
              <a:spcBef>
                <a:spcPct val="50000"/>
              </a:spcBef>
              <a:buFontTx/>
              <a:buNone/>
            </a:pPr>
            <a:r>
              <a:rPr lang="en-US" altLang="zh-CN" sz="2400" b="1" dirty="0">
                <a:solidFill>
                  <a:schemeClr val="accent2"/>
                </a:solidFill>
                <a:latin typeface="黑体" pitchFamily="2" charset="-122"/>
                <a:ea typeface="黑体" pitchFamily="2" charset="-122"/>
              </a:rPr>
              <a:t> </a:t>
            </a:r>
            <a:r>
              <a:rPr lang="zh-CN" altLang="en-US" sz="2400" b="1" dirty="0">
                <a:solidFill>
                  <a:schemeClr val="accent2"/>
                </a:solidFill>
                <a:latin typeface="微软雅黑" pitchFamily="34" charset="-122"/>
                <a:ea typeface="微软雅黑" pitchFamily="34" charset="-122"/>
              </a:rPr>
              <a:t>数据采集</a:t>
            </a:r>
            <a:r>
              <a:rPr lang="en-US" altLang="zh-CN" sz="2400" b="1" dirty="0">
                <a:solidFill>
                  <a:schemeClr val="accent2"/>
                </a:solidFill>
                <a:latin typeface="微软雅黑" pitchFamily="34" charset="-122"/>
                <a:ea typeface="微软雅黑" pitchFamily="34" charset="-122"/>
              </a:rPr>
              <a:t>SCADA</a:t>
            </a:r>
            <a:r>
              <a:rPr lang="zh-CN" altLang="en-US" sz="2400" b="1" dirty="0">
                <a:solidFill>
                  <a:schemeClr val="accent2"/>
                </a:solidFill>
                <a:latin typeface="微软雅黑" pitchFamily="34" charset="-122"/>
                <a:ea typeface="微软雅黑" pitchFamily="34" charset="-122"/>
              </a:rPr>
              <a:t>系统</a:t>
            </a:r>
          </a:p>
        </p:txBody>
      </p:sp>
      <p:pic>
        <p:nvPicPr>
          <p:cNvPr id="10244" name="Picture 5"/>
          <p:cNvPicPr>
            <a:picLocks noChangeAspect="1" noChangeArrowheads="1"/>
          </p:cNvPicPr>
          <p:nvPr/>
        </p:nvPicPr>
        <p:blipFill>
          <a:blip r:embed="rId2" cstate="print"/>
          <a:srcRect/>
          <a:stretch>
            <a:fillRect/>
          </a:stretch>
        </p:blipFill>
        <p:spPr bwMode="auto">
          <a:xfrm>
            <a:off x="3789363" y="4749800"/>
            <a:ext cx="428625" cy="533400"/>
          </a:xfrm>
          <a:prstGeom prst="rect">
            <a:avLst/>
          </a:prstGeom>
          <a:noFill/>
          <a:ln w="9525">
            <a:noFill/>
            <a:miter lim="800000"/>
            <a:headEnd/>
            <a:tailEnd/>
          </a:ln>
        </p:spPr>
      </p:pic>
      <p:sp>
        <p:nvSpPr>
          <p:cNvPr id="10245" name="Rettangolo 132"/>
          <p:cNvSpPr>
            <a:spLocks noChangeArrowheads="1"/>
          </p:cNvSpPr>
          <p:nvPr/>
        </p:nvSpPr>
        <p:spPr bwMode="auto">
          <a:xfrm>
            <a:off x="1905000" y="5257800"/>
            <a:ext cx="457200" cy="244475"/>
          </a:xfrm>
          <a:prstGeom prst="rect">
            <a:avLst/>
          </a:prstGeom>
          <a:noFill/>
          <a:ln w="9525">
            <a:noFill/>
            <a:miter lim="800000"/>
            <a:headEnd/>
            <a:tailEnd/>
          </a:ln>
        </p:spPr>
        <p:txBody>
          <a:bodyPr>
            <a:spAutoFit/>
          </a:bodyPr>
          <a:lstStyle/>
          <a:p>
            <a:pPr>
              <a:spcBef>
                <a:spcPct val="0"/>
              </a:spcBef>
            </a:pPr>
            <a:r>
              <a:rPr lang="it-IT" altLang="zh-CN" sz="1000">
                <a:latin typeface="LiHei Pro" pitchFamily="34" charset="-122"/>
                <a:ea typeface="LiHei Pro" pitchFamily="34" charset="-122"/>
              </a:rPr>
              <a:t>PLC</a:t>
            </a:r>
            <a:endParaRPr lang="zh-CN" altLang="it-IT" sz="1000">
              <a:latin typeface="LiHei Pro" pitchFamily="34" charset="-122"/>
              <a:ea typeface="LiHei Pro" pitchFamily="34" charset="-122"/>
            </a:endParaRPr>
          </a:p>
        </p:txBody>
      </p:sp>
      <p:cxnSp>
        <p:nvCxnSpPr>
          <p:cNvPr id="10246" name="Connettore 1 85"/>
          <p:cNvCxnSpPr>
            <a:cxnSpLocks noChangeShapeType="1"/>
          </p:cNvCxnSpPr>
          <p:nvPr/>
        </p:nvCxnSpPr>
        <p:spPr bwMode="auto">
          <a:xfrm flipH="1">
            <a:off x="1524000" y="5000625"/>
            <a:ext cx="1600200" cy="3175"/>
          </a:xfrm>
          <a:prstGeom prst="line">
            <a:avLst/>
          </a:prstGeom>
          <a:noFill/>
          <a:ln w="50800" algn="ctr">
            <a:solidFill>
              <a:srgbClr val="00B050"/>
            </a:solidFill>
            <a:round/>
            <a:headEnd/>
            <a:tailEnd/>
          </a:ln>
        </p:spPr>
      </p:cxnSp>
      <p:pic>
        <p:nvPicPr>
          <p:cNvPr id="10247" name="Picture 3"/>
          <p:cNvPicPr>
            <a:picLocks noChangeAspect="1" noChangeArrowheads="1"/>
          </p:cNvPicPr>
          <p:nvPr/>
        </p:nvPicPr>
        <p:blipFill>
          <a:blip r:embed="rId3" cstate="print"/>
          <a:srcRect/>
          <a:stretch>
            <a:fillRect/>
          </a:stretch>
        </p:blipFill>
        <p:spPr bwMode="auto">
          <a:xfrm>
            <a:off x="0" y="4387850"/>
            <a:ext cx="1530350" cy="1403350"/>
          </a:xfrm>
          <a:prstGeom prst="rect">
            <a:avLst/>
          </a:prstGeom>
          <a:noFill/>
          <a:ln w="9525">
            <a:noFill/>
            <a:miter lim="800000"/>
            <a:headEnd/>
            <a:tailEnd/>
          </a:ln>
        </p:spPr>
      </p:pic>
      <p:pic>
        <p:nvPicPr>
          <p:cNvPr id="10248" name="Immagine 86" descr="control.wmf"/>
          <p:cNvPicPr>
            <a:picLocks noChangeAspect="1"/>
          </p:cNvPicPr>
          <p:nvPr/>
        </p:nvPicPr>
        <p:blipFill>
          <a:blip r:embed="rId4" cstate="print"/>
          <a:srcRect/>
          <a:stretch>
            <a:fillRect/>
          </a:stretch>
        </p:blipFill>
        <p:spPr bwMode="auto">
          <a:xfrm>
            <a:off x="1893888" y="4840288"/>
            <a:ext cx="468312" cy="280987"/>
          </a:xfrm>
          <a:prstGeom prst="rect">
            <a:avLst/>
          </a:prstGeom>
          <a:noFill/>
          <a:ln w="9525">
            <a:noFill/>
            <a:miter lim="800000"/>
            <a:headEnd/>
            <a:tailEnd/>
          </a:ln>
        </p:spPr>
      </p:pic>
      <p:pic>
        <p:nvPicPr>
          <p:cNvPr id="10249" name="Immagine 46" descr="web.wmf"/>
          <p:cNvPicPr>
            <a:picLocks noChangeAspect="1"/>
          </p:cNvPicPr>
          <p:nvPr/>
        </p:nvPicPr>
        <p:blipFill>
          <a:blip r:embed="rId5" cstate="print"/>
          <a:srcRect/>
          <a:stretch>
            <a:fillRect/>
          </a:stretch>
        </p:blipFill>
        <p:spPr bwMode="auto">
          <a:xfrm>
            <a:off x="6705600" y="2819400"/>
            <a:ext cx="989013" cy="990600"/>
          </a:xfrm>
          <a:prstGeom prst="rect">
            <a:avLst/>
          </a:prstGeom>
          <a:noFill/>
          <a:ln w="9525">
            <a:noFill/>
            <a:miter lim="800000"/>
            <a:headEnd/>
            <a:tailEnd/>
          </a:ln>
        </p:spPr>
      </p:pic>
      <p:pic>
        <p:nvPicPr>
          <p:cNvPr id="10250" name="Immagine 39" descr="phone.wmf"/>
          <p:cNvPicPr>
            <a:picLocks noChangeAspect="1"/>
          </p:cNvPicPr>
          <p:nvPr/>
        </p:nvPicPr>
        <p:blipFill>
          <a:blip r:embed="rId6" cstate="print"/>
          <a:srcRect/>
          <a:stretch>
            <a:fillRect/>
          </a:stretch>
        </p:blipFill>
        <p:spPr bwMode="auto">
          <a:xfrm>
            <a:off x="5334000" y="4800600"/>
            <a:ext cx="293688" cy="381000"/>
          </a:xfrm>
          <a:prstGeom prst="rect">
            <a:avLst/>
          </a:prstGeom>
          <a:noFill/>
          <a:ln w="9525">
            <a:noFill/>
            <a:miter lim="800000"/>
            <a:headEnd/>
            <a:tailEnd/>
          </a:ln>
        </p:spPr>
      </p:pic>
      <p:sp>
        <p:nvSpPr>
          <p:cNvPr id="10251" name="Rettangolo 219"/>
          <p:cNvSpPr>
            <a:spLocks noChangeArrowheads="1"/>
          </p:cNvSpPr>
          <p:nvPr/>
        </p:nvSpPr>
        <p:spPr bwMode="auto">
          <a:xfrm>
            <a:off x="6705600" y="3886200"/>
            <a:ext cx="914400" cy="244475"/>
          </a:xfrm>
          <a:prstGeom prst="rect">
            <a:avLst/>
          </a:prstGeom>
          <a:noFill/>
          <a:ln w="9525">
            <a:noFill/>
            <a:miter lim="800000"/>
            <a:headEnd/>
            <a:tailEnd/>
          </a:ln>
        </p:spPr>
        <p:txBody>
          <a:bodyPr>
            <a:spAutoFit/>
          </a:bodyPr>
          <a:lstStyle/>
          <a:p>
            <a:pPr>
              <a:spcBef>
                <a:spcPct val="0"/>
              </a:spcBef>
            </a:pPr>
            <a:r>
              <a:rPr lang="it-IT" altLang="zh-CN" sz="1000">
                <a:latin typeface="LiHei Pro" pitchFamily="34" charset="-122"/>
                <a:ea typeface="LiHei Pro" pitchFamily="34" charset="-122"/>
              </a:rPr>
              <a:t>Web</a:t>
            </a:r>
            <a:r>
              <a:rPr lang="zh-CN" altLang="it-IT" sz="1000">
                <a:latin typeface="LiHei Pro" pitchFamily="34" charset="-122"/>
                <a:ea typeface="LiHei Pro" pitchFamily="34" charset="-122"/>
              </a:rPr>
              <a:t>客户端</a:t>
            </a:r>
          </a:p>
        </p:txBody>
      </p:sp>
      <p:cxnSp>
        <p:nvCxnSpPr>
          <p:cNvPr id="10252" name="Connettore 4 103"/>
          <p:cNvCxnSpPr>
            <a:cxnSpLocks noChangeShapeType="1"/>
            <a:endCxn id="0" idx="0"/>
          </p:cNvCxnSpPr>
          <p:nvPr/>
        </p:nvCxnSpPr>
        <p:spPr bwMode="auto">
          <a:xfrm rot="10800000" flipV="1">
            <a:off x="3046413" y="3617913"/>
            <a:ext cx="2368550" cy="1182687"/>
          </a:xfrm>
          <a:prstGeom prst="bentConnector2">
            <a:avLst/>
          </a:prstGeom>
          <a:noFill/>
          <a:ln w="47625" algn="ctr">
            <a:solidFill>
              <a:srgbClr val="00B050"/>
            </a:solidFill>
            <a:miter lim="800000"/>
            <a:headEnd/>
            <a:tailEnd/>
          </a:ln>
        </p:spPr>
      </p:cxnSp>
      <p:pic>
        <p:nvPicPr>
          <p:cNvPr id="10253" name="Immagine 35" descr="pc.wmf"/>
          <p:cNvPicPr>
            <a:picLocks noChangeAspect="1"/>
          </p:cNvPicPr>
          <p:nvPr/>
        </p:nvPicPr>
        <p:blipFill>
          <a:blip r:embed="rId7" cstate="print"/>
          <a:srcRect/>
          <a:stretch>
            <a:fillRect/>
          </a:stretch>
        </p:blipFill>
        <p:spPr bwMode="auto">
          <a:xfrm>
            <a:off x="4343400" y="3276600"/>
            <a:ext cx="681038" cy="712788"/>
          </a:xfrm>
          <a:prstGeom prst="rect">
            <a:avLst/>
          </a:prstGeom>
          <a:noFill/>
          <a:ln w="9525">
            <a:noFill/>
            <a:miter lim="800000"/>
            <a:headEnd/>
            <a:tailEnd/>
          </a:ln>
        </p:spPr>
      </p:pic>
      <p:pic>
        <p:nvPicPr>
          <p:cNvPr id="10254" name="Immagine 44" descr="pc2.wmf"/>
          <p:cNvPicPr>
            <a:picLocks noChangeAspect="1"/>
          </p:cNvPicPr>
          <p:nvPr/>
        </p:nvPicPr>
        <p:blipFill>
          <a:blip r:embed="rId8" cstate="print"/>
          <a:srcRect/>
          <a:stretch>
            <a:fillRect/>
          </a:stretch>
        </p:blipFill>
        <p:spPr bwMode="auto">
          <a:xfrm>
            <a:off x="4260850" y="1231900"/>
            <a:ext cx="309563" cy="596900"/>
          </a:xfrm>
          <a:prstGeom prst="rect">
            <a:avLst/>
          </a:prstGeom>
          <a:noFill/>
          <a:ln w="9525">
            <a:noFill/>
            <a:miter lim="800000"/>
            <a:headEnd/>
            <a:tailEnd/>
          </a:ln>
        </p:spPr>
      </p:pic>
      <p:pic>
        <p:nvPicPr>
          <p:cNvPr id="10255" name="Immagine 45" descr="pc.wmf"/>
          <p:cNvPicPr>
            <a:picLocks noChangeAspect="1"/>
          </p:cNvPicPr>
          <p:nvPr/>
        </p:nvPicPr>
        <p:blipFill>
          <a:blip r:embed="rId7" cstate="print"/>
          <a:srcRect/>
          <a:stretch>
            <a:fillRect/>
          </a:stretch>
        </p:blipFill>
        <p:spPr bwMode="auto">
          <a:xfrm>
            <a:off x="4754563" y="1219200"/>
            <a:ext cx="655637" cy="685800"/>
          </a:xfrm>
          <a:prstGeom prst="rect">
            <a:avLst/>
          </a:prstGeom>
          <a:noFill/>
          <a:ln w="9525">
            <a:noFill/>
            <a:miter lim="800000"/>
            <a:headEnd/>
            <a:tailEnd/>
          </a:ln>
        </p:spPr>
      </p:pic>
      <p:cxnSp>
        <p:nvCxnSpPr>
          <p:cNvPr id="10256" name="AutoShape 16"/>
          <p:cNvCxnSpPr>
            <a:cxnSpLocks noChangeShapeType="1"/>
            <a:stCxn id="0" idx="1"/>
            <a:endCxn id="0" idx="0"/>
          </p:cNvCxnSpPr>
          <p:nvPr/>
        </p:nvCxnSpPr>
        <p:spPr bwMode="auto">
          <a:xfrm rot="10800000" flipV="1">
            <a:off x="3046413" y="1530350"/>
            <a:ext cx="1214437" cy="3270250"/>
          </a:xfrm>
          <a:prstGeom prst="bentConnector2">
            <a:avLst/>
          </a:prstGeom>
          <a:noFill/>
          <a:ln w="47625">
            <a:solidFill>
              <a:srgbClr val="00B050"/>
            </a:solidFill>
            <a:miter lim="800000"/>
            <a:headEnd/>
            <a:tailEnd/>
          </a:ln>
          <a:effectLst/>
        </p:spPr>
      </p:cxnSp>
      <p:pic>
        <p:nvPicPr>
          <p:cNvPr id="10257" name="Immagine 47" descr="modem.wmf"/>
          <p:cNvPicPr>
            <a:picLocks noChangeAspect="1"/>
          </p:cNvPicPr>
          <p:nvPr/>
        </p:nvPicPr>
        <p:blipFill>
          <a:blip r:embed="rId9" cstate="print"/>
          <a:srcRect/>
          <a:stretch>
            <a:fillRect/>
          </a:stretch>
        </p:blipFill>
        <p:spPr bwMode="auto">
          <a:xfrm>
            <a:off x="5181600" y="3505200"/>
            <a:ext cx="457200" cy="204788"/>
          </a:xfrm>
          <a:prstGeom prst="rect">
            <a:avLst/>
          </a:prstGeom>
          <a:noFill/>
          <a:ln w="9525">
            <a:noFill/>
            <a:miter lim="800000"/>
            <a:headEnd/>
            <a:tailEnd/>
          </a:ln>
        </p:spPr>
      </p:pic>
      <p:pic>
        <p:nvPicPr>
          <p:cNvPr id="10258" name="Immagine 54" descr="stationPC.wmf"/>
          <p:cNvPicPr>
            <a:picLocks noChangeAspect="1"/>
          </p:cNvPicPr>
          <p:nvPr/>
        </p:nvPicPr>
        <p:blipFill>
          <a:blip r:embed="rId10" cstate="print"/>
          <a:srcRect/>
          <a:stretch>
            <a:fillRect/>
          </a:stretch>
        </p:blipFill>
        <p:spPr bwMode="auto">
          <a:xfrm>
            <a:off x="2819400" y="4800600"/>
            <a:ext cx="452438" cy="317500"/>
          </a:xfrm>
          <a:prstGeom prst="rect">
            <a:avLst/>
          </a:prstGeom>
          <a:noFill/>
          <a:ln w="9525">
            <a:noFill/>
            <a:miter lim="800000"/>
            <a:headEnd/>
            <a:tailEnd/>
          </a:ln>
        </p:spPr>
      </p:pic>
      <p:sp>
        <p:nvSpPr>
          <p:cNvPr id="10259" name="Rettangolo 132"/>
          <p:cNvSpPr>
            <a:spLocks noChangeArrowheads="1"/>
          </p:cNvSpPr>
          <p:nvPr/>
        </p:nvSpPr>
        <p:spPr bwMode="auto">
          <a:xfrm>
            <a:off x="2819400" y="5257800"/>
            <a:ext cx="457200" cy="244475"/>
          </a:xfrm>
          <a:prstGeom prst="rect">
            <a:avLst/>
          </a:prstGeom>
          <a:noFill/>
          <a:ln w="9525">
            <a:noFill/>
            <a:miter lim="800000"/>
            <a:headEnd/>
            <a:tailEnd/>
          </a:ln>
        </p:spPr>
        <p:txBody>
          <a:bodyPr>
            <a:spAutoFit/>
          </a:bodyPr>
          <a:lstStyle/>
          <a:p>
            <a:pPr>
              <a:spcBef>
                <a:spcPct val="0"/>
              </a:spcBef>
            </a:pPr>
            <a:r>
              <a:rPr lang="it-IT" altLang="zh-CN" sz="1000">
                <a:latin typeface="LiHei Pro" pitchFamily="34" charset="-122"/>
                <a:ea typeface="LiHei Pro" pitchFamily="34" charset="-122"/>
              </a:rPr>
              <a:t>HMI</a:t>
            </a:r>
            <a:endParaRPr lang="zh-CN" altLang="it-IT" sz="1000">
              <a:latin typeface="LiHei Pro" pitchFamily="34" charset="-122"/>
              <a:ea typeface="LiHei Pro" pitchFamily="34" charset="-122"/>
            </a:endParaRPr>
          </a:p>
        </p:txBody>
      </p:sp>
      <p:pic>
        <p:nvPicPr>
          <p:cNvPr id="10260" name="Picture 3" descr="kuser"/>
          <p:cNvPicPr>
            <a:picLocks noChangeAspect="1" noChangeArrowheads="1"/>
          </p:cNvPicPr>
          <p:nvPr/>
        </p:nvPicPr>
        <p:blipFill>
          <a:blip r:embed="rId11" cstate="print"/>
          <a:srcRect/>
          <a:stretch>
            <a:fillRect/>
          </a:stretch>
        </p:blipFill>
        <p:spPr bwMode="auto">
          <a:xfrm>
            <a:off x="4419600" y="2819400"/>
            <a:ext cx="401638" cy="401638"/>
          </a:xfrm>
          <a:prstGeom prst="rect">
            <a:avLst/>
          </a:prstGeom>
          <a:noFill/>
          <a:ln w="9525">
            <a:noFill/>
            <a:miter lim="800000"/>
            <a:headEnd/>
            <a:tailEnd/>
          </a:ln>
        </p:spPr>
      </p:pic>
      <p:pic>
        <p:nvPicPr>
          <p:cNvPr id="10261" name="Picture 4" descr="Login Manager"/>
          <p:cNvPicPr>
            <a:picLocks noChangeAspect="1" noChangeArrowheads="1"/>
          </p:cNvPicPr>
          <p:nvPr/>
        </p:nvPicPr>
        <p:blipFill>
          <a:blip r:embed="rId12" cstate="print"/>
          <a:srcRect/>
          <a:stretch>
            <a:fillRect/>
          </a:stretch>
        </p:blipFill>
        <p:spPr bwMode="auto">
          <a:xfrm>
            <a:off x="4114800" y="609600"/>
            <a:ext cx="620713" cy="620713"/>
          </a:xfrm>
          <a:prstGeom prst="rect">
            <a:avLst/>
          </a:prstGeom>
          <a:noFill/>
          <a:ln w="9525">
            <a:noFill/>
            <a:miter lim="800000"/>
            <a:headEnd/>
            <a:tailEnd/>
          </a:ln>
        </p:spPr>
      </p:pic>
      <p:pic>
        <p:nvPicPr>
          <p:cNvPr id="10262" name="Picture 3" descr="kuser"/>
          <p:cNvPicPr>
            <a:picLocks noChangeAspect="1" noChangeArrowheads="1"/>
          </p:cNvPicPr>
          <p:nvPr/>
        </p:nvPicPr>
        <p:blipFill>
          <a:blip r:embed="rId11" cstate="print"/>
          <a:srcRect/>
          <a:stretch>
            <a:fillRect/>
          </a:stretch>
        </p:blipFill>
        <p:spPr bwMode="auto">
          <a:xfrm>
            <a:off x="3581400" y="2819400"/>
            <a:ext cx="401638" cy="401638"/>
          </a:xfrm>
          <a:prstGeom prst="rect">
            <a:avLst/>
          </a:prstGeom>
          <a:noFill/>
          <a:ln w="9525">
            <a:noFill/>
            <a:miter lim="800000"/>
            <a:headEnd/>
            <a:tailEnd/>
          </a:ln>
        </p:spPr>
      </p:pic>
      <p:pic>
        <p:nvPicPr>
          <p:cNvPr id="10263" name="Immagine 35" descr="pc.wmf"/>
          <p:cNvPicPr>
            <a:picLocks noChangeAspect="1"/>
          </p:cNvPicPr>
          <p:nvPr/>
        </p:nvPicPr>
        <p:blipFill>
          <a:blip r:embed="rId7" cstate="print"/>
          <a:srcRect/>
          <a:stretch>
            <a:fillRect/>
          </a:stretch>
        </p:blipFill>
        <p:spPr bwMode="auto">
          <a:xfrm>
            <a:off x="3429000" y="3276600"/>
            <a:ext cx="681038" cy="712788"/>
          </a:xfrm>
          <a:prstGeom prst="rect">
            <a:avLst/>
          </a:prstGeom>
          <a:noFill/>
          <a:ln w="9525">
            <a:noFill/>
            <a:miter lim="800000"/>
            <a:headEnd/>
            <a:tailEnd/>
          </a:ln>
        </p:spPr>
      </p:pic>
      <p:sp>
        <p:nvSpPr>
          <p:cNvPr id="10264" name="Rettangolo 132"/>
          <p:cNvSpPr>
            <a:spLocks noChangeArrowheads="1"/>
          </p:cNvSpPr>
          <p:nvPr/>
        </p:nvSpPr>
        <p:spPr bwMode="auto">
          <a:xfrm>
            <a:off x="3846513" y="2640013"/>
            <a:ext cx="838200" cy="244475"/>
          </a:xfrm>
          <a:prstGeom prst="rect">
            <a:avLst/>
          </a:prstGeom>
          <a:noFill/>
          <a:ln w="9525">
            <a:noFill/>
            <a:miter lim="800000"/>
            <a:headEnd/>
            <a:tailEnd/>
          </a:ln>
        </p:spPr>
        <p:txBody>
          <a:bodyPr>
            <a:spAutoFit/>
          </a:bodyPr>
          <a:lstStyle/>
          <a:p>
            <a:pPr>
              <a:spcBef>
                <a:spcPct val="0"/>
              </a:spcBef>
            </a:pPr>
            <a:r>
              <a:rPr lang="zh-CN" altLang="it-IT" sz="1000">
                <a:latin typeface="LiHei Pro" pitchFamily="34" charset="-122"/>
                <a:ea typeface="LiHei Pro" pitchFamily="34" charset="-122"/>
              </a:rPr>
              <a:t>维修人员</a:t>
            </a:r>
          </a:p>
        </p:txBody>
      </p:sp>
      <p:sp>
        <p:nvSpPr>
          <p:cNvPr id="10265" name="Rettangolo 132"/>
          <p:cNvSpPr>
            <a:spLocks noChangeArrowheads="1"/>
          </p:cNvSpPr>
          <p:nvPr/>
        </p:nvSpPr>
        <p:spPr bwMode="auto">
          <a:xfrm>
            <a:off x="4643438" y="836613"/>
            <a:ext cx="1066800" cy="274637"/>
          </a:xfrm>
          <a:prstGeom prst="rect">
            <a:avLst/>
          </a:prstGeom>
          <a:noFill/>
          <a:ln w="9525">
            <a:noFill/>
            <a:miter lim="800000"/>
            <a:headEnd/>
            <a:tailEnd/>
          </a:ln>
        </p:spPr>
        <p:txBody>
          <a:bodyPr>
            <a:spAutoFit/>
          </a:bodyPr>
          <a:lstStyle/>
          <a:p>
            <a:pPr>
              <a:spcBef>
                <a:spcPct val="0"/>
              </a:spcBef>
            </a:pPr>
            <a:r>
              <a:rPr lang="zh-CN" altLang="it-IT" sz="1200">
                <a:latin typeface="LiHei Pro" pitchFamily="34" charset="-122"/>
                <a:ea typeface="LiHei Pro" pitchFamily="34" charset="-122"/>
              </a:rPr>
              <a:t>管理人员</a:t>
            </a:r>
          </a:p>
        </p:txBody>
      </p:sp>
      <p:pic>
        <p:nvPicPr>
          <p:cNvPr id="10266" name="Immagine 48" descr="wave.wmf"/>
          <p:cNvPicPr>
            <a:picLocks noChangeAspect="1"/>
          </p:cNvPicPr>
          <p:nvPr/>
        </p:nvPicPr>
        <p:blipFill>
          <a:blip r:embed="rId13" cstate="print"/>
          <a:srcRect/>
          <a:stretch>
            <a:fillRect/>
          </a:stretch>
        </p:blipFill>
        <p:spPr bwMode="auto">
          <a:xfrm rot="-5775231">
            <a:off x="5561012" y="4710113"/>
            <a:ext cx="320675" cy="165100"/>
          </a:xfrm>
          <a:prstGeom prst="rect">
            <a:avLst/>
          </a:prstGeom>
          <a:noFill/>
          <a:ln w="9525">
            <a:noFill/>
            <a:miter lim="800000"/>
            <a:headEnd/>
            <a:tailEnd/>
          </a:ln>
        </p:spPr>
      </p:pic>
      <p:cxnSp>
        <p:nvCxnSpPr>
          <p:cNvPr id="185" name="Connettore 1 184"/>
          <p:cNvCxnSpPr/>
          <p:nvPr/>
        </p:nvCxnSpPr>
        <p:spPr>
          <a:xfrm rot="16200000" flipH="1">
            <a:off x="5867400" y="2438400"/>
            <a:ext cx="609600" cy="762000"/>
          </a:xfrm>
          <a:prstGeom prst="line">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7" name="Connettore 1 186"/>
          <p:cNvCxnSpPr/>
          <p:nvPr/>
        </p:nvCxnSpPr>
        <p:spPr>
          <a:xfrm>
            <a:off x="5791200" y="3581400"/>
            <a:ext cx="762000" cy="0"/>
          </a:xfrm>
          <a:prstGeom prst="line">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0" name="Connettore 1 189"/>
          <p:cNvCxnSpPr/>
          <p:nvPr/>
        </p:nvCxnSpPr>
        <p:spPr>
          <a:xfrm flipV="1">
            <a:off x="5867400" y="3962400"/>
            <a:ext cx="762000" cy="609600"/>
          </a:xfrm>
          <a:prstGeom prst="line">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270" name="Rettangolo 132"/>
          <p:cNvSpPr>
            <a:spLocks noChangeArrowheads="1"/>
          </p:cNvSpPr>
          <p:nvPr/>
        </p:nvSpPr>
        <p:spPr bwMode="auto">
          <a:xfrm>
            <a:off x="3429000" y="4495800"/>
            <a:ext cx="1066800" cy="244475"/>
          </a:xfrm>
          <a:prstGeom prst="rect">
            <a:avLst/>
          </a:prstGeom>
          <a:noFill/>
          <a:ln w="9525">
            <a:noFill/>
            <a:miter lim="800000"/>
            <a:headEnd/>
            <a:tailEnd/>
          </a:ln>
        </p:spPr>
        <p:txBody>
          <a:bodyPr>
            <a:spAutoFit/>
          </a:bodyPr>
          <a:lstStyle/>
          <a:p>
            <a:pPr>
              <a:spcBef>
                <a:spcPct val="0"/>
              </a:spcBef>
            </a:pPr>
            <a:r>
              <a:rPr lang="zh-CN" altLang="it-IT" sz="1000">
                <a:latin typeface="LiHei Pro" pitchFamily="34" charset="-122"/>
                <a:ea typeface="LiHei Pro" pitchFamily="34" charset="-122"/>
              </a:rPr>
              <a:t>作业人员</a:t>
            </a:r>
          </a:p>
        </p:txBody>
      </p:sp>
      <p:sp>
        <p:nvSpPr>
          <p:cNvPr id="10271" name="Line 31"/>
          <p:cNvSpPr>
            <a:spLocks noChangeShapeType="1"/>
          </p:cNvSpPr>
          <p:nvPr/>
        </p:nvSpPr>
        <p:spPr bwMode="auto">
          <a:xfrm flipH="1">
            <a:off x="3352800" y="4953000"/>
            <a:ext cx="512763" cy="0"/>
          </a:xfrm>
          <a:prstGeom prst="line">
            <a:avLst/>
          </a:prstGeom>
          <a:noFill/>
          <a:ln w="12700">
            <a:solidFill>
              <a:srgbClr val="00B050"/>
            </a:solidFill>
            <a:prstDash val="dash"/>
            <a:round/>
            <a:headEnd/>
            <a:tailEnd/>
          </a:ln>
          <a:effectLst/>
        </p:spPr>
        <p:txBody>
          <a:bodyPr/>
          <a:lstStyle/>
          <a:p>
            <a:endParaRPr lang="zh-CN" altLang="en-US"/>
          </a:p>
        </p:txBody>
      </p:sp>
      <p:sp>
        <p:nvSpPr>
          <p:cNvPr id="10272" name="Line 32"/>
          <p:cNvSpPr>
            <a:spLocks noChangeShapeType="1"/>
          </p:cNvSpPr>
          <p:nvPr/>
        </p:nvSpPr>
        <p:spPr bwMode="auto">
          <a:xfrm flipV="1">
            <a:off x="5094288" y="2255838"/>
            <a:ext cx="468312" cy="0"/>
          </a:xfrm>
          <a:prstGeom prst="line">
            <a:avLst/>
          </a:prstGeom>
          <a:noFill/>
          <a:ln w="47625">
            <a:solidFill>
              <a:srgbClr val="00B050"/>
            </a:solidFill>
            <a:round/>
            <a:headEnd/>
            <a:tailEnd/>
          </a:ln>
          <a:effectLst/>
        </p:spPr>
        <p:txBody>
          <a:bodyPr/>
          <a:lstStyle/>
          <a:p>
            <a:endParaRPr lang="zh-CN" altLang="en-US"/>
          </a:p>
        </p:txBody>
      </p:sp>
      <p:pic>
        <p:nvPicPr>
          <p:cNvPr id="10273" name="Immagine 41" descr="wireless.bmp"/>
          <p:cNvPicPr>
            <a:picLocks noChangeAspect="1"/>
          </p:cNvPicPr>
          <p:nvPr/>
        </p:nvPicPr>
        <p:blipFill>
          <a:blip r:embed="rId14" cstate="print"/>
          <a:srcRect/>
          <a:stretch>
            <a:fillRect/>
          </a:stretch>
        </p:blipFill>
        <p:spPr bwMode="auto">
          <a:xfrm>
            <a:off x="5410200" y="1905000"/>
            <a:ext cx="252413" cy="517525"/>
          </a:xfrm>
          <a:prstGeom prst="rect">
            <a:avLst/>
          </a:prstGeom>
          <a:noFill/>
          <a:ln w="9525">
            <a:noFill/>
            <a:miter lim="800000"/>
            <a:headEnd/>
            <a:tailEnd/>
          </a:ln>
        </p:spPr>
      </p:pic>
      <p:sp>
        <p:nvSpPr>
          <p:cNvPr id="10274" name="Line 34"/>
          <p:cNvSpPr>
            <a:spLocks noChangeShapeType="1"/>
          </p:cNvSpPr>
          <p:nvPr/>
        </p:nvSpPr>
        <p:spPr bwMode="auto">
          <a:xfrm flipH="1" flipV="1">
            <a:off x="1752600" y="4114800"/>
            <a:ext cx="381000" cy="838200"/>
          </a:xfrm>
          <a:prstGeom prst="line">
            <a:avLst/>
          </a:prstGeom>
          <a:noFill/>
          <a:ln w="9525">
            <a:solidFill>
              <a:schemeClr val="tx1"/>
            </a:solidFill>
            <a:round/>
            <a:headEnd/>
            <a:tailEnd/>
          </a:ln>
          <a:effectLst/>
        </p:spPr>
        <p:txBody>
          <a:bodyPr/>
          <a:lstStyle/>
          <a:p>
            <a:endParaRPr lang="zh-CN" altLang="en-US"/>
          </a:p>
        </p:txBody>
      </p:sp>
      <p:sp>
        <p:nvSpPr>
          <p:cNvPr id="10275" name="Line 35"/>
          <p:cNvSpPr>
            <a:spLocks noChangeShapeType="1"/>
          </p:cNvSpPr>
          <p:nvPr/>
        </p:nvSpPr>
        <p:spPr bwMode="auto">
          <a:xfrm flipH="1">
            <a:off x="1447800" y="4114800"/>
            <a:ext cx="304800" cy="0"/>
          </a:xfrm>
          <a:prstGeom prst="line">
            <a:avLst/>
          </a:prstGeom>
          <a:noFill/>
          <a:ln w="9525">
            <a:solidFill>
              <a:schemeClr val="tx1"/>
            </a:solidFill>
            <a:round/>
            <a:headEnd/>
            <a:tailEnd type="oval" w="sm" len="sm"/>
          </a:ln>
          <a:effectLst/>
        </p:spPr>
        <p:txBody>
          <a:bodyPr/>
          <a:lstStyle/>
          <a:p>
            <a:endParaRPr lang="zh-CN" altLang="en-US"/>
          </a:p>
        </p:txBody>
      </p:sp>
      <p:sp>
        <p:nvSpPr>
          <p:cNvPr id="10276" name="AutoShape 36"/>
          <p:cNvSpPr>
            <a:spLocks noChangeArrowheads="1"/>
          </p:cNvSpPr>
          <p:nvPr/>
        </p:nvSpPr>
        <p:spPr bwMode="auto">
          <a:xfrm>
            <a:off x="204788" y="3756025"/>
            <a:ext cx="1341437" cy="573088"/>
          </a:xfrm>
          <a:prstGeom prst="roundRect">
            <a:avLst>
              <a:gd name="adj" fmla="val 16667"/>
            </a:avLst>
          </a:prstGeom>
          <a:noFill/>
          <a:ln w="9525">
            <a:solidFill>
              <a:schemeClr val="tx1"/>
            </a:solidFill>
            <a:round/>
            <a:headEnd/>
            <a:tailEnd/>
          </a:ln>
          <a:effectLst/>
        </p:spPr>
        <p:txBody>
          <a:bodyPr>
            <a:spAutoFit/>
          </a:bodyPr>
          <a:lstStyle/>
          <a:p>
            <a:pPr>
              <a:spcBef>
                <a:spcPct val="50000"/>
              </a:spcBef>
            </a:pPr>
            <a:r>
              <a:rPr lang="zh-CN" altLang="en-US" sz="1400" b="0">
                <a:latin typeface="LiHei Pro" pitchFamily="34" charset="-122"/>
                <a:ea typeface="LiHei Pro" pitchFamily="34" charset="-122"/>
              </a:rPr>
              <a:t>通过</a:t>
            </a:r>
            <a:r>
              <a:rPr lang="en-US" altLang="zh-CN" sz="1400" b="0">
                <a:latin typeface="LiHei Pro" pitchFamily="34" charset="-122"/>
                <a:ea typeface="LiHei Pro" pitchFamily="34" charset="-122"/>
              </a:rPr>
              <a:t>PLC</a:t>
            </a:r>
            <a:r>
              <a:rPr lang="zh-CN" altLang="en-US" sz="1400" b="0">
                <a:latin typeface="LiHei Pro" pitchFamily="34" charset="-122"/>
                <a:ea typeface="LiHei Pro" pitchFamily="34" charset="-122"/>
              </a:rPr>
              <a:t>收集设备加工信息</a:t>
            </a:r>
          </a:p>
        </p:txBody>
      </p:sp>
      <p:sp>
        <p:nvSpPr>
          <p:cNvPr id="10277" name="Oval 37"/>
          <p:cNvSpPr>
            <a:spLocks noChangeArrowheads="1"/>
          </p:cNvSpPr>
          <p:nvPr/>
        </p:nvSpPr>
        <p:spPr bwMode="auto">
          <a:xfrm>
            <a:off x="152400" y="3662363"/>
            <a:ext cx="223838" cy="223837"/>
          </a:xfrm>
          <a:prstGeom prst="ellipse">
            <a:avLst/>
          </a:prstGeom>
          <a:solidFill>
            <a:srgbClr val="3FB2E2"/>
          </a:solidFill>
          <a:ln w="9525">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1</a:t>
            </a:r>
          </a:p>
        </p:txBody>
      </p:sp>
      <p:sp>
        <p:nvSpPr>
          <p:cNvPr id="10278" name="Line 38"/>
          <p:cNvSpPr>
            <a:spLocks noChangeShapeType="1"/>
          </p:cNvSpPr>
          <p:nvPr/>
        </p:nvSpPr>
        <p:spPr bwMode="auto">
          <a:xfrm flipH="1">
            <a:off x="2514600" y="5029200"/>
            <a:ext cx="457200" cy="1219200"/>
          </a:xfrm>
          <a:prstGeom prst="line">
            <a:avLst/>
          </a:prstGeom>
          <a:noFill/>
          <a:ln w="9525">
            <a:solidFill>
              <a:schemeClr val="tx1"/>
            </a:solidFill>
            <a:round/>
            <a:headEnd/>
            <a:tailEnd/>
          </a:ln>
          <a:effectLst/>
        </p:spPr>
        <p:txBody>
          <a:bodyPr/>
          <a:lstStyle/>
          <a:p>
            <a:endParaRPr lang="zh-CN" altLang="en-US"/>
          </a:p>
        </p:txBody>
      </p:sp>
      <p:sp>
        <p:nvSpPr>
          <p:cNvPr id="10279" name="Line 39"/>
          <p:cNvSpPr>
            <a:spLocks noChangeShapeType="1"/>
          </p:cNvSpPr>
          <p:nvPr/>
        </p:nvSpPr>
        <p:spPr bwMode="auto">
          <a:xfrm>
            <a:off x="2133600" y="6248400"/>
            <a:ext cx="381000" cy="0"/>
          </a:xfrm>
          <a:prstGeom prst="line">
            <a:avLst/>
          </a:prstGeom>
          <a:noFill/>
          <a:ln w="9525">
            <a:solidFill>
              <a:schemeClr val="tx1"/>
            </a:solidFill>
            <a:round/>
            <a:headEnd type="oval" w="sm" len="sm"/>
            <a:tailEnd type="none" w="sm" len="sm"/>
          </a:ln>
          <a:effectLst/>
        </p:spPr>
        <p:txBody>
          <a:bodyPr/>
          <a:lstStyle/>
          <a:p>
            <a:endParaRPr lang="zh-CN" altLang="en-US"/>
          </a:p>
        </p:txBody>
      </p:sp>
      <p:sp>
        <p:nvSpPr>
          <p:cNvPr id="10280" name="Text Box 40"/>
          <p:cNvSpPr txBox="1">
            <a:spLocks noChangeArrowheads="1"/>
          </p:cNvSpPr>
          <p:nvPr/>
        </p:nvSpPr>
        <p:spPr bwMode="auto">
          <a:xfrm>
            <a:off x="1066800" y="6096000"/>
            <a:ext cx="1143000" cy="527050"/>
          </a:xfrm>
          <a:prstGeom prst="rect">
            <a:avLst/>
          </a:prstGeom>
          <a:noFill/>
          <a:ln w="9525">
            <a:solidFill>
              <a:schemeClr val="tx1"/>
            </a:solidFill>
            <a:miter lim="800000"/>
            <a:headEnd/>
            <a:tailEnd/>
          </a:ln>
          <a:effectLst/>
        </p:spPr>
        <p:txBody>
          <a:bodyPr>
            <a:spAutoFit/>
          </a:bodyPr>
          <a:lstStyle/>
          <a:p>
            <a:pPr>
              <a:spcBef>
                <a:spcPct val="50000"/>
              </a:spcBef>
            </a:pPr>
            <a:r>
              <a:rPr lang="zh-CN" altLang="en-US" sz="1400" b="0">
                <a:latin typeface="LiHei Pro" pitchFamily="34" charset="-122"/>
                <a:ea typeface="LiHei Pro" pitchFamily="34" charset="-122"/>
              </a:rPr>
              <a:t>通过人机界面显示信息</a:t>
            </a:r>
          </a:p>
        </p:txBody>
      </p:sp>
      <p:sp>
        <p:nvSpPr>
          <p:cNvPr id="10281" name="Oval 41"/>
          <p:cNvSpPr>
            <a:spLocks noChangeArrowheads="1"/>
          </p:cNvSpPr>
          <p:nvPr/>
        </p:nvSpPr>
        <p:spPr bwMode="auto">
          <a:xfrm>
            <a:off x="939800" y="5983288"/>
            <a:ext cx="244475" cy="244475"/>
          </a:xfrm>
          <a:prstGeom prst="ellipse">
            <a:avLst/>
          </a:prstGeom>
          <a:solidFill>
            <a:srgbClr val="3FB2E2"/>
          </a:solidFill>
          <a:ln w="9525" algn="ctr">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2</a:t>
            </a:r>
          </a:p>
        </p:txBody>
      </p:sp>
      <p:sp>
        <p:nvSpPr>
          <p:cNvPr id="10282" name="Line 42"/>
          <p:cNvSpPr>
            <a:spLocks noChangeShapeType="1"/>
          </p:cNvSpPr>
          <p:nvPr/>
        </p:nvSpPr>
        <p:spPr bwMode="auto">
          <a:xfrm flipH="1">
            <a:off x="1981200" y="3810000"/>
            <a:ext cx="1066800" cy="0"/>
          </a:xfrm>
          <a:prstGeom prst="line">
            <a:avLst/>
          </a:prstGeom>
          <a:noFill/>
          <a:ln w="9525">
            <a:solidFill>
              <a:schemeClr val="tx1"/>
            </a:solidFill>
            <a:round/>
            <a:headEnd/>
            <a:tailEnd type="none" w="sm" len="sm"/>
          </a:ln>
          <a:effectLst/>
        </p:spPr>
        <p:txBody>
          <a:bodyPr/>
          <a:lstStyle/>
          <a:p>
            <a:endParaRPr lang="zh-CN" altLang="en-US"/>
          </a:p>
        </p:txBody>
      </p:sp>
      <p:sp>
        <p:nvSpPr>
          <p:cNvPr id="10283" name="AutoShape 43"/>
          <p:cNvSpPr>
            <a:spLocks noChangeArrowheads="1"/>
          </p:cNvSpPr>
          <p:nvPr/>
        </p:nvSpPr>
        <p:spPr bwMode="auto">
          <a:xfrm>
            <a:off x="639763" y="1935163"/>
            <a:ext cx="1692275" cy="1044575"/>
          </a:xfrm>
          <a:prstGeom prst="roundRect">
            <a:avLst>
              <a:gd name="adj" fmla="val 16667"/>
            </a:avLst>
          </a:prstGeom>
          <a:noFill/>
          <a:ln w="9525">
            <a:solidFill>
              <a:schemeClr val="tx1"/>
            </a:solidFill>
            <a:round/>
            <a:headEnd/>
            <a:tailEnd/>
          </a:ln>
          <a:effectLst/>
        </p:spPr>
        <p:txBody>
          <a:bodyPr anchor="ctr" anchorCtr="1">
            <a:spAutoFit/>
          </a:bodyPr>
          <a:lstStyle/>
          <a:p>
            <a:pPr>
              <a:spcBef>
                <a:spcPct val="50000"/>
              </a:spcBef>
            </a:pPr>
            <a:r>
              <a:rPr lang="zh-CN" altLang="en-US" sz="1400" b="0">
                <a:latin typeface="LiHei Pro" pitchFamily="34" charset="-122"/>
                <a:ea typeface="LiHei Pro" pitchFamily="34" charset="-122"/>
              </a:rPr>
              <a:t>通过自动网络传输，维修或管理人员能实时了解现场设备状态</a:t>
            </a:r>
          </a:p>
        </p:txBody>
      </p:sp>
      <p:sp>
        <p:nvSpPr>
          <p:cNvPr id="10284" name="Oval 44"/>
          <p:cNvSpPr>
            <a:spLocks noChangeArrowheads="1"/>
          </p:cNvSpPr>
          <p:nvPr/>
        </p:nvSpPr>
        <p:spPr bwMode="auto">
          <a:xfrm>
            <a:off x="533400" y="1828800"/>
            <a:ext cx="244475" cy="244475"/>
          </a:xfrm>
          <a:prstGeom prst="ellipse">
            <a:avLst/>
          </a:prstGeom>
          <a:solidFill>
            <a:srgbClr val="3FB2E2"/>
          </a:solidFill>
          <a:ln w="9525" algn="ctr">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3</a:t>
            </a:r>
          </a:p>
        </p:txBody>
      </p:sp>
      <p:sp>
        <p:nvSpPr>
          <p:cNvPr id="10285" name="Line 45"/>
          <p:cNvSpPr>
            <a:spLocks noChangeShapeType="1"/>
          </p:cNvSpPr>
          <p:nvPr/>
        </p:nvSpPr>
        <p:spPr bwMode="auto">
          <a:xfrm>
            <a:off x="3962400" y="5257800"/>
            <a:ext cx="304800" cy="685800"/>
          </a:xfrm>
          <a:prstGeom prst="line">
            <a:avLst/>
          </a:prstGeom>
          <a:noFill/>
          <a:ln w="9525">
            <a:solidFill>
              <a:schemeClr val="tx1"/>
            </a:solidFill>
            <a:round/>
            <a:headEnd/>
            <a:tailEnd/>
          </a:ln>
          <a:effectLst/>
        </p:spPr>
        <p:txBody>
          <a:bodyPr/>
          <a:lstStyle/>
          <a:p>
            <a:endParaRPr lang="zh-CN" altLang="en-US"/>
          </a:p>
        </p:txBody>
      </p:sp>
      <p:sp>
        <p:nvSpPr>
          <p:cNvPr id="10286" name="Line 46"/>
          <p:cNvSpPr>
            <a:spLocks noChangeShapeType="1"/>
          </p:cNvSpPr>
          <p:nvPr/>
        </p:nvSpPr>
        <p:spPr bwMode="auto">
          <a:xfrm flipH="1">
            <a:off x="4267200" y="5943600"/>
            <a:ext cx="381000" cy="0"/>
          </a:xfrm>
          <a:prstGeom prst="line">
            <a:avLst/>
          </a:prstGeom>
          <a:noFill/>
          <a:ln w="9525">
            <a:solidFill>
              <a:schemeClr val="tx1"/>
            </a:solidFill>
            <a:round/>
            <a:headEnd type="oval" w="sm" len="sm"/>
            <a:tailEnd type="none" w="sm" len="sm"/>
          </a:ln>
          <a:effectLst/>
        </p:spPr>
        <p:txBody>
          <a:bodyPr/>
          <a:lstStyle/>
          <a:p>
            <a:endParaRPr lang="zh-CN" altLang="en-US"/>
          </a:p>
        </p:txBody>
      </p:sp>
      <p:sp>
        <p:nvSpPr>
          <p:cNvPr id="10287" name="AutoShape 47"/>
          <p:cNvSpPr>
            <a:spLocks noChangeArrowheads="1"/>
          </p:cNvSpPr>
          <p:nvPr/>
        </p:nvSpPr>
        <p:spPr bwMode="auto">
          <a:xfrm>
            <a:off x="4525963" y="5622925"/>
            <a:ext cx="1768475" cy="1044575"/>
          </a:xfrm>
          <a:prstGeom prst="roundRect">
            <a:avLst>
              <a:gd name="adj" fmla="val 16667"/>
            </a:avLst>
          </a:prstGeom>
          <a:noFill/>
          <a:ln w="9525">
            <a:solidFill>
              <a:schemeClr val="tx1"/>
            </a:solidFill>
            <a:round/>
            <a:headEnd/>
            <a:tailEnd/>
          </a:ln>
          <a:effectLst/>
        </p:spPr>
        <p:txBody>
          <a:bodyPr anchor="ctr" anchorCtr="1">
            <a:spAutoFit/>
          </a:bodyPr>
          <a:lstStyle/>
          <a:p>
            <a:pPr>
              <a:spcBef>
                <a:spcPct val="50000"/>
              </a:spcBef>
            </a:pPr>
            <a:r>
              <a:rPr lang="zh-CN" altLang="en-US" sz="1400" b="0">
                <a:latin typeface="LiHei Pro" pitchFamily="34" charset="-122"/>
                <a:ea typeface="LiHei Pro" pitchFamily="34" charset="-122"/>
              </a:rPr>
              <a:t>通过直接读取</a:t>
            </a:r>
            <a:r>
              <a:rPr lang="en-US" altLang="zh-CN" sz="1400" b="0">
                <a:latin typeface="LiHei Pro" pitchFamily="34" charset="-122"/>
                <a:ea typeface="LiHei Pro" pitchFamily="34" charset="-122"/>
              </a:rPr>
              <a:t>HMI</a:t>
            </a:r>
            <a:r>
              <a:rPr lang="zh-CN" altLang="en-US" sz="1400" b="0">
                <a:latin typeface="LiHei Pro" pitchFamily="34" charset="-122"/>
                <a:ea typeface="LiHei Pro" pitchFamily="34" charset="-122"/>
              </a:rPr>
              <a:t>中的数据，现场能更好掌控现场设备状态</a:t>
            </a:r>
          </a:p>
        </p:txBody>
      </p:sp>
      <p:sp>
        <p:nvSpPr>
          <p:cNvPr id="10288" name="Oval 48"/>
          <p:cNvSpPr>
            <a:spLocks noChangeArrowheads="1"/>
          </p:cNvSpPr>
          <p:nvPr/>
        </p:nvSpPr>
        <p:spPr bwMode="auto">
          <a:xfrm>
            <a:off x="4419600" y="5562600"/>
            <a:ext cx="244475" cy="244475"/>
          </a:xfrm>
          <a:prstGeom prst="ellipse">
            <a:avLst/>
          </a:prstGeom>
          <a:solidFill>
            <a:srgbClr val="3FB2E2"/>
          </a:solidFill>
          <a:ln w="9525" algn="ctr">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3</a:t>
            </a:r>
          </a:p>
        </p:txBody>
      </p:sp>
      <p:sp>
        <p:nvSpPr>
          <p:cNvPr id="10289" name="AutoShape 49"/>
          <p:cNvSpPr>
            <a:spLocks noChangeArrowheads="1"/>
          </p:cNvSpPr>
          <p:nvPr/>
        </p:nvSpPr>
        <p:spPr bwMode="auto">
          <a:xfrm>
            <a:off x="6899275" y="5413375"/>
            <a:ext cx="1744663" cy="808038"/>
          </a:xfrm>
          <a:prstGeom prst="roundRect">
            <a:avLst>
              <a:gd name="adj" fmla="val 16667"/>
            </a:avLst>
          </a:prstGeom>
          <a:noFill/>
          <a:ln w="9525">
            <a:solidFill>
              <a:schemeClr val="tx1"/>
            </a:solidFill>
            <a:round/>
            <a:headEnd/>
            <a:tailEnd/>
          </a:ln>
          <a:effectLst/>
        </p:spPr>
        <p:txBody>
          <a:bodyPr anchor="ctr" anchorCtr="1">
            <a:spAutoFit/>
          </a:bodyPr>
          <a:lstStyle/>
          <a:p>
            <a:pPr>
              <a:spcBef>
                <a:spcPct val="50000"/>
              </a:spcBef>
            </a:pPr>
            <a:r>
              <a:rPr lang="zh-CN" altLang="en-US" sz="1400" b="0">
                <a:latin typeface="LiHei Pro" pitchFamily="34" charset="-122"/>
                <a:ea typeface="LiHei Pro" pitchFamily="34" charset="-122"/>
              </a:rPr>
              <a:t>现场通过电话或短信将设备异常情况反映给相关人员</a:t>
            </a:r>
          </a:p>
        </p:txBody>
      </p:sp>
      <p:sp>
        <p:nvSpPr>
          <p:cNvPr id="10290" name="Oval 50"/>
          <p:cNvSpPr>
            <a:spLocks noChangeArrowheads="1"/>
          </p:cNvSpPr>
          <p:nvPr/>
        </p:nvSpPr>
        <p:spPr bwMode="auto">
          <a:xfrm>
            <a:off x="6781800" y="5334000"/>
            <a:ext cx="244475" cy="244475"/>
          </a:xfrm>
          <a:prstGeom prst="ellipse">
            <a:avLst/>
          </a:prstGeom>
          <a:solidFill>
            <a:srgbClr val="3FB2E2"/>
          </a:solidFill>
          <a:ln w="9525" algn="ctr">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4</a:t>
            </a:r>
          </a:p>
        </p:txBody>
      </p:sp>
      <p:sp>
        <p:nvSpPr>
          <p:cNvPr id="10291" name="Line 51"/>
          <p:cNvSpPr>
            <a:spLocks noChangeShapeType="1"/>
          </p:cNvSpPr>
          <p:nvPr/>
        </p:nvSpPr>
        <p:spPr bwMode="auto">
          <a:xfrm>
            <a:off x="5867400" y="4953000"/>
            <a:ext cx="1524000" cy="0"/>
          </a:xfrm>
          <a:prstGeom prst="line">
            <a:avLst/>
          </a:prstGeom>
          <a:noFill/>
          <a:ln w="9525">
            <a:solidFill>
              <a:schemeClr val="tx1"/>
            </a:solidFill>
            <a:round/>
            <a:headEnd/>
            <a:tailEnd/>
          </a:ln>
          <a:effectLst/>
        </p:spPr>
        <p:txBody>
          <a:bodyPr/>
          <a:lstStyle/>
          <a:p>
            <a:endParaRPr lang="zh-CN" altLang="en-US"/>
          </a:p>
        </p:txBody>
      </p:sp>
      <p:sp>
        <p:nvSpPr>
          <p:cNvPr id="10292" name="Line 52"/>
          <p:cNvSpPr>
            <a:spLocks noChangeShapeType="1"/>
          </p:cNvSpPr>
          <p:nvPr/>
        </p:nvSpPr>
        <p:spPr bwMode="auto">
          <a:xfrm>
            <a:off x="7391400" y="4953000"/>
            <a:ext cx="0" cy="503238"/>
          </a:xfrm>
          <a:prstGeom prst="line">
            <a:avLst/>
          </a:prstGeom>
          <a:noFill/>
          <a:ln w="9525">
            <a:solidFill>
              <a:schemeClr val="tx1"/>
            </a:solidFill>
            <a:round/>
            <a:headEnd/>
            <a:tailEnd type="oval" w="sm" len="sm"/>
          </a:ln>
          <a:effectLst/>
        </p:spPr>
        <p:txBody>
          <a:bodyPr/>
          <a:lstStyle/>
          <a:p>
            <a:endParaRPr lang="zh-CN" altLang="en-US"/>
          </a:p>
        </p:txBody>
      </p:sp>
      <p:sp>
        <p:nvSpPr>
          <p:cNvPr id="10293" name="AutoShape 53"/>
          <p:cNvSpPr>
            <a:spLocks noChangeArrowheads="1"/>
          </p:cNvSpPr>
          <p:nvPr/>
        </p:nvSpPr>
        <p:spPr bwMode="auto">
          <a:xfrm>
            <a:off x="6564313" y="860425"/>
            <a:ext cx="2316162" cy="808038"/>
          </a:xfrm>
          <a:prstGeom prst="roundRect">
            <a:avLst>
              <a:gd name="adj" fmla="val 16667"/>
            </a:avLst>
          </a:prstGeom>
          <a:noFill/>
          <a:ln w="9525">
            <a:solidFill>
              <a:schemeClr val="tx1"/>
            </a:solidFill>
            <a:round/>
            <a:headEnd/>
            <a:tailEnd/>
          </a:ln>
          <a:effectLst/>
        </p:spPr>
        <p:txBody>
          <a:bodyPr anchor="ctr" anchorCtr="1">
            <a:spAutoFit/>
          </a:bodyPr>
          <a:lstStyle/>
          <a:p>
            <a:pPr>
              <a:spcBef>
                <a:spcPct val="50000"/>
              </a:spcBef>
            </a:pPr>
            <a:r>
              <a:rPr lang="zh-CN" altLang="en-US" sz="1400" b="0">
                <a:latin typeface="LiHei Pro" pitchFamily="34" charset="-122"/>
                <a:ea typeface="LiHei Pro" pitchFamily="34" charset="-122"/>
              </a:rPr>
              <a:t>通过无线传输技术将设备异常情况直接推送至相关人员的电子设备上</a:t>
            </a:r>
          </a:p>
        </p:txBody>
      </p:sp>
      <p:sp>
        <p:nvSpPr>
          <p:cNvPr id="10294" name="Oval 54"/>
          <p:cNvSpPr>
            <a:spLocks noChangeArrowheads="1"/>
          </p:cNvSpPr>
          <p:nvPr/>
        </p:nvSpPr>
        <p:spPr bwMode="auto">
          <a:xfrm>
            <a:off x="6516688" y="765175"/>
            <a:ext cx="244475" cy="244475"/>
          </a:xfrm>
          <a:prstGeom prst="ellipse">
            <a:avLst/>
          </a:prstGeom>
          <a:solidFill>
            <a:srgbClr val="3FB2E2"/>
          </a:solidFill>
          <a:ln w="9525" algn="ctr">
            <a:noFill/>
            <a:round/>
            <a:headEnd/>
            <a:tailEnd/>
          </a:ln>
          <a:effectLst/>
        </p:spPr>
        <p:txBody>
          <a:bodyPr wrap="none" anchor="ctr"/>
          <a:lstStyle/>
          <a:p>
            <a:pPr>
              <a:spcBef>
                <a:spcPct val="0"/>
              </a:spcBef>
            </a:pPr>
            <a:r>
              <a:rPr lang="en-US" altLang="zh-CN" sz="1200">
                <a:latin typeface="LiHei Pro" pitchFamily="34" charset="-122"/>
                <a:ea typeface="LiHei Pro" pitchFamily="34" charset="-122"/>
              </a:rPr>
              <a:t>4</a:t>
            </a:r>
          </a:p>
        </p:txBody>
      </p:sp>
      <p:sp>
        <p:nvSpPr>
          <p:cNvPr id="10295" name="Line 55"/>
          <p:cNvSpPr>
            <a:spLocks noChangeShapeType="1"/>
          </p:cNvSpPr>
          <p:nvPr/>
        </p:nvSpPr>
        <p:spPr bwMode="auto">
          <a:xfrm>
            <a:off x="5580063" y="1268413"/>
            <a:ext cx="936625" cy="0"/>
          </a:xfrm>
          <a:prstGeom prst="line">
            <a:avLst/>
          </a:prstGeom>
          <a:noFill/>
          <a:ln w="9525">
            <a:solidFill>
              <a:schemeClr val="tx1"/>
            </a:solidFill>
            <a:round/>
            <a:headEnd/>
            <a:tailEnd type="oval" w="sm" len="sm"/>
          </a:ln>
          <a:effectLst/>
        </p:spPr>
        <p:txBody>
          <a:bodyPr/>
          <a:lstStyle/>
          <a:p>
            <a:endParaRPr lang="zh-CN" altLang="en-US"/>
          </a:p>
        </p:txBody>
      </p:sp>
      <p:pic>
        <p:nvPicPr>
          <p:cNvPr id="10296" name="Picture 56" descr="未命名"/>
          <p:cNvPicPr>
            <a:picLocks noChangeAspect="1" noChangeArrowheads="1"/>
          </p:cNvPicPr>
          <p:nvPr/>
        </p:nvPicPr>
        <p:blipFill>
          <a:blip r:embed="rId15" cstate="print">
            <a:clrChange>
              <a:clrFrom>
                <a:srgbClr val="FFFFFF"/>
              </a:clrFrom>
              <a:clrTo>
                <a:srgbClr val="FFFFFF">
                  <a:alpha val="0"/>
                </a:srgbClr>
              </a:clrTo>
            </a:clrChange>
          </a:blip>
          <a:srcRect l="7063" t="5252" r="9180" b="14149"/>
          <a:stretch>
            <a:fillRect/>
          </a:stretch>
        </p:blipFill>
        <p:spPr bwMode="auto">
          <a:xfrm>
            <a:off x="8001000" y="3276600"/>
            <a:ext cx="609600" cy="438150"/>
          </a:xfrm>
          <a:prstGeom prst="rect">
            <a:avLst/>
          </a:prstGeom>
          <a:noFill/>
          <a:ln w="9525">
            <a:noFill/>
            <a:miter lim="800000"/>
            <a:headEnd/>
            <a:tailEnd/>
          </a:ln>
        </p:spPr>
      </p:pic>
      <p:pic>
        <p:nvPicPr>
          <p:cNvPr id="10297" name="Picture 57" descr="图片2"/>
          <p:cNvPicPr>
            <a:picLocks noChangeAspect="1" noChangeArrowheads="1"/>
          </p:cNvPicPr>
          <p:nvPr/>
        </p:nvPicPr>
        <p:blipFill>
          <a:blip r:embed="rId16" cstate="print"/>
          <a:srcRect/>
          <a:stretch>
            <a:fillRect/>
          </a:stretch>
        </p:blipFill>
        <p:spPr bwMode="auto">
          <a:xfrm>
            <a:off x="7924800" y="4267200"/>
            <a:ext cx="196850" cy="381000"/>
          </a:xfrm>
          <a:prstGeom prst="rect">
            <a:avLst/>
          </a:prstGeom>
          <a:noFill/>
          <a:ln w="9525">
            <a:noFill/>
            <a:miter lim="800000"/>
            <a:headEnd/>
            <a:tailEnd/>
          </a:ln>
        </p:spPr>
      </p:pic>
      <p:grpSp>
        <p:nvGrpSpPr>
          <p:cNvPr id="2" name="Group 58"/>
          <p:cNvGrpSpPr>
            <a:grpSpLocks/>
          </p:cNvGrpSpPr>
          <p:nvPr/>
        </p:nvGrpSpPr>
        <p:grpSpPr bwMode="auto">
          <a:xfrm>
            <a:off x="7696200" y="1905000"/>
            <a:ext cx="884238" cy="838200"/>
            <a:chOff x="4896" y="1152"/>
            <a:chExt cx="557" cy="528"/>
          </a:xfrm>
        </p:grpSpPr>
        <p:pic>
          <p:nvPicPr>
            <p:cNvPr id="10301" name="Immagine 45" descr="pc.wmf"/>
            <p:cNvPicPr>
              <a:picLocks noChangeAspect="1"/>
            </p:cNvPicPr>
            <p:nvPr/>
          </p:nvPicPr>
          <p:blipFill>
            <a:blip r:embed="rId7" cstate="print"/>
            <a:srcRect/>
            <a:stretch>
              <a:fillRect/>
            </a:stretch>
          </p:blipFill>
          <p:spPr bwMode="auto">
            <a:xfrm>
              <a:off x="4896" y="1152"/>
              <a:ext cx="413" cy="432"/>
            </a:xfrm>
            <a:prstGeom prst="rect">
              <a:avLst/>
            </a:prstGeom>
            <a:noFill/>
            <a:ln w="9525">
              <a:noFill/>
              <a:miter lim="800000"/>
              <a:headEnd/>
              <a:tailEnd/>
            </a:ln>
          </p:spPr>
        </p:pic>
        <p:pic>
          <p:nvPicPr>
            <p:cNvPr id="10302" name="Immagine 45" descr="pc.wmf"/>
            <p:cNvPicPr>
              <a:picLocks noChangeAspect="1"/>
            </p:cNvPicPr>
            <p:nvPr/>
          </p:nvPicPr>
          <p:blipFill>
            <a:blip r:embed="rId7" cstate="print"/>
            <a:srcRect/>
            <a:stretch>
              <a:fillRect/>
            </a:stretch>
          </p:blipFill>
          <p:spPr bwMode="auto">
            <a:xfrm>
              <a:off x="5040" y="1248"/>
              <a:ext cx="413" cy="432"/>
            </a:xfrm>
            <a:prstGeom prst="rect">
              <a:avLst/>
            </a:prstGeom>
            <a:noFill/>
            <a:ln w="9525">
              <a:noFill/>
              <a:miter lim="800000"/>
              <a:headEnd/>
              <a:tailEnd/>
            </a:ln>
          </p:spPr>
        </p:pic>
      </p:grpSp>
      <p:sp>
        <p:nvSpPr>
          <p:cNvPr id="10299" name="Line 61"/>
          <p:cNvSpPr>
            <a:spLocks noChangeShapeType="1"/>
          </p:cNvSpPr>
          <p:nvPr/>
        </p:nvSpPr>
        <p:spPr bwMode="auto">
          <a:xfrm flipV="1">
            <a:off x="1981200" y="2819400"/>
            <a:ext cx="0" cy="990600"/>
          </a:xfrm>
          <a:prstGeom prst="line">
            <a:avLst/>
          </a:prstGeom>
          <a:noFill/>
          <a:ln w="9525">
            <a:solidFill>
              <a:schemeClr val="tx1"/>
            </a:solidFill>
            <a:round/>
            <a:headEnd/>
            <a:tailEnd type="oval" w="sm" len="sm"/>
          </a:ln>
          <a:effectLst/>
        </p:spPr>
        <p:txBody>
          <a:bodyPr/>
          <a:lstStyle/>
          <a:p>
            <a:endParaRPr lang="zh-CN" altLang="en-US"/>
          </a:p>
        </p:txBody>
      </p:sp>
      <p:sp>
        <p:nvSpPr>
          <p:cNvPr id="10300" name="Line 62"/>
          <p:cNvSpPr>
            <a:spLocks noChangeShapeType="1"/>
          </p:cNvSpPr>
          <p:nvPr/>
        </p:nvSpPr>
        <p:spPr bwMode="auto">
          <a:xfrm>
            <a:off x="5580063" y="1268413"/>
            <a:ext cx="0" cy="990600"/>
          </a:xfrm>
          <a:prstGeom prst="line">
            <a:avLst/>
          </a:prstGeom>
          <a:noFill/>
          <a:ln w="9525">
            <a:solidFill>
              <a:schemeClr val="tx1"/>
            </a:solidFill>
            <a:round/>
            <a:headEnd/>
            <a:tailEnd/>
          </a:ln>
          <a:effectLst/>
        </p:spPr>
        <p:txBody>
          <a:bodyPr/>
          <a:lstStyle/>
          <a:p>
            <a:endParaRPr lang="zh-CN" alt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pPr/>
              <a:t>24</a:t>
            </a:fld>
            <a:endParaRPr lang="zh-CN" altLang="en-US"/>
          </a:p>
        </p:txBody>
      </p:sp>
      <p:sp>
        <p:nvSpPr>
          <p:cNvPr id="3" name="矩形 185"/>
          <p:cNvSpPr>
            <a:spLocks noChangeArrowheads="1"/>
          </p:cNvSpPr>
          <p:nvPr/>
        </p:nvSpPr>
        <p:spPr bwMode="auto">
          <a:xfrm>
            <a:off x="467545" y="692696"/>
            <a:ext cx="5832648" cy="687388"/>
          </a:xfrm>
          <a:prstGeom prst="rect">
            <a:avLst/>
          </a:prstGeom>
          <a:noFill/>
          <a:ln w="9525" algn="ctr">
            <a:noFill/>
            <a:miter lim="800000"/>
            <a:headEnd/>
            <a:tailEnd/>
          </a:ln>
        </p:spPr>
        <p:txBody>
          <a:bodyPr lIns="91425" tIns="45712" rIns="91425" bIns="45712" anchor="ctr"/>
          <a:lstStyle/>
          <a:p>
            <a:pPr fontAlgn="ctr"/>
            <a:r>
              <a:rPr lang="zh-CN" altLang="en-US" sz="2400" b="1" dirty="0">
                <a:solidFill>
                  <a:schemeClr val="accent2"/>
                </a:solidFill>
                <a:latin typeface="微软雅黑" pitchFamily="34" charset="-122"/>
                <a:ea typeface="微软雅黑" pitchFamily="34" charset="-122"/>
              </a:rPr>
              <a:t>数字化工厂物流示意</a:t>
            </a:r>
            <a:r>
              <a:rPr lang="en-US" altLang="zh-CN" sz="2400" b="1" dirty="0">
                <a:solidFill>
                  <a:schemeClr val="accent2"/>
                </a:solidFill>
                <a:latin typeface="微软雅黑" pitchFamily="34" charset="-122"/>
                <a:ea typeface="微软雅黑" pitchFamily="34" charset="-122"/>
              </a:rPr>
              <a:t>——MES</a:t>
            </a:r>
            <a:r>
              <a:rPr lang="zh-CN" altLang="en-US" sz="2400" b="1" dirty="0">
                <a:solidFill>
                  <a:schemeClr val="accent2"/>
                </a:solidFill>
                <a:latin typeface="微软雅黑" pitchFamily="34" charset="-122"/>
                <a:ea typeface="微软雅黑" pitchFamily="34" charset="-122"/>
              </a:rPr>
              <a:t>系统</a:t>
            </a:r>
          </a:p>
        </p:txBody>
      </p:sp>
      <p:sp>
        <p:nvSpPr>
          <p:cNvPr id="4" name="Oval 60" descr="ELC扫描"/>
          <p:cNvSpPr>
            <a:spLocks noChangeArrowheads="1"/>
          </p:cNvSpPr>
          <p:nvPr/>
        </p:nvSpPr>
        <p:spPr bwMode="auto">
          <a:xfrm>
            <a:off x="2627784" y="1412776"/>
            <a:ext cx="1600200" cy="1600200"/>
          </a:xfrm>
          <a:prstGeom prst="ellipse">
            <a:avLst/>
          </a:prstGeom>
          <a:blipFill dpi="0" rotWithShape="1">
            <a:blip r:embed="rId2" cstate="print"/>
            <a:srcRect/>
            <a:stretch>
              <a:fillRect/>
            </a:stretch>
          </a:blipFill>
          <a:ln w="19050">
            <a:solidFill>
              <a:srgbClr val="C0C0C0"/>
            </a:solidFill>
            <a:round/>
            <a:headEnd/>
            <a:tailEnd/>
          </a:ln>
        </p:spPr>
        <p:txBody>
          <a:bodyPr wrap="none" anchor="ctr"/>
          <a:lstStyle/>
          <a:p>
            <a:pPr algn="ctr"/>
            <a:endParaRPr lang="zh-CN" altLang="zh-CN"/>
          </a:p>
        </p:txBody>
      </p:sp>
      <p:sp>
        <p:nvSpPr>
          <p:cNvPr id="5" name="Oval 61" descr="清洗扫描"/>
          <p:cNvSpPr>
            <a:spLocks noChangeArrowheads="1"/>
          </p:cNvSpPr>
          <p:nvPr/>
        </p:nvSpPr>
        <p:spPr bwMode="auto">
          <a:xfrm>
            <a:off x="4644008" y="1412776"/>
            <a:ext cx="1600200" cy="1600200"/>
          </a:xfrm>
          <a:prstGeom prst="ellipse">
            <a:avLst/>
          </a:prstGeom>
          <a:blipFill dpi="0" rotWithShape="1">
            <a:blip r:embed="rId3" cstate="print"/>
            <a:srcRect/>
            <a:stretch>
              <a:fillRect/>
            </a:stretch>
          </a:blipFill>
          <a:ln w="19050">
            <a:solidFill>
              <a:srgbClr val="C0C0C0"/>
            </a:solidFill>
            <a:round/>
            <a:headEnd/>
            <a:tailEnd/>
          </a:ln>
        </p:spPr>
        <p:txBody>
          <a:bodyPr wrap="none" anchor="ctr"/>
          <a:lstStyle/>
          <a:p>
            <a:pPr algn="ctr"/>
            <a:endParaRPr lang="zh-CN" altLang="zh-CN"/>
          </a:p>
        </p:txBody>
      </p:sp>
      <p:sp>
        <p:nvSpPr>
          <p:cNvPr id="6" name="Oval 62" descr="捆包扫描"/>
          <p:cNvSpPr>
            <a:spLocks noChangeArrowheads="1"/>
          </p:cNvSpPr>
          <p:nvPr/>
        </p:nvSpPr>
        <p:spPr bwMode="auto">
          <a:xfrm>
            <a:off x="6660232" y="1412776"/>
            <a:ext cx="1600200" cy="1600200"/>
          </a:xfrm>
          <a:prstGeom prst="ellipse">
            <a:avLst/>
          </a:prstGeom>
          <a:blipFill dpi="0" rotWithShape="1">
            <a:blip r:embed="rId4" cstate="print"/>
            <a:srcRect/>
            <a:stretch>
              <a:fillRect/>
            </a:stretch>
          </a:blipFill>
          <a:ln w="19050">
            <a:solidFill>
              <a:srgbClr val="C0C0C0"/>
            </a:solidFill>
            <a:round/>
            <a:headEnd/>
            <a:tailEnd/>
          </a:ln>
        </p:spPr>
        <p:txBody>
          <a:bodyPr wrap="none" anchor="ctr"/>
          <a:lstStyle/>
          <a:p>
            <a:pPr algn="ctr"/>
            <a:endParaRPr lang="zh-CN" altLang="zh-CN"/>
          </a:p>
        </p:txBody>
      </p:sp>
      <p:sp>
        <p:nvSpPr>
          <p:cNvPr id="7" name="Oval 74" descr="P1010769"/>
          <p:cNvSpPr>
            <a:spLocks noChangeArrowheads="1"/>
          </p:cNvSpPr>
          <p:nvPr/>
        </p:nvSpPr>
        <p:spPr bwMode="auto">
          <a:xfrm>
            <a:off x="611560" y="1412776"/>
            <a:ext cx="1600200" cy="1600200"/>
          </a:xfrm>
          <a:prstGeom prst="ellipse">
            <a:avLst/>
          </a:prstGeom>
          <a:blipFill dpi="0" rotWithShape="1">
            <a:blip r:embed="rId5" cstate="print"/>
            <a:srcRect/>
            <a:stretch>
              <a:fillRect/>
            </a:stretch>
          </a:blipFill>
          <a:ln w="19050">
            <a:solidFill>
              <a:srgbClr val="C0C0C0"/>
            </a:solidFill>
            <a:round/>
            <a:headEnd/>
            <a:tailEnd/>
          </a:ln>
        </p:spPr>
        <p:txBody>
          <a:bodyPr wrap="none" anchor="ctr"/>
          <a:lstStyle/>
          <a:p>
            <a:pPr algn="ctr"/>
            <a:endParaRPr lang="zh-CN" altLang="zh-CN"/>
          </a:p>
        </p:txBody>
      </p:sp>
      <p:sp>
        <p:nvSpPr>
          <p:cNvPr id="8" name="Rectangle 68"/>
          <p:cNvSpPr>
            <a:spLocks noChangeArrowheads="1"/>
          </p:cNvSpPr>
          <p:nvPr/>
        </p:nvSpPr>
        <p:spPr bwMode="auto">
          <a:xfrm>
            <a:off x="913284" y="3211835"/>
            <a:ext cx="1066800" cy="228600"/>
          </a:xfrm>
          <a:prstGeom prst="rect">
            <a:avLst/>
          </a:prstGeom>
          <a:noFill/>
          <a:ln w="9525">
            <a:noFill/>
            <a:miter lim="800000"/>
            <a:headEnd/>
            <a:tailEnd/>
          </a:ln>
        </p:spPr>
        <p:txBody>
          <a:bodyPr wrap="none" anchor="ctr"/>
          <a:lstStyle/>
          <a:p>
            <a:pPr algn="ctr"/>
            <a:r>
              <a:rPr lang="zh-CN" altLang="en-US" sz="1400" dirty="0">
                <a:ea typeface="LiHei Pro" pitchFamily="34" charset="-122"/>
              </a:rPr>
              <a:t>资财仓库扫描</a:t>
            </a:r>
          </a:p>
        </p:txBody>
      </p:sp>
      <p:sp>
        <p:nvSpPr>
          <p:cNvPr id="9" name="Rectangle 69"/>
          <p:cNvSpPr>
            <a:spLocks noChangeArrowheads="1"/>
          </p:cNvSpPr>
          <p:nvPr/>
        </p:nvSpPr>
        <p:spPr bwMode="auto">
          <a:xfrm>
            <a:off x="2857128" y="3211835"/>
            <a:ext cx="1066800" cy="228600"/>
          </a:xfrm>
          <a:prstGeom prst="rect">
            <a:avLst/>
          </a:prstGeom>
          <a:noFill/>
          <a:ln w="9525">
            <a:noFill/>
            <a:miter lim="800000"/>
            <a:headEnd/>
            <a:tailEnd/>
          </a:ln>
        </p:spPr>
        <p:txBody>
          <a:bodyPr wrap="none" anchor="ctr"/>
          <a:lstStyle/>
          <a:p>
            <a:pPr algn="ctr"/>
            <a:r>
              <a:rPr lang="zh-CN" altLang="en-US" sz="1400" dirty="0">
                <a:ea typeface="LiHei Pro" pitchFamily="34" charset="-122"/>
              </a:rPr>
              <a:t>立库入库扫描</a:t>
            </a:r>
          </a:p>
        </p:txBody>
      </p:sp>
      <p:sp>
        <p:nvSpPr>
          <p:cNvPr id="10" name="Rectangle 70"/>
          <p:cNvSpPr>
            <a:spLocks noChangeArrowheads="1"/>
          </p:cNvSpPr>
          <p:nvPr/>
        </p:nvSpPr>
        <p:spPr bwMode="auto">
          <a:xfrm>
            <a:off x="4932040" y="3211835"/>
            <a:ext cx="1066800" cy="228600"/>
          </a:xfrm>
          <a:prstGeom prst="rect">
            <a:avLst/>
          </a:prstGeom>
          <a:noFill/>
          <a:ln w="9525">
            <a:noFill/>
            <a:miter lim="800000"/>
            <a:headEnd/>
            <a:tailEnd/>
          </a:ln>
        </p:spPr>
        <p:txBody>
          <a:bodyPr wrap="none" anchor="ctr"/>
          <a:lstStyle/>
          <a:p>
            <a:pPr algn="ctr"/>
            <a:r>
              <a:rPr lang="zh-CN" altLang="en-US" sz="1400">
                <a:ea typeface="LiHei Pro" pitchFamily="34" charset="-122"/>
              </a:rPr>
              <a:t>立库出库扫描</a:t>
            </a:r>
          </a:p>
        </p:txBody>
      </p:sp>
      <p:sp>
        <p:nvSpPr>
          <p:cNvPr id="11" name="Rectangle 71"/>
          <p:cNvSpPr>
            <a:spLocks noChangeArrowheads="1"/>
          </p:cNvSpPr>
          <p:nvPr/>
        </p:nvSpPr>
        <p:spPr bwMode="auto">
          <a:xfrm>
            <a:off x="6948264" y="3211835"/>
            <a:ext cx="1066800" cy="228600"/>
          </a:xfrm>
          <a:prstGeom prst="rect">
            <a:avLst/>
          </a:prstGeom>
          <a:noFill/>
          <a:ln w="9525">
            <a:noFill/>
            <a:miter lim="800000"/>
            <a:headEnd/>
            <a:tailEnd/>
          </a:ln>
        </p:spPr>
        <p:txBody>
          <a:bodyPr wrap="none" anchor="ctr"/>
          <a:lstStyle/>
          <a:p>
            <a:pPr algn="ctr"/>
            <a:r>
              <a:rPr lang="zh-CN" altLang="en-US" sz="1400" dirty="0">
                <a:ea typeface="LiHei Pro" pitchFamily="34" charset="-122"/>
              </a:rPr>
              <a:t>成品捆包扫描</a:t>
            </a:r>
          </a:p>
        </p:txBody>
      </p:sp>
      <p:sp>
        <p:nvSpPr>
          <p:cNvPr id="12" name="AutoShape 145"/>
          <p:cNvSpPr>
            <a:spLocks noChangeArrowheads="1"/>
          </p:cNvSpPr>
          <p:nvPr/>
        </p:nvSpPr>
        <p:spPr bwMode="auto">
          <a:xfrm>
            <a:off x="3714800" y="4114800"/>
            <a:ext cx="914400" cy="152400"/>
          </a:xfrm>
          <a:prstGeom prst="rightArrow">
            <a:avLst>
              <a:gd name="adj1" fmla="val 50000"/>
              <a:gd name="adj2" fmla="val 150000"/>
            </a:avLst>
          </a:prstGeom>
          <a:solidFill>
            <a:schemeClr val="bg1"/>
          </a:solidFill>
          <a:ln w="12700" algn="ctr">
            <a:solidFill>
              <a:schemeClr val="tx1"/>
            </a:solidFill>
            <a:miter lim="800000"/>
            <a:headEnd/>
            <a:tailEnd/>
          </a:ln>
        </p:spPr>
        <p:txBody>
          <a:bodyPr wrap="none" anchor="ctr"/>
          <a:lstStyle/>
          <a:p>
            <a:pPr algn="ctr"/>
            <a:endParaRPr lang="zh-CN" altLang="zh-CN" sz="1000" b="1">
              <a:ea typeface="LiHei Pro" pitchFamily="34" charset="-122"/>
            </a:endParaRPr>
          </a:p>
        </p:txBody>
      </p:sp>
      <p:sp>
        <p:nvSpPr>
          <p:cNvPr id="13" name="Rectangle 2"/>
          <p:cNvSpPr>
            <a:spLocks noChangeArrowheads="1"/>
          </p:cNvSpPr>
          <p:nvPr/>
        </p:nvSpPr>
        <p:spPr bwMode="auto">
          <a:xfrm>
            <a:off x="971600" y="3962400"/>
            <a:ext cx="838200" cy="395288"/>
          </a:xfrm>
          <a:prstGeom prst="rect">
            <a:avLst/>
          </a:prstGeom>
          <a:solidFill>
            <a:srgbClr val="000000"/>
          </a:solidFill>
          <a:ln w="19050" algn="ctr">
            <a:noFill/>
            <a:miter lim="800000"/>
            <a:headEnd/>
            <a:tailEnd/>
          </a:ln>
        </p:spPr>
        <p:txBody>
          <a:bodyPr wrap="none" anchor="ctr"/>
          <a:lstStyle/>
          <a:p>
            <a:pPr algn="ctr"/>
            <a:r>
              <a:rPr lang="zh-CN" altLang="en-US" sz="1200" b="1">
                <a:solidFill>
                  <a:schemeClr val="bg1"/>
                </a:solidFill>
                <a:ea typeface="LiHei Pro" pitchFamily="34" charset="-122"/>
              </a:rPr>
              <a:t>毛坯供应</a:t>
            </a:r>
          </a:p>
        </p:txBody>
      </p:sp>
      <p:sp>
        <p:nvSpPr>
          <p:cNvPr id="14" name="AutoShape 3"/>
          <p:cNvSpPr>
            <a:spLocks noChangeArrowheads="1"/>
          </p:cNvSpPr>
          <p:nvPr/>
        </p:nvSpPr>
        <p:spPr bwMode="auto">
          <a:xfrm>
            <a:off x="1886000" y="4114800"/>
            <a:ext cx="914400" cy="152400"/>
          </a:xfrm>
          <a:prstGeom prst="rightArrow">
            <a:avLst>
              <a:gd name="adj1" fmla="val 50000"/>
              <a:gd name="adj2" fmla="val 150000"/>
            </a:avLst>
          </a:prstGeom>
          <a:solidFill>
            <a:schemeClr val="bg1"/>
          </a:solidFill>
          <a:ln w="12700" algn="ctr">
            <a:solidFill>
              <a:schemeClr val="tx1"/>
            </a:solidFill>
            <a:miter lim="800000"/>
            <a:headEnd/>
            <a:tailEnd/>
          </a:ln>
        </p:spPr>
        <p:txBody>
          <a:bodyPr wrap="none" anchor="ctr"/>
          <a:lstStyle/>
          <a:p>
            <a:pPr algn="ctr"/>
            <a:endParaRPr lang="zh-CN" altLang="zh-CN" sz="1000" b="1">
              <a:ea typeface="LiHei Pro" pitchFamily="34" charset="-122"/>
            </a:endParaRPr>
          </a:p>
        </p:txBody>
      </p:sp>
      <p:sp>
        <p:nvSpPr>
          <p:cNvPr id="15" name="Rectangle 4"/>
          <p:cNvSpPr>
            <a:spLocks noChangeArrowheads="1"/>
          </p:cNvSpPr>
          <p:nvPr/>
        </p:nvSpPr>
        <p:spPr bwMode="auto">
          <a:xfrm>
            <a:off x="2222550" y="4211638"/>
            <a:ext cx="131763" cy="36512"/>
          </a:xfrm>
          <a:prstGeom prst="rect">
            <a:avLst/>
          </a:prstGeom>
          <a:solidFill>
            <a:srgbClr val="000000"/>
          </a:solidFill>
          <a:ln w="12700" algn="ctr">
            <a:solidFill>
              <a:schemeClr val="tx1"/>
            </a:solidFill>
            <a:miter lim="800000"/>
            <a:headEnd/>
            <a:tailEnd/>
          </a:ln>
        </p:spPr>
        <p:txBody>
          <a:bodyPr wrap="none" anchor="ctr"/>
          <a:lstStyle/>
          <a:p>
            <a:pPr algn="ctr"/>
            <a:endParaRPr lang="zh-CN" altLang="zh-CN" sz="1000" b="1">
              <a:ea typeface="LiHei Pro" pitchFamily="34" charset="-122"/>
            </a:endParaRPr>
          </a:p>
        </p:txBody>
      </p:sp>
      <p:sp>
        <p:nvSpPr>
          <p:cNvPr id="16" name="Rectangle 5"/>
          <p:cNvSpPr>
            <a:spLocks noChangeArrowheads="1"/>
          </p:cNvSpPr>
          <p:nvPr/>
        </p:nvSpPr>
        <p:spPr bwMode="auto">
          <a:xfrm>
            <a:off x="2846438" y="3962400"/>
            <a:ext cx="838200" cy="401638"/>
          </a:xfrm>
          <a:prstGeom prst="rect">
            <a:avLst/>
          </a:prstGeom>
          <a:solidFill>
            <a:srgbClr val="000000"/>
          </a:solidFill>
          <a:ln w="19050">
            <a:noFill/>
            <a:miter lim="800000"/>
            <a:headEnd/>
            <a:tailEnd/>
          </a:ln>
        </p:spPr>
        <p:txBody>
          <a:bodyPr wrap="none" anchor="ctr"/>
          <a:lstStyle/>
          <a:p>
            <a:pPr algn="ctr"/>
            <a:r>
              <a:rPr lang="zh-CN" altLang="en-US" sz="1200" b="1">
                <a:solidFill>
                  <a:schemeClr val="bg1"/>
                </a:solidFill>
                <a:ea typeface="LiHei Pro" pitchFamily="34" charset="-122"/>
              </a:rPr>
              <a:t>部品生产</a:t>
            </a:r>
          </a:p>
        </p:txBody>
      </p:sp>
      <p:sp>
        <p:nvSpPr>
          <p:cNvPr id="17" name="AutoShape 6"/>
          <p:cNvSpPr>
            <a:spLocks noChangeArrowheads="1"/>
          </p:cNvSpPr>
          <p:nvPr/>
        </p:nvSpPr>
        <p:spPr bwMode="auto">
          <a:xfrm>
            <a:off x="4629200" y="4114800"/>
            <a:ext cx="990600" cy="152400"/>
          </a:xfrm>
          <a:prstGeom prst="rightArrow">
            <a:avLst>
              <a:gd name="adj1" fmla="val 50000"/>
              <a:gd name="adj2" fmla="val 162500"/>
            </a:avLst>
          </a:prstGeom>
          <a:solidFill>
            <a:schemeClr val="bg1"/>
          </a:solidFill>
          <a:ln w="12700" algn="ctr">
            <a:solidFill>
              <a:schemeClr val="tx1"/>
            </a:solidFill>
            <a:miter lim="800000"/>
            <a:headEnd/>
            <a:tailEnd/>
          </a:ln>
        </p:spPr>
        <p:txBody>
          <a:bodyPr wrap="none" anchor="ctr"/>
          <a:lstStyle/>
          <a:p>
            <a:pPr algn="ctr"/>
            <a:endParaRPr lang="zh-CN" altLang="zh-CN" sz="1000" b="1">
              <a:ea typeface="LiHei Pro" pitchFamily="34" charset="-122"/>
            </a:endParaRPr>
          </a:p>
        </p:txBody>
      </p:sp>
      <p:sp>
        <p:nvSpPr>
          <p:cNvPr id="18" name="Rectangle 7"/>
          <p:cNvSpPr>
            <a:spLocks noChangeArrowheads="1"/>
          </p:cNvSpPr>
          <p:nvPr/>
        </p:nvSpPr>
        <p:spPr bwMode="auto">
          <a:xfrm>
            <a:off x="5665838" y="3962400"/>
            <a:ext cx="838200" cy="401638"/>
          </a:xfrm>
          <a:prstGeom prst="rect">
            <a:avLst/>
          </a:prstGeom>
          <a:solidFill>
            <a:srgbClr val="000000"/>
          </a:solidFill>
          <a:ln w="19050">
            <a:noFill/>
            <a:miter lim="800000"/>
            <a:headEnd/>
            <a:tailEnd/>
          </a:ln>
        </p:spPr>
        <p:txBody>
          <a:bodyPr wrap="none" anchor="ctr"/>
          <a:lstStyle/>
          <a:p>
            <a:pPr algn="ctr"/>
            <a:r>
              <a:rPr lang="zh-CN" altLang="en-US" sz="1200" b="1">
                <a:solidFill>
                  <a:schemeClr val="bg1"/>
                </a:solidFill>
                <a:ea typeface="LiHei Pro" pitchFamily="34" charset="-122"/>
              </a:rPr>
              <a:t>装配捆包</a:t>
            </a:r>
          </a:p>
        </p:txBody>
      </p:sp>
      <p:sp>
        <p:nvSpPr>
          <p:cNvPr id="19" name="AutoShape 8"/>
          <p:cNvSpPr>
            <a:spLocks noChangeArrowheads="1"/>
          </p:cNvSpPr>
          <p:nvPr/>
        </p:nvSpPr>
        <p:spPr bwMode="auto">
          <a:xfrm>
            <a:off x="6534200" y="4114800"/>
            <a:ext cx="762000" cy="152400"/>
          </a:xfrm>
          <a:prstGeom prst="rightArrow">
            <a:avLst>
              <a:gd name="adj1" fmla="val 50000"/>
              <a:gd name="adj2" fmla="val 125000"/>
            </a:avLst>
          </a:prstGeom>
          <a:solidFill>
            <a:schemeClr val="bg1"/>
          </a:solidFill>
          <a:ln w="12700" algn="ctr">
            <a:solidFill>
              <a:schemeClr val="tx1"/>
            </a:solidFill>
            <a:miter lim="800000"/>
            <a:headEnd/>
            <a:tailEnd/>
          </a:ln>
        </p:spPr>
        <p:txBody>
          <a:bodyPr wrap="none" anchor="ctr"/>
          <a:lstStyle/>
          <a:p>
            <a:pPr algn="ctr"/>
            <a:endParaRPr lang="zh-CN" altLang="zh-CN" sz="1000" b="1">
              <a:ea typeface="LiHei Pro" pitchFamily="34" charset="-122"/>
            </a:endParaRPr>
          </a:p>
        </p:txBody>
      </p:sp>
      <p:sp>
        <p:nvSpPr>
          <p:cNvPr id="20" name="Rectangle 9"/>
          <p:cNvSpPr>
            <a:spLocks noChangeArrowheads="1"/>
          </p:cNvSpPr>
          <p:nvPr/>
        </p:nvSpPr>
        <p:spPr bwMode="auto">
          <a:xfrm>
            <a:off x="7372400" y="3962400"/>
            <a:ext cx="838200" cy="401638"/>
          </a:xfrm>
          <a:prstGeom prst="rect">
            <a:avLst/>
          </a:prstGeom>
          <a:solidFill>
            <a:srgbClr val="000000"/>
          </a:solidFill>
          <a:ln w="19050" algn="ctr">
            <a:noFill/>
            <a:miter lim="800000"/>
            <a:headEnd/>
            <a:tailEnd/>
          </a:ln>
        </p:spPr>
        <p:txBody>
          <a:bodyPr wrap="none" anchor="ctr"/>
          <a:lstStyle/>
          <a:p>
            <a:pPr algn="ctr"/>
            <a:r>
              <a:rPr lang="zh-CN" altLang="en-US" sz="1200" b="1">
                <a:solidFill>
                  <a:schemeClr val="bg1"/>
                </a:solidFill>
                <a:ea typeface="LiHei Pro" pitchFamily="34" charset="-122"/>
              </a:rPr>
              <a:t>成品入库</a:t>
            </a:r>
          </a:p>
        </p:txBody>
      </p:sp>
      <p:sp>
        <p:nvSpPr>
          <p:cNvPr id="21" name="Oval 50"/>
          <p:cNvSpPr>
            <a:spLocks noChangeArrowheads="1"/>
          </p:cNvSpPr>
          <p:nvPr/>
        </p:nvSpPr>
        <p:spPr bwMode="auto">
          <a:xfrm>
            <a:off x="3867200" y="4038600"/>
            <a:ext cx="304800" cy="304800"/>
          </a:xfrm>
          <a:prstGeom prst="ellipse">
            <a:avLst/>
          </a:prstGeom>
          <a:solidFill>
            <a:schemeClr val="bg1"/>
          </a:solidFill>
          <a:ln w="15875" algn="ctr">
            <a:solidFill>
              <a:schemeClr val="tx1"/>
            </a:solidFill>
            <a:round/>
            <a:headEnd/>
            <a:tailEnd/>
          </a:ln>
        </p:spPr>
        <p:txBody>
          <a:bodyPr wrap="none" anchor="ctr"/>
          <a:lstStyle/>
          <a:p>
            <a:pPr algn="ctr"/>
            <a:r>
              <a:rPr lang="zh-CN" altLang="en-US" sz="1000">
                <a:latin typeface="LiHei Pro" pitchFamily="34" charset="-122"/>
                <a:ea typeface="LiHei Pro" pitchFamily="34" charset="-122"/>
              </a:rPr>
              <a:t>扫描</a:t>
            </a:r>
          </a:p>
        </p:txBody>
      </p:sp>
      <p:sp>
        <p:nvSpPr>
          <p:cNvPr id="22" name="Oval 51"/>
          <p:cNvSpPr>
            <a:spLocks noChangeArrowheads="1"/>
          </p:cNvSpPr>
          <p:nvPr/>
        </p:nvSpPr>
        <p:spPr bwMode="auto">
          <a:xfrm>
            <a:off x="4857800" y="4038600"/>
            <a:ext cx="304800" cy="304800"/>
          </a:xfrm>
          <a:prstGeom prst="ellipse">
            <a:avLst/>
          </a:prstGeom>
          <a:solidFill>
            <a:schemeClr val="bg1"/>
          </a:solidFill>
          <a:ln w="15875" algn="ctr">
            <a:solidFill>
              <a:schemeClr val="tx1"/>
            </a:solidFill>
            <a:round/>
            <a:headEnd/>
            <a:tailEnd/>
          </a:ln>
        </p:spPr>
        <p:txBody>
          <a:bodyPr wrap="none" anchor="ctr"/>
          <a:lstStyle/>
          <a:p>
            <a:pPr algn="ctr"/>
            <a:r>
              <a:rPr lang="zh-CN" altLang="en-US" sz="1000">
                <a:latin typeface="LiHei Pro" pitchFamily="34" charset="-122"/>
                <a:ea typeface="LiHei Pro" pitchFamily="34" charset="-122"/>
              </a:rPr>
              <a:t>扫描</a:t>
            </a:r>
          </a:p>
        </p:txBody>
      </p:sp>
      <p:sp>
        <p:nvSpPr>
          <p:cNvPr id="23" name="Oval 52"/>
          <p:cNvSpPr>
            <a:spLocks noChangeArrowheads="1"/>
          </p:cNvSpPr>
          <p:nvPr/>
        </p:nvSpPr>
        <p:spPr bwMode="auto">
          <a:xfrm>
            <a:off x="6686600" y="4038600"/>
            <a:ext cx="304800" cy="304800"/>
          </a:xfrm>
          <a:prstGeom prst="ellipse">
            <a:avLst/>
          </a:prstGeom>
          <a:solidFill>
            <a:schemeClr val="bg1"/>
          </a:solidFill>
          <a:ln w="15875" algn="ctr">
            <a:solidFill>
              <a:schemeClr val="tx1"/>
            </a:solidFill>
            <a:round/>
            <a:headEnd/>
            <a:tailEnd/>
          </a:ln>
        </p:spPr>
        <p:txBody>
          <a:bodyPr wrap="none" anchor="ctr"/>
          <a:lstStyle/>
          <a:p>
            <a:pPr algn="ctr"/>
            <a:r>
              <a:rPr lang="zh-CN" altLang="en-US" sz="1000">
                <a:latin typeface="LiHei Pro" pitchFamily="34" charset="-122"/>
                <a:ea typeface="LiHei Pro" pitchFamily="34" charset="-122"/>
              </a:rPr>
              <a:t>扫描</a:t>
            </a:r>
          </a:p>
        </p:txBody>
      </p:sp>
      <p:sp>
        <p:nvSpPr>
          <p:cNvPr id="24" name="Oval 64"/>
          <p:cNvSpPr>
            <a:spLocks noChangeArrowheads="1"/>
          </p:cNvSpPr>
          <p:nvPr/>
        </p:nvSpPr>
        <p:spPr bwMode="auto">
          <a:xfrm>
            <a:off x="2114600" y="4038600"/>
            <a:ext cx="304800" cy="304800"/>
          </a:xfrm>
          <a:prstGeom prst="ellipse">
            <a:avLst/>
          </a:prstGeom>
          <a:solidFill>
            <a:schemeClr val="bg1"/>
          </a:solidFill>
          <a:ln w="15875">
            <a:solidFill>
              <a:schemeClr val="tx1"/>
            </a:solidFill>
            <a:round/>
            <a:headEnd/>
            <a:tailEnd/>
          </a:ln>
        </p:spPr>
        <p:txBody>
          <a:bodyPr wrap="none" anchor="ctr"/>
          <a:lstStyle/>
          <a:p>
            <a:pPr algn="ctr"/>
            <a:r>
              <a:rPr lang="zh-CN" altLang="en-US" sz="1000">
                <a:latin typeface="LiHei Pro" pitchFamily="34" charset="-122"/>
                <a:ea typeface="LiHei Pro" pitchFamily="34" charset="-122"/>
              </a:rPr>
              <a:t>扫描</a:t>
            </a:r>
          </a:p>
        </p:txBody>
      </p:sp>
      <p:pic>
        <p:nvPicPr>
          <p:cNvPr id="25" name="Picture 72" descr="p1000480"/>
          <p:cNvPicPr>
            <a:picLocks noChangeAspect="1" noChangeArrowheads="1"/>
          </p:cNvPicPr>
          <p:nvPr/>
        </p:nvPicPr>
        <p:blipFill>
          <a:blip r:embed="rId6" cstate="print"/>
          <a:srcRect/>
          <a:stretch>
            <a:fillRect/>
          </a:stretch>
        </p:blipFill>
        <p:spPr bwMode="auto">
          <a:xfrm>
            <a:off x="4324400" y="3886200"/>
            <a:ext cx="328613" cy="609600"/>
          </a:xfrm>
          <a:prstGeom prst="rect">
            <a:avLst/>
          </a:prstGeom>
          <a:noFill/>
          <a:ln w="19050">
            <a:solidFill>
              <a:schemeClr val="tx1"/>
            </a:solidFill>
            <a:miter lim="800000"/>
            <a:headEnd/>
            <a:tailEnd/>
          </a:ln>
        </p:spPr>
      </p:pic>
      <p:sp>
        <p:nvSpPr>
          <p:cNvPr id="26" name="Rectangle 73"/>
          <p:cNvSpPr>
            <a:spLocks noChangeArrowheads="1"/>
          </p:cNvSpPr>
          <p:nvPr/>
        </p:nvSpPr>
        <p:spPr bwMode="auto">
          <a:xfrm>
            <a:off x="3943400" y="3429000"/>
            <a:ext cx="1066800" cy="228600"/>
          </a:xfrm>
          <a:prstGeom prst="rect">
            <a:avLst/>
          </a:prstGeom>
          <a:noFill/>
          <a:ln w="9525">
            <a:noFill/>
            <a:miter lim="800000"/>
            <a:headEnd/>
            <a:tailEnd/>
          </a:ln>
        </p:spPr>
        <p:txBody>
          <a:bodyPr wrap="none" anchor="ctr"/>
          <a:lstStyle/>
          <a:p>
            <a:pPr algn="ctr"/>
            <a:r>
              <a:rPr lang="zh-CN" altLang="en-US" sz="1400">
                <a:ea typeface="LiHei Pro" pitchFamily="34" charset="-122"/>
              </a:rPr>
              <a:t>立库</a:t>
            </a:r>
          </a:p>
        </p:txBody>
      </p:sp>
      <p:sp>
        <p:nvSpPr>
          <p:cNvPr id="27" name="Rectangle 137"/>
          <p:cNvSpPr>
            <a:spLocks noChangeArrowheads="1"/>
          </p:cNvSpPr>
          <p:nvPr/>
        </p:nvSpPr>
        <p:spPr bwMode="auto">
          <a:xfrm>
            <a:off x="4019600" y="5029200"/>
            <a:ext cx="914400" cy="430213"/>
          </a:xfrm>
          <a:prstGeom prst="rect">
            <a:avLst/>
          </a:prstGeom>
          <a:solidFill>
            <a:srgbClr val="4BA5FF">
              <a:alpha val="70979"/>
            </a:srgbClr>
          </a:solidFill>
          <a:ln w="9525" algn="ctr">
            <a:noFill/>
            <a:miter lim="800000"/>
            <a:headEnd/>
            <a:tailEnd/>
          </a:ln>
        </p:spPr>
        <p:txBody>
          <a:bodyPr wrap="none" anchor="ctr"/>
          <a:lstStyle/>
          <a:p>
            <a:pPr algn="ctr"/>
            <a:r>
              <a:rPr lang="en-US" altLang="zh-CN" sz="1400">
                <a:latin typeface="LiHei Pro" pitchFamily="34" charset="-122"/>
                <a:ea typeface="LiHei Pro" pitchFamily="34" charset="-122"/>
              </a:rPr>
              <a:t>MES</a:t>
            </a:r>
          </a:p>
        </p:txBody>
      </p:sp>
      <p:sp>
        <p:nvSpPr>
          <p:cNvPr id="28" name="Line 138"/>
          <p:cNvSpPr>
            <a:spLocks noChangeShapeType="1"/>
          </p:cNvSpPr>
          <p:nvPr/>
        </p:nvSpPr>
        <p:spPr bwMode="auto">
          <a:xfrm flipH="1">
            <a:off x="4705400" y="4495800"/>
            <a:ext cx="152400" cy="484188"/>
          </a:xfrm>
          <a:prstGeom prst="line">
            <a:avLst/>
          </a:prstGeom>
          <a:noFill/>
          <a:ln w="9525">
            <a:solidFill>
              <a:schemeClr val="tx1"/>
            </a:solidFill>
            <a:round/>
            <a:headEnd/>
            <a:tailEnd type="triangle" w="med" len="med"/>
          </a:ln>
        </p:spPr>
        <p:txBody>
          <a:bodyPr/>
          <a:lstStyle/>
          <a:p>
            <a:endParaRPr lang="zh-CN" altLang="en-US"/>
          </a:p>
        </p:txBody>
      </p:sp>
      <p:sp>
        <p:nvSpPr>
          <p:cNvPr id="29" name="Line 139"/>
          <p:cNvSpPr>
            <a:spLocks noChangeShapeType="1"/>
          </p:cNvSpPr>
          <p:nvPr/>
        </p:nvSpPr>
        <p:spPr bwMode="auto">
          <a:xfrm>
            <a:off x="4172000" y="4510088"/>
            <a:ext cx="177800" cy="442912"/>
          </a:xfrm>
          <a:prstGeom prst="line">
            <a:avLst/>
          </a:prstGeom>
          <a:noFill/>
          <a:ln w="9525">
            <a:solidFill>
              <a:schemeClr val="tx1"/>
            </a:solidFill>
            <a:round/>
            <a:headEnd/>
            <a:tailEnd type="triangle" w="med" len="med"/>
          </a:ln>
        </p:spPr>
        <p:txBody>
          <a:bodyPr/>
          <a:lstStyle/>
          <a:p>
            <a:endParaRPr lang="zh-CN" altLang="en-US"/>
          </a:p>
        </p:txBody>
      </p:sp>
      <p:sp>
        <p:nvSpPr>
          <p:cNvPr id="30" name="Freeform 140"/>
          <p:cNvSpPr>
            <a:spLocks/>
          </p:cNvSpPr>
          <p:nvPr/>
        </p:nvSpPr>
        <p:spPr bwMode="auto">
          <a:xfrm rot="21492274" flipV="1">
            <a:off x="2190800" y="4419600"/>
            <a:ext cx="1792288" cy="825500"/>
          </a:xfrm>
          <a:custGeom>
            <a:avLst/>
            <a:gdLst>
              <a:gd name="T0" fmla="*/ 2147483647 w 920"/>
              <a:gd name="T1" fmla="*/ 2147483647 h 1304"/>
              <a:gd name="T2" fmla="*/ 2147483647 w 920"/>
              <a:gd name="T3" fmla="*/ 2147483647 h 1304"/>
              <a:gd name="T4" fmla="*/ 2147483647 w 920"/>
              <a:gd name="T5" fmla="*/ 2147483647 h 1304"/>
              <a:gd name="T6" fmla="*/ 2147483647 w 920"/>
              <a:gd name="T7" fmla="*/ 2147483647 h 1304"/>
              <a:gd name="T8" fmla="*/ 0 60000 65536"/>
              <a:gd name="T9" fmla="*/ 0 60000 65536"/>
              <a:gd name="T10" fmla="*/ 0 60000 65536"/>
              <a:gd name="T11" fmla="*/ 0 60000 65536"/>
              <a:gd name="T12" fmla="*/ 0 w 920"/>
              <a:gd name="T13" fmla="*/ 0 h 1304"/>
              <a:gd name="T14" fmla="*/ 920 w 920"/>
              <a:gd name="T15" fmla="*/ 1304 h 1304"/>
            </a:gdLst>
            <a:ahLst/>
            <a:cxnLst>
              <a:cxn ang="T8">
                <a:pos x="T0" y="T1"/>
              </a:cxn>
              <a:cxn ang="T9">
                <a:pos x="T2" y="T3"/>
              </a:cxn>
              <a:cxn ang="T10">
                <a:pos x="T4" y="T5"/>
              </a:cxn>
              <a:cxn ang="T11">
                <a:pos x="T6" y="T7"/>
              </a:cxn>
            </a:cxnLst>
            <a:rect l="T12" t="T13" r="T14" b="T15"/>
            <a:pathLst>
              <a:path w="920" h="1304">
                <a:moveTo>
                  <a:pt x="56" y="1304"/>
                </a:moveTo>
                <a:cubicBezTo>
                  <a:pt x="28" y="1064"/>
                  <a:pt x="0" y="824"/>
                  <a:pt x="56" y="632"/>
                </a:cubicBezTo>
                <a:cubicBezTo>
                  <a:pt x="112" y="440"/>
                  <a:pt x="248" y="256"/>
                  <a:pt x="392" y="152"/>
                </a:cubicBezTo>
                <a:cubicBezTo>
                  <a:pt x="536" y="48"/>
                  <a:pt x="824" y="0"/>
                  <a:pt x="920" y="8"/>
                </a:cubicBezTo>
              </a:path>
            </a:pathLst>
          </a:custGeom>
          <a:noFill/>
          <a:ln w="9525">
            <a:solidFill>
              <a:schemeClr val="tx1"/>
            </a:solidFill>
            <a:round/>
            <a:headEnd/>
            <a:tailEnd type="triangle" w="med" len="med"/>
          </a:ln>
        </p:spPr>
        <p:txBody>
          <a:bodyPr/>
          <a:lstStyle/>
          <a:p>
            <a:endParaRPr lang="zh-CN" altLang="en-US"/>
          </a:p>
        </p:txBody>
      </p:sp>
      <p:sp>
        <p:nvSpPr>
          <p:cNvPr id="31" name="Freeform 141"/>
          <p:cNvSpPr>
            <a:spLocks/>
          </p:cNvSpPr>
          <p:nvPr/>
        </p:nvSpPr>
        <p:spPr bwMode="auto">
          <a:xfrm rot="21421979" flipH="1" flipV="1">
            <a:off x="4957813" y="4473575"/>
            <a:ext cx="1992312" cy="688975"/>
          </a:xfrm>
          <a:custGeom>
            <a:avLst/>
            <a:gdLst>
              <a:gd name="T0" fmla="*/ 2147483647 w 920"/>
              <a:gd name="T1" fmla="*/ 2147483647 h 1304"/>
              <a:gd name="T2" fmla="*/ 2147483647 w 920"/>
              <a:gd name="T3" fmla="*/ 2147483647 h 1304"/>
              <a:gd name="T4" fmla="*/ 2147483647 w 920"/>
              <a:gd name="T5" fmla="*/ 2147483647 h 1304"/>
              <a:gd name="T6" fmla="*/ 2147483647 w 920"/>
              <a:gd name="T7" fmla="*/ 2147483647 h 1304"/>
              <a:gd name="T8" fmla="*/ 0 60000 65536"/>
              <a:gd name="T9" fmla="*/ 0 60000 65536"/>
              <a:gd name="T10" fmla="*/ 0 60000 65536"/>
              <a:gd name="T11" fmla="*/ 0 60000 65536"/>
              <a:gd name="T12" fmla="*/ 0 w 920"/>
              <a:gd name="T13" fmla="*/ 0 h 1304"/>
              <a:gd name="T14" fmla="*/ 920 w 920"/>
              <a:gd name="T15" fmla="*/ 1304 h 1304"/>
            </a:gdLst>
            <a:ahLst/>
            <a:cxnLst>
              <a:cxn ang="T8">
                <a:pos x="T0" y="T1"/>
              </a:cxn>
              <a:cxn ang="T9">
                <a:pos x="T2" y="T3"/>
              </a:cxn>
              <a:cxn ang="T10">
                <a:pos x="T4" y="T5"/>
              </a:cxn>
              <a:cxn ang="T11">
                <a:pos x="T6" y="T7"/>
              </a:cxn>
            </a:cxnLst>
            <a:rect l="T12" t="T13" r="T14" b="T15"/>
            <a:pathLst>
              <a:path w="920" h="1304">
                <a:moveTo>
                  <a:pt x="56" y="1304"/>
                </a:moveTo>
                <a:cubicBezTo>
                  <a:pt x="28" y="1064"/>
                  <a:pt x="0" y="824"/>
                  <a:pt x="56" y="632"/>
                </a:cubicBezTo>
                <a:cubicBezTo>
                  <a:pt x="112" y="440"/>
                  <a:pt x="248" y="256"/>
                  <a:pt x="392" y="152"/>
                </a:cubicBezTo>
                <a:cubicBezTo>
                  <a:pt x="536" y="48"/>
                  <a:pt x="824" y="0"/>
                  <a:pt x="920" y="8"/>
                </a:cubicBezTo>
              </a:path>
            </a:pathLst>
          </a:custGeom>
          <a:noFill/>
          <a:ln w="9525">
            <a:solidFill>
              <a:schemeClr val="tx1"/>
            </a:solidFill>
            <a:round/>
            <a:headEnd/>
            <a:tailEnd type="triangle" w="med" len="med"/>
          </a:ln>
        </p:spPr>
        <p:txBody>
          <a:bodyPr/>
          <a:lstStyle/>
          <a:p>
            <a:endParaRPr lang="zh-CN" altLang="en-US"/>
          </a:p>
        </p:txBody>
      </p:sp>
      <p:cxnSp>
        <p:nvCxnSpPr>
          <p:cNvPr id="33" name="直接箭头连接符 32"/>
          <p:cNvCxnSpPr>
            <a:stCxn id="7" idx="4"/>
            <a:endCxn id="24" idx="0"/>
          </p:cNvCxnSpPr>
          <p:nvPr/>
        </p:nvCxnSpPr>
        <p:spPr>
          <a:xfrm rot="16200000" flipH="1">
            <a:off x="1326518" y="3098118"/>
            <a:ext cx="1025624" cy="85534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4" idx="4"/>
            <a:endCxn id="21" idx="0"/>
          </p:cNvCxnSpPr>
          <p:nvPr/>
        </p:nvCxnSpPr>
        <p:spPr>
          <a:xfrm rot="16200000" flipH="1">
            <a:off x="3210930" y="3229930"/>
            <a:ext cx="1025624" cy="59171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5" idx="4"/>
            <a:endCxn id="22" idx="0"/>
          </p:cNvCxnSpPr>
          <p:nvPr/>
        </p:nvCxnSpPr>
        <p:spPr>
          <a:xfrm rot="5400000">
            <a:off x="4714342" y="3308834"/>
            <a:ext cx="1025624" cy="43390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6" idx="4"/>
            <a:endCxn id="23" idx="0"/>
          </p:cNvCxnSpPr>
          <p:nvPr/>
        </p:nvCxnSpPr>
        <p:spPr>
          <a:xfrm rot="5400000">
            <a:off x="6636854" y="3215122"/>
            <a:ext cx="1025624" cy="62133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4" name="Picture 124" descr="p1000205"/>
          <p:cNvPicPr>
            <a:picLocks noChangeAspect="1" noChangeArrowheads="1"/>
          </p:cNvPicPr>
          <p:nvPr/>
        </p:nvPicPr>
        <p:blipFill>
          <a:blip r:embed="rId7" cstate="print"/>
          <a:srcRect/>
          <a:stretch>
            <a:fillRect/>
          </a:stretch>
        </p:blipFill>
        <p:spPr bwMode="auto">
          <a:xfrm>
            <a:off x="395536" y="4869160"/>
            <a:ext cx="1905000" cy="1558925"/>
          </a:xfrm>
          <a:prstGeom prst="rect">
            <a:avLst/>
          </a:prstGeom>
          <a:noFill/>
          <a:ln w="12700">
            <a:solidFill>
              <a:srgbClr val="C0C0C0"/>
            </a:solidFill>
            <a:miter lim="800000"/>
            <a:headEnd/>
            <a:tailEnd/>
          </a:ln>
        </p:spPr>
      </p:pic>
      <p:sp>
        <p:nvSpPr>
          <p:cNvPr id="45" name="Rectangle 125"/>
          <p:cNvSpPr>
            <a:spLocks noChangeArrowheads="1"/>
          </p:cNvSpPr>
          <p:nvPr/>
        </p:nvSpPr>
        <p:spPr bwMode="auto">
          <a:xfrm>
            <a:off x="852736" y="6505971"/>
            <a:ext cx="914400" cy="304800"/>
          </a:xfrm>
          <a:prstGeom prst="rect">
            <a:avLst/>
          </a:prstGeom>
          <a:noFill/>
          <a:ln w="9525">
            <a:noFill/>
            <a:miter lim="800000"/>
            <a:headEnd/>
            <a:tailEnd/>
          </a:ln>
        </p:spPr>
        <p:txBody>
          <a:bodyPr wrap="none" anchor="ctr"/>
          <a:lstStyle/>
          <a:p>
            <a:pPr algn="ctr"/>
            <a:r>
              <a:rPr lang="zh-CN" altLang="en-US" sz="1200">
                <a:ea typeface="LiHei Pro" pitchFamily="34" charset="-122"/>
              </a:rPr>
              <a:t>条形码</a:t>
            </a:r>
          </a:p>
        </p:txBody>
      </p:sp>
      <p:sp>
        <p:nvSpPr>
          <p:cNvPr id="46" name="Rectangle 129"/>
          <p:cNvSpPr>
            <a:spLocks noChangeArrowheads="1"/>
          </p:cNvSpPr>
          <p:nvPr/>
        </p:nvSpPr>
        <p:spPr bwMode="auto">
          <a:xfrm>
            <a:off x="7330008" y="6505971"/>
            <a:ext cx="914400" cy="304800"/>
          </a:xfrm>
          <a:prstGeom prst="rect">
            <a:avLst/>
          </a:prstGeom>
          <a:noFill/>
          <a:ln w="9525">
            <a:noFill/>
            <a:miter lim="800000"/>
            <a:headEnd/>
            <a:tailEnd/>
          </a:ln>
        </p:spPr>
        <p:txBody>
          <a:bodyPr wrap="none" anchor="ctr"/>
          <a:lstStyle/>
          <a:p>
            <a:pPr algn="ctr"/>
            <a:r>
              <a:rPr lang="zh-CN" altLang="en-US" sz="1200" dirty="0">
                <a:ea typeface="LiHei Pro" pitchFamily="34" charset="-122"/>
              </a:rPr>
              <a:t>扫描枪</a:t>
            </a:r>
          </a:p>
        </p:txBody>
      </p:sp>
      <p:sp>
        <p:nvSpPr>
          <p:cNvPr id="47" name="AutoShape 130"/>
          <p:cNvSpPr>
            <a:spLocks noChangeArrowheads="1"/>
          </p:cNvSpPr>
          <p:nvPr/>
        </p:nvSpPr>
        <p:spPr bwMode="auto">
          <a:xfrm>
            <a:off x="3173760" y="5556646"/>
            <a:ext cx="2819400" cy="1143000"/>
          </a:xfrm>
          <a:prstGeom prst="roundRect">
            <a:avLst>
              <a:gd name="adj" fmla="val 12500"/>
            </a:avLst>
          </a:prstGeom>
          <a:solidFill>
            <a:srgbClr val="4BA5FF">
              <a:alpha val="70979"/>
            </a:srgbClr>
          </a:solidFill>
          <a:ln w="9525" algn="ctr">
            <a:noFill/>
            <a:round/>
            <a:headEnd/>
            <a:tailEnd/>
          </a:ln>
        </p:spPr>
        <p:txBody>
          <a:bodyPr anchor="ctr"/>
          <a:lstStyle/>
          <a:p>
            <a:r>
              <a:rPr lang="zh-CN" altLang="en-US" sz="1600">
                <a:latin typeface="LiHei Pro" pitchFamily="34" charset="-122"/>
                <a:ea typeface="LiHei Pro" pitchFamily="34" charset="-122"/>
              </a:rPr>
              <a:t>生产现场实时信息通过扫描条形码进入</a:t>
            </a:r>
            <a:r>
              <a:rPr lang="en-US" altLang="zh-CN" sz="1600">
                <a:latin typeface="LiHei Pro" pitchFamily="34" charset="-122"/>
                <a:ea typeface="LiHei Pro" pitchFamily="34" charset="-122"/>
              </a:rPr>
              <a:t>MES</a:t>
            </a:r>
            <a:r>
              <a:rPr lang="zh-CN" altLang="en-US" sz="1600">
                <a:latin typeface="LiHei Pro" pitchFamily="34" charset="-122"/>
                <a:ea typeface="LiHei Pro" pitchFamily="34" charset="-122"/>
              </a:rPr>
              <a:t>系统</a:t>
            </a:r>
          </a:p>
        </p:txBody>
      </p:sp>
      <p:sp>
        <p:nvSpPr>
          <p:cNvPr id="48" name="AutoShape 132"/>
          <p:cNvSpPr>
            <a:spLocks noChangeArrowheads="1"/>
          </p:cNvSpPr>
          <p:nvPr/>
        </p:nvSpPr>
        <p:spPr bwMode="auto">
          <a:xfrm>
            <a:off x="6221760" y="5891609"/>
            <a:ext cx="533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3975 h 21600"/>
              <a:gd name="T14" fmla="*/ 15831 w 21600"/>
              <a:gd name="T15" fmla="*/ 17625 h 21600"/>
            </a:gdLst>
            <a:ahLst/>
            <a:cxnLst>
              <a:cxn ang="T8">
                <a:pos x="T0" y="T1"/>
              </a:cxn>
              <a:cxn ang="T9">
                <a:pos x="T2" y="T3"/>
              </a:cxn>
              <a:cxn ang="T10">
                <a:pos x="T4" y="T5"/>
              </a:cxn>
              <a:cxn ang="T11">
                <a:pos x="T6" y="T7"/>
              </a:cxn>
            </a:cxnLst>
            <a:rect l="T12" t="T13" r="T14" b="T15"/>
            <a:pathLst>
              <a:path w="21600" h="21600">
                <a:moveTo>
                  <a:pt x="12471" y="0"/>
                </a:moveTo>
                <a:lnTo>
                  <a:pt x="12471" y="3975"/>
                </a:lnTo>
                <a:lnTo>
                  <a:pt x="3375" y="3975"/>
                </a:lnTo>
                <a:lnTo>
                  <a:pt x="3375" y="17625"/>
                </a:lnTo>
                <a:lnTo>
                  <a:pt x="12471" y="17625"/>
                </a:lnTo>
                <a:lnTo>
                  <a:pt x="12471" y="21600"/>
                </a:lnTo>
                <a:lnTo>
                  <a:pt x="21600" y="10800"/>
                </a:lnTo>
                <a:lnTo>
                  <a:pt x="12471" y="0"/>
                </a:lnTo>
                <a:close/>
              </a:path>
              <a:path w="21600" h="21600">
                <a:moveTo>
                  <a:pt x="1350" y="3975"/>
                </a:moveTo>
                <a:lnTo>
                  <a:pt x="1350" y="17625"/>
                </a:lnTo>
                <a:lnTo>
                  <a:pt x="2700" y="17625"/>
                </a:lnTo>
                <a:lnTo>
                  <a:pt x="2700" y="3975"/>
                </a:lnTo>
                <a:lnTo>
                  <a:pt x="1350" y="3975"/>
                </a:lnTo>
                <a:close/>
              </a:path>
              <a:path w="21600" h="21600">
                <a:moveTo>
                  <a:pt x="0" y="3975"/>
                </a:moveTo>
                <a:lnTo>
                  <a:pt x="0" y="17625"/>
                </a:lnTo>
                <a:lnTo>
                  <a:pt x="675" y="17625"/>
                </a:lnTo>
                <a:lnTo>
                  <a:pt x="675" y="3975"/>
                </a:lnTo>
                <a:lnTo>
                  <a:pt x="0" y="3975"/>
                </a:lnTo>
                <a:close/>
              </a:path>
            </a:pathLst>
          </a:custGeom>
          <a:solidFill>
            <a:srgbClr val="4BA5FF">
              <a:alpha val="70979"/>
            </a:srgbClr>
          </a:solidFill>
          <a:ln w="9525" algn="ctr">
            <a:noFill/>
            <a:miter lim="800000"/>
            <a:headEnd/>
            <a:tailEnd/>
          </a:ln>
        </p:spPr>
        <p:txBody>
          <a:bodyPr anchor="ctr"/>
          <a:lstStyle/>
          <a:p>
            <a:endParaRPr lang="zh-CN" altLang="en-US"/>
          </a:p>
        </p:txBody>
      </p:sp>
      <p:sp>
        <p:nvSpPr>
          <p:cNvPr id="49" name="Rectangle 137"/>
          <p:cNvSpPr>
            <a:spLocks noChangeArrowheads="1"/>
          </p:cNvSpPr>
          <p:nvPr/>
        </p:nvSpPr>
        <p:spPr bwMode="auto">
          <a:xfrm>
            <a:off x="5775375" y="4468142"/>
            <a:ext cx="914400" cy="430213"/>
          </a:xfrm>
          <a:prstGeom prst="rect">
            <a:avLst/>
          </a:prstGeom>
          <a:solidFill>
            <a:srgbClr val="4BA5FF">
              <a:alpha val="70979"/>
            </a:srgbClr>
          </a:solidFill>
          <a:ln w="9525" algn="ctr">
            <a:noFill/>
            <a:miter lim="800000"/>
            <a:headEnd/>
            <a:tailEnd/>
          </a:ln>
        </p:spPr>
        <p:txBody>
          <a:bodyPr wrap="none" anchor="ctr"/>
          <a:lstStyle/>
          <a:p>
            <a:pPr algn="ctr"/>
            <a:r>
              <a:rPr lang="en-US" altLang="zh-CN" sz="1400">
                <a:latin typeface="LiHei Pro" pitchFamily="34" charset="-122"/>
                <a:ea typeface="LiHei Pro" pitchFamily="34" charset="-122"/>
              </a:rPr>
              <a:t>MES</a:t>
            </a:r>
          </a:p>
        </p:txBody>
      </p:sp>
      <p:pic>
        <p:nvPicPr>
          <p:cNvPr id="50" name="Picture 143" descr="P1010781"/>
          <p:cNvPicPr>
            <a:picLocks noChangeAspect="1" noChangeArrowheads="1"/>
          </p:cNvPicPr>
          <p:nvPr/>
        </p:nvPicPr>
        <p:blipFill>
          <a:blip r:embed="rId8" cstate="print"/>
          <a:srcRect/>
          <a:stretch>
            <a:fillRect/>
          </a:stretch>
        </p:blipFill>
        <p:spPr bwMode="auto">
          <a:xfrm>
            <a:off x="7020272" y="4869160"/>
            <a:ext cx="1400175" cy="1512168"/>
          </a:xfrm>
          <a:prstGeom prst="rect">
            <a:avLst/>
          </a:prstGeom>
          <a:noFill/>
          <a:ln w="12700" algn="ctr">
            <a:solidFill>
              <a:srgbClr val="C0C0C0"/>
            </a:solidFill>
            <a:miter lim="800000"/>
            <a:headEnd/>
            <a:tailEnd/>
          </a:ln>
        </p:spPr>
      </p:pic>
      <p:sp>
        <p:nvSpPr>
          <p:cNvPr id="51" name="AutoShape 152"/>
          <p:cNvSpPr>
            <a:spLocks noChangeArrowheads="1"/>
          </p:cNvSpPr>
          <p:nvPr/>
        </p:nvSpPr>
        <p:spPr bwMode="auto">
          <a:xfrm rot="10800000">
            <a:off x="2411760" y="5861446"/>
            <a:ext cx="5334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3975 h 21600"/>
              <a:gd name="T14" fmla="*/ 15831 w 21600"/>
              <a:gd name="T15" fmla="*/ 17625 h 21600"/>
            </a:gdLst>
            <a:ahLst/>
            <a:cxnLst>
              <a:cxn ang="T8">
                <a:pos x="T0" y="T1"/>
              </a:cxn>
              <a:cxn ang="T9">
                <a:pos x="T2" y="T3"/>
              </a:cxn>
              <a:cxn ang="T10">
                <a:pos x="T4" y="T5"/>
              </a:cxn>
              <a:cxn ang="T11">
                <a:pos x="T6" y="T7"/>
              </a:cxn>
            </a:cxnLst>
            <a:rect l="T12" t="T13" r="T14" b="T15"/>
            <a:pathLst>
              <a:path w="21600" h="21600">
                <a:moveTo>
                  <a:pt x="12471" y="0"/>
                </a:moveTo>
                <a:lnTo>
                  <a:pt x="12471" y="3975"/>
                </a:lnTo>
                <a:lnTo>
                  <a:pt x="3375" y="3975"/>
                </a:lnTo>
                <a:lnTo>
                  <a:pt x="3375" y="17625"/>
                </a:lnTo>
                <a:lnTo>
                  <a:pt x="12471" y="17625"/>
                </a:lnTo>
                <a:lnTo>
                  <a:pt x="12471" y="21600"/>
                </a:lnTo>
                <a:lnTo>
                  <a:pt x="21600" y="10800"/>
                </a:lnTo>
                <a:lnTo>
                  <a:pt x="12471" y="0"/>
                </a:lnTo>
                <a:close/>
              </a:path>
              <a:path w="21600" h="21600">
                <a:moveTo>
                  <a:pt x="1350" y="3975"/>
                </a:moveTo>
                <a:lnTo>
                  <a:pt x="1350" y="17625"/>
                </a:lnTo>
                <a:lnTo>
                  <a:pt x="2700" y="17625"/>
                </a:lnTo>
                <a:lnTo>
                  <a:pt x="2700" y="3975"/>
                </a:lnTo>
                <a:lnTo>
                  <a:pt x="1350" y="3975"/>
                </a:lnTo>
                <a:close/>
              </a:path>
              <a:path w="21600" h="21600">
                <a:moveTo>
                  <a:pt x="0" y="3975"/>
                </a:moveTo>
                <a:lnTo>
                  <a:pt x="0" y="17625"/>
                </a:lnTo>
                <a:lnTo>
                  <a:pt x="675" y="17625"/>
                </a:lnTo>
                <a:lnTo>
                  <a:pt x="675" y="3975"/>
                </a:lnTo>
                <a:lnTo>
                  <a:pt x="0" y="3975"/>
                </a:lnTo>
                <a:close/>
              </a:path>
            </a:pathLst>
          </a:custGeom>
          <a:solidFill>
            <a:srgbClr val="4BA5FF">
              <a:alpha val="70979"/>
            </a:srgbClr>
          </a:solidFill>
          <a:ln w="9525" algn="ctr">
            <a:noFill/>
            <a:miter lim="800000"/>
            <a:headEnd/>
            <a:tailEnd/>
          </a:ln>
        </p:spPr>
        <p:txBody>
          <a:bodyPr rot="10800000" anchor="ctr"/>
          <a:lstStyle/>
          <a:p>
            <a:endParaRPr lang="zh-CN" altLang="en-US"/>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bwMode="auto">
          <a:xfrm>
            <a:off x="467544" y="816893"/>
            <a:ext cx="8229600" cy="523875"/>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spcBef>
                <a:spcPct val="20000"/>
              </a:spcBef>
              <a:defRPr/>
            </a:pPr>
            <a:r>
              <a:rPr lang="zh-CN" altLang="en-US" sz="2000" b="1" dirty="0">
                <a:solidFill>
                  <a:srgbClr val="0070C0"/>
                </a:solidFill>
                <a:latin typeface="微软雅黑" pitchFamily="34" charset="-122"/>
                <a:ea typeface="微软雅黑" pitchFamily="34" charset="-122"/>
                <a:cs typeface="+mj-cs"/>
              </a:rPr>
              <a:t>海立</a:t>
            </a:r>
            <a:r>
              <a:rPr lang="zh-CN" altLang="en-US" sz="2000" b="1" dirty="0" smtClean="0">
                <a:solidFill>
                  <a:srgbClr val="0070C0"/>
                </a:solidFill>
                <a:latin typeface="微软雅黑" pitchFamily="34" charset="-122"/>
                <a:ea typeface="微软雅黑" pitchFamily="34" charset="-122"/>
                <a:cs typeface="+mj-cs"/>
              </a:rPr>
              <a:t>股份的数字化工厂</a:t>
            </a:r>
            <a:endParaRPr lang="zh-CN" altLang="en-US" sz="2000" b="1" dirty="0">
              <a:solidFill>
                <a:srgbClr val="0070C0"/>
              </a:solidFill>
              <a:latin typeface="微软雅黑" pitchFamily="34" charset="-122"/>
              <a:ea typeface="微软雅黑" pitchFamily="34" charset="-122"/>
              <a:cs typeface="+mj-cs"/>
            </a:endParaRPr>
          </a:p>
        </p:txBody>
      </p:sp>
      <p:sp>
        <p:nvSpPr>
          <p:cNvPr id="5" name="TextBox 6"/>
          <p:cNvSpPr txBox="1">
            <a:spLocks noChangeArrowheads="1"/>
          </p:cNvSpPr>
          <p:nvPr/>
        </p:nvSpPr>
        <p:spPr bwMode="auto">
          <a:xfrm>
            <a:off x="473075" y="1358900"/>
            <a:ext cx="8124825" cy="12030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5397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indent="0" eaLnBrk="1" hangingPunct="1">
              <a:lnSpc>
                <a:spcPct val="150000"/>
              </a:lnSpc>
              <a:defRPr/>
            </a:pPr>
            <a:r>
              <a:rPr lang="zh-CN" altLang="en-US" b="1" dirty="0" smtClean="0">
                <a:ln w="1905"/>
                <a:solidFill>
                  <a:srgbClr val="FF0000"/>
                </a:solidFill>
                <a:latin typeface="微软雅黑" pitchFamily="34" charset="-122"/>
                <a:ea typeface="微软雅黑" pitchFamily="34" charset="-122"/>
              </a:rPr>
              <a:t>数字化制造</a:t>
            </a:r>
            <a:r>
              <a:rPr lang="en-US" altLang="zh-CN" b="1" dirty="0" smtClean="0">
                <a:solidFill>
                  <a:srgbClr val="FF0000"/>
                </a:solidFill>
                <a:latin typeface="微软雅黑" pitchFamily="34" charset="-122"/>
                <a:ea typeface="微软雅黑" pitchFamily="34" charset="-122"/>
                <a:cs typeface="+mj-cs"/>
              </a:rPr>
              <a:t>——</a:t>
            </a:r>
            <a:r>
              <a:rPr lang="zh-CN" altLang="en-US" b="1" dirty="0" smtClean="0">
                <a:solidFill>
                  <a:srgbClr val="FF0000"/>
                </a:solidFill>
                <a:latin typeface="微软雅黑" pitchFamily="34" charset="-122"/>
                <a:ea typeface="微软雅黑" pitchFamily="34" charset="-122"/>
                <a:cs typeface="+mj-cs"/>
              </a:rPr>
              <a:t>实现了异地化工厂的数字信息一体化动态管理。</a:t>
            </a:r>
            <a:endParaRPr lang="en-US" altLang="zh-CN" b="1" dirty="0" smtClean="0">
              <a:solidFill>
                <a:srgbClr val="FF0000"/>
              </a:solidFill>
              <a:latin typeface="微软雅黑" pitchFamily="34" charset="-122"/>
              <a:ea typeface="微软雅黑" pitchFamily="34" charset="-122"/>
              <a:cs typeface="+mj-cs"/>
            </a:endParaRPr>
          </a:p>
          <a:p>
            <a:pPr indent="0" eaLnBrk="1" hangingPunct="1">
              <a:lnSpc>
                <a:spcPct val="150000"/>
              </a:lnSpc>
              <a:defRPr/>
            </a:pPr>
            <a:r>
              <a:rPr lang="zh-CN" altLang="en-US" sz="1600" b="1" dirty="0" smtClean="0">
                <a:ln w="1905"/>
                <a:solidFill>
                  <a:srgbClr val="000000"/>
                </a:solidFill>
                <a:latin typeface="微软雅黑" pitchFamily="34" charset="-122"/>
                <a:ea typeface="微软雅黑" pitchFamily="34" charset="-122"/>
              </a:rPr>
              <a:t>建立了</a:t>
            </a:r>
            <a:r>
              <a:rPr lang="en-US" altLang="zh-CN" sz="1600" b="1" dirty="0" smtClean="0">
                <a:ln w="1905"/>
                <a:solidFill>
                  <a:srgbClr val="000000"/>
                </a:solidFill>
                <a:latin typeface="微软雅黑" pitchFamily="34" charset="-122"/>
                <a:ea typeface="微软雅黑" pitchFamily="34" charset="-122"/>
              </a:rPr>
              <a:t>ERP</a:t>
            </a:r>
            <a:r>
              <a:rPr lang="zh-CN" altLang="en-US" sz="1600" b="1" dirty="0" smtClean="0">
                <a:ln w="1905"/>
                <a:solidFill>
                  <a:srgbClr val="000000"/>
                </a:solidFill>
                <a:latin typeface="微软雅黑" pitchFamily="34" charset="-122"/>
                <a:ea typeface="微软雅黑" pitchFamily="34" charset="-122"/>
              </a:rPr>
              <a:t>（企业资源计划）、</a:t>
            </a:r>
            <a:r>
              <a:rPr lang="en-US" altLang="zh-CN" sz="1600" b="1" dirty="0" smtClean="0">
                <a:ln w="1905"/>
                <a:solidFill>
                  <a:srgbClr val="000000"/>
                </a:solidFill>
                <a:latin typeface="微软雅黑" pitchFamily="34" charset="-122"/>
                <a:ea typeface="微软雅黑" pitchFamily="34" charset="-122"/>
              </a:rPr>
              <a:t>MES</a:t>
            </a:r>
            <a:r>
              <a:rPr lang="zh-CN" altLang="en-US" sz="1600" b="1" dirty="0" smtClean="0">
                <a:ln w="1905"/>
                <a:solidFill>
                  <a:srgbClr val="000000"/>
                </a:solidFill>
                <a:latin typeface="微软雅黑" pitchFamily="34" charset="-122"/>
                <a:ea typeface="微软雅黑" pitchFamily="34" charset="-122"/>
              </a:rPr>
              <a:t>（制造执行）、</a:t>
            </a:r>
            <a:r>
              <a:rPr lang="en-US" altLang="zh-CN" sz="1600" b="1" dirty="0" smtClean="0">
                <a:ln w="1905"/>
                <a:solidFill>
                  <a:srgbClr val="000000"/>
                </a:solidFill>
                <a:latin typeface="微软雅黑" pitchFamily="34" charset="-122"/>
                <a:ea typeface="微软雅黑" pitchFamily="34" charset="-122"/>
              </a:rPr>
              <a:t>HCM</a:t>
            </a:r>
            <a:r>
              <a:rPr lang="zh-CN" altLang="en-US" sz="1600" b="1" dirty="0" smtClean="0">
                <a:ln w="1905"/>
                <a:solidFill>
                  <a:srgbClr val="000000"/>
                </a:solidFill>
                <a:latin typeface="微软雅黑" pitchFamily="34" charset="-122"/>
                <a:ea typeface="微软雅黑" pitchFamily="34" charset="-122"/>
              </a:rPr>
              <a:t>（计划排程）、</a:t>
            </a:r>
            <a:r>
              <a:rPr lang="en-US" altLang="zh-CN" sz="1600" b="1" dirty="0" smtClean="0">
                <a:ln w="1905"/>
                <a:solidFill>
                  <a:srgbClr val="000000"/>
                </a:solidFill>
                <a:latin typeface="微软雅黑" pitchFamily="34" charset="-122"/>
                <a:ea typeface="微软雅黑" pitchFamily="34" charset="-122"/>
              </a:rPr>
              <a:t>SCM</a:t>
            </a:r>
            <a:r>
              <a:rPr lang="zh-CN" altLang="en-US" sz="1600" b="1" dirty="0" smtClean="0">
                <a:ln w="1905"/>
                <a:solidFill>
                  <a:srgbClr val="000000"/>
                </a:solidFill>
                <a:latin typeface="微软雅黑" pitchFamily="34" charset="-122"/>
                <a:ea typeface="微软雅黑" pitchFamily="34" charset="-122"/>
              </a:rPr>
              <a:t>（供应链管理）四个主要的数字化系统，在</a:t>
            </a:r>
            <a:r>
              <a:rPr lang="zh-CN" altLang="en-US" sz="1600" b="1" dirty="0" smtClean="0">
                <a:ln w="1905"/>
                <a:solidFill>
                  <a:srgbClr val="C00000"/>
                </a:solidFill>
                <a:latin typeface="微软雅黑" pitchFamily="34" charset="-122"/>
                <a:ea typeface="微软雅黑" pitchFamily="34" charset="-122"/>
              </a:rPr>
              <a:t>大批量</a:t>
            </a:r>
            <a:r>
              <a:rPr lang="zh-CN" altLang="en-US" sz="1600" b="1" dirty="0" smtClean="0">
                <a:ln w="1905"/>
                <a:solidFill>
                  <a:srgbClr val="000000"/>
                </a:solidFill>
                <a:latin typeface="微软雅黑" pitchFamily="34" charset="-122"/>
                <a:ea typeface="微软雅黑" pitchFamily="34" charset="-122"/>
              </a:rPr>
              <a:t>精益化生产中实现产品的</a:t>
            </a:r>
            <a:r>
              <a:rPr lang="zh-CN" altLang="en-US" sz="1600" b="1" dirty="0" smtClean="0">
                <a:ln w="1905"/>
                <a:solidFill>
                  <a:srgbClr val="C00000"/>
                </a:solidFill>
                <a:latin typeface="微软雅黑" pitchFamily="34" charset="-122"/>
                <a:ea typeface="微软雅黑" pitchFamily="34" charset="-122"/>
              </a:rPr>
              <a:t>高品质</a:t>
            </a:r>
            <a:r>
              <a:rPr lang="zh-CN" altLang="en-US" sz="1600" b="1" dirty="0" smtClean="0">
                <a:ln w="1905"/>
                <a:solidFill>
                  <a:srgbClr val="000000"/>
                </a:solidFill>
                <a:latin typeface="微软雅黑" pitchFamily="34" charset="-122"/>
                <a:ea typeface="微软雅黑" pitchFamily="34" charset="-122"/>
              </a:rPr>
              <a:t>。</a:t>
            </a:r>
          </a:p>
        </p:txBody>
      </p:sp>
      <p:sp>
        <p:nvSpPr>
          <p:cNvPr id="5124" name="TextBox 5"/>
          <p:cNvSpPr txBox="1">
            <a:spLocks noChangeArrowheads="1"/>
          </p:cNvSpPr>
          <p:nvPr/>
        </p:nvSpPr>
        <p:spPr bwMode="auto">
          <a:xfrm>
            <a:off x="395288" y="6502711"/>
            <a:ext cx="4016375" cy="338137"/>
          </a:xfrm>
          <a:prstGeom prst="rect">
            <a:avLst/>
          </a:prstGeom>
          <a:noFill/>
          <a:ln w="9525">
            <a:noFill/>
            <a:miter lim="800000"/>
            <a:headEnd/>
            <a:tailEnd/>
          </a:ln>
        </p:spPr>
        <p:txBody>
          <a:bodyPr>
            <a:spAutoFit/>
          </a:bodyPr>
          <a:lstStyle/>
          <a:p>
            <a:pPr algn="ctr"/>
            <a:r>
              <a:rPr lang="zh-CN" altLang="en-US" sz="1600">
                <a:latin typeface="微软雅黑" pitchFamily="34" charset="-122"/>
                <a:ea typeface="微软雅黑" pitchFamily="34" charset="-122"/>
              </a:rPr>
              <a:t>图为采集信息的方式</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条形码扫描</a:t>
            </a:r>
          </a:p>
        </p:txBody>
      </p:sp>
      <p:pic>
        <p:nvPicPr>
          <p:cNvPr id="9" name="Picture 3" descr="D:\精益生产推进资料\第二阶段——流程设计\自动化提升\钣金参观走廊\照片\P7-立库入库扫描.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2459038" y="2636912"/>
            <a:ext cx="1878012" cy="1905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4" descr="D:\精益生产推进资料\第二阶段——流程设计\自动化提升\钣金参观走廊\照片\P7-资财扫描.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498475" y="2636912"/>
            <a:ext cx="1905000" cy="1905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 descr="D:\精益生产推进资料\第二阶段——流程设计\自动化提升\钣金参观走廊\照片\P7-成品扫描.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2459038" y="4597475"/>
            <a:ext cx="1879600" cy="1905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组合 15"/>
          <p:cNvGrpSpPr>
            <a:grpSpLocks/>
          </p:cNvGrpSpPr>
          <p:nvPr/>
        </p:nvGrpSpPr>
        <p:grpSpPr bwMode="auto">
          <a:xfrm>
            <a:off x="4483671" y="2840348"/>
            <a:ext cx="4480817" cy="3757004"/>
            <a:chOff x="3000375" y="931863"/>
            <a:chExt cx="7502525" cy="5567362"/>
          </a:xfrm>
        </p:grpSpPr>
        <p:pic>
          <p:nvPicPr>
            <p:cNvPr id="13" name="Picture 2" descr="D:\计划部数据共享\IE汇总\hcm\外框.bmp"/>
            <p:cNvPicPr>
              <a:picLocks noChangeAspect="1" noChangeArrowheads="1"/>
            </p:cNvPicPr>
            <p:nvPr/>
          </p:nvPicPr>
          <p:blipFill>
            <a:blip r:embed="rId5" cstate="email"/>
            <a:srcRect/>
            <a:stretch>
              <a:fillRect/>
            </a:stretch>
          </p:blipFill>
          <p:spPr bwMode="auto">
            <a:xfrm>
              <a:off x="3000375" y="931863"/>
              <a:ext cx="7502525" cy="5567362"/>
            </a:xfrm>
            <a:prstGeom prst="snip2DiagRect">
              <a:avLst/>
            </a:prstGeom>
            <a:solidFill>
              <a:srgbClr val="FFFFFF">
                <a:shade val="85000"/>
              </a:srgbClr>
            </a:solidFill>
            <a:ln w="889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Picture 3" descr="D:\计划部数据共享\IE汇总\hcm\DO模版.bmp"/>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3214688" y="1857375"/>
              <a:ext cx="3681412" cy="2000250"/>
            </a:xfrm>
            <a:prstGeom prst="snip2DiagRect">
              <a:avLst/>
            </a:prstGeom>
            <a:solidFill>
              <a:srgbClr val="FFFFFF">
                <a:shade val="85000"/>
              </a:srgbClr>
            </a:solidFill>
            <a:ln w="9525">
              <a:solidFill>
                <a:srgbClr val="000000"/>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5" name="Picture 8" descr="D:\计划部数据共享\IE汇总\hcm\计划工作台.bmp"/>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3357563" y="2928938"/>
              <a:ext cx="3657600" cy="2000250"/>
            </a:xfrm>
            <a:prstGeom prst="snip2DiagRect">
              <a:avLst/>
            </a:prstGeom>
            <a:solidFill>
              <a:srgbClr val="FFFFFF">
                <a:shade val="85000"/>
              </a:srgbClr>
            </a:solidFill>
            <a:ln w="9525">
              <a:solidFill>
                <a:srgbClr val="000000"/>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6" name="Picture 4" descr="D:\计划部数据共享\IE汇总\hcm\ELC交库看板.bmp"/>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6429375" y="1428750"/>
              <a:ext cx="3838575" cy="2143125"/>
            </a:xfrm>
            <a:prstGeom prst="snip2DiagRect">
              <a:avLst/>
            </a:prstGeom>
            <a:solidFill>
              <a:srgbClr val="FFFFFF">
                <a:shade val="85000"/>
              </a:srgbClr>
            </a:solidFill>
            <a:ln w="9525">
              <a:solidFill>
                <a:srgbClr val="000000"/>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7" name="Picture 9" descr="D:\计划部数据共享\IE汇总\hcm\数字化工场.bmp"/>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7134225" y="3143250"/>
              <a:ext cx="3225800" cy="2143125"/>
            </a:xfrm>
            <a:prstGeom prst="snip2DiagRect">
              <a:avLst/>
            </a:prstGeom>
            <a:solidFill>
              <a:srgbClr val="FFFFFF">
                <a:shade val="85000"/>
              </a:srgbClr>
            </a:solidFill>
            <a:ln w="9525">
              <a:solidFill>
                <a:srgbClr val="000000"/>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8" name="Picture 38" descr="C:\Documents and Settings\jinx2\桌面\送货通知.png"/>
            <p:cNvPicPr>
              <a:picLocks noChangeAspect="1" noChangeArrowheads="1"/>
            </p:cNvPicPr>
            <p:nvPr/>
          </p:nvPicPr>
          <p:blipFill>
            <a:blip r:embed="rId10" cstate="email">
              <a:extLst>
                <a:ext uri="{28A0092B-C50C-407E-A947-70E740481C1C}">
                  <a14:useLocalDpi xmlns:a14="http://schemas.microsoft.com/office/drawing/2010/main" xmlns="" val="0"/>
                </a:ext>
              </a:extLst>
            </a:blip>
            <a:srcRect/>
            <a:stretch>
              <a:fillRect/>
            </a:stretch>
          </p:blipFill>
          <p:spPr bwMode="auto">
            <a:xfrm>
              <a:off x="3643313" y="3962400"/>
              <a:ext cx="5562600" cy="2395538"/>
            </a:xfrm>
            <a:prstGeom prst="snip2DiagRect">
              <a:avLst/>
            </a:prstGeom>
            <a:solidFill>
              <a:srgbClr val="FFFFFF">
                <a:shade val="85000"/>
              </a:srgbClr>
            </a:solidFill>
            <a:ln w="9525">
              <a:solidFill>
                <a:srgbClr val="000000"/>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grpSp>
      <p:pic>
        <p:nvPicPr>
          <p:cNvPr id="19" name="Picture 5" descr="D:\精益生产推进资料\第二阶段——流程设计\自动化提升\钣金参观走廊\备份\P7-立库出库扫描.JPG"/>
          <p:cNvPicPr>
            <a:picLocks noChangeAspect="1" noChangeArrowheads="1"/>
          </p:cNvPicPr>
          <p:nvPr/>
        </p:nvPicPr>
        <p:blipFill>
          <a:blip r:embed="rId11" cstate="email">
            <a:extLst>
              <a:ext uri="{28A0092B-C50C-407E-A947-70E740481C1C}">
                <a14:useLocalDpi xmlns:a14="http://schemas.microsoft.com/office/drawing/2010/main" xmlns="" val="0"/>
              </a:ext>
            </a:extLst>
          </a:blip>
          <a:srcRect/>
          <a:stretch>
            <a:fillRect/>
          </a:stretch>
        </p:blipFill>
        <p:spPr bwMode="auto">
          <a:xfrm>
            <a:off x="498475" y="4597475"/>
            <a:ext cx="1905000" cy="1905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bwMode="auto">
          <a:xfrm>
            <a:off x="518864" y="888901"/>
            <a:ext cx="8229600" cy="523875"/>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spcBef>
                <a:spcPct val="20000"/>
              </a:spcBef>
              <a:defRPr/>
            </a:pPr>
            <a:r>
              <a:rPr lang="zh-CN" altLang="en-US" sz="2000" b="1" dirty="0">
                <a:solidFill>
                  <a:srgbClr val="0070C0"/>
                </a:solidFill>
                <a:latin typeface="微软雅黑" pitchFamily="34" charset="-122"/>
                <a:ea typeface="微软雅黑" pitchFamily="34" charset="-122"/>
                <a:cs typeface="+mj-cs"/>
              </a:rPr>
              <a:t>海立</a:t>
            </a:r>
            <a:r>
              <a:rPr lang="zh-CN" altLang="en-US" sz="2000" b="1" dirty="0" smtClean="0">
                <a:solidFill>
                  <a:srgbClr val="0070C0"/>
                </a:solidFill>
                <a:latin typeface="微软雅黑" pitchFamily="34" charset="-122"/>
                <a:ea typeface="微软雅黑" pitchFamily="34" charset="-122"/>
                <a:cs typeface="+mj-cs"/>
              </a:rPr>
              <a:t>股份智能制造目前达到的水平</a:t>
            </a:r>
            <a:endParaRPr lang="zh-CN" altLang="en-US" sz="2000" b="1" dirty="0">
              <a:solidFill>
                <a:srgbClr val="0070C0"/>
              </a:solidFill>
              <a:latin typeface="微软雅黑" pitchFamily="34" charset="-122"/>
              <a:ea typeface="微软雅黑" pitchFamily="34" charset="-122"/>
              <a:cs typeface="+mj-cs"/>
            </a:endParaRPr>
          </a:p>
        </p:txBody>
      </p:sp>
      <p:pic>
        <p:nvPicPr>
          <p:cNvPr id="3" name="Picture 2" descr="D:\计划部数据共享\IE汇总\生产线照片\钣金自动化生产线\DSC_8450.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46151" y="3485427"/>
            <a:ext cx="5437521" cy="26078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6"/>
          <p:cNvSpPr txBox="1">
            <a:spLocks noChangeArrowheads="1"/>
          </p:cNvSpPr>
          <p:nvPr/>
        </p:nvSpPr>
        <p:spPr bwMode="auto">
          <a:xfrm>
            <a:off x="407988" y="1477963"/>
            <a:ext cx="5602287" cy="17515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5397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indent="0" eaLnBrk="1" hangingPunct="1">
              <a:lnSpc>
                <a:spcPct val="150000"/>
              </a:lnSpc>
              <a:defRPr/>
            </a:pPr>
            <a:r>
              <a:rPr lang="zh-CN" altLang="en-US" sz="2000" b="1" dirty="0" smtClean="0">
                <a:ln w="1905"/>
                <a:solidFill>
                  <a:srgbClr val="FF0000"/>
                </a:solidFill>
                <a:latin typeface="微软雅黑" pitchFamily="34" charset="-122"/>
                <a:ea typeface="微软雅黑" pitchFamily="34" charset="-122"/>
              </a:rPr>
              <a:t>自动化制造</a:t>
            </a:r>
            <a:r>
              <a:rPr lang="en-US" altLang="zh-CN" b="1" dirty="0" smtClean="0">
                <a:ln w="1905"/>
                <a:solidFill>
                  <a:srgbClr val="FF0000"/>
                </a:solidFill>
                <a:latin typeface="微软雅黑" pitchFamily="34" charset="-122"/>
                <a:ea typeface="微软雅黑" pitchFamily="34" charset="-122"/>
              </a:rPr>
              <a:t>——</a:t>
            </a:r>
            <a:r>
              <a:rPr lang="zh-CN" altLang="en-US" sz="2000" b="1" dirty="0" smtClean="0">
                <a:solidFill>
                  <a:srgbClr val="FF0000"/>
                </a:solidFill>
                <a:latin typeface="微软雅黑" pitchFamily="34" charset="-122"/>
                <a:ea typeface="微软雅黑" pitchFamily="34" charset="-122"/>
                <a:cs typeface="+mj-cs"/>
              </a:rPr>
              <a:t>每万人机器人拥有量达到</a:t>
            </a:r>
            <a:r>
              <a:rPr lang="en-US" altLang="zh-CN" sz="2000" b="1" dirty="0" smtClean="0">
                <a:solidFill>
                  <a:srgbClr val="FF0000"/>
                </a:solidFill>
                <a:latin typeface="微软雅黑" pitchFamily="34" charset="-122"/>
                <a:ea typeface="微软雅黑" pitchFamily="34" charset="-122"/>
                <a:cs typeface="+mj-cs"/>
              </a:rPr>
              <a:t>200</a:t>
            </a:r>
            <a:r>
              <a:rPr lang="zh-CN" altLang="en-US" sz="2000" b="1" dirty="0" smtClean="0">
                <a:solidFill>
                  <a:srgbClr val="FF0000"/>
                </a:solidFill>
                <a:latin typeface="微软雅黑" pitchFamily="34" charset="-122"/>
                <a:ea typeface="微软雅黑" pitchFamily="34" charset="-122"/>
                <a:cs typeface="+mj-cs"/>
              </a:rPr>
              <a:t>台。</a:t>
            </a:r>
            <a:endParaRPr lang="en-US" altLang="zh-CN" sz="2000" b="1" dirty="0" smtClean="0">
              <a:solidFill>
                <a:srgbClr val="FF0000"/>
              </a:solidFill>
              <a:latin typeface="微软雅黑" pitchFamily="34" charset="-122"/>
              <a:ea typeface="微软雅黑" pitchFamily="34" charset="-122"/>
              <a:cs typeface="+mj-cs"/>
            </a:endParaRPr>
          </a:p>
          <a:p>
            <a:pPr indent="0" eaLnBrk="1" hangingPunct="1">
              <a:lnSpc>
                <a:spcPct val="150000"/>
              </a:lnSpc>
              <a:defRPr/>
            </a:pPr>
            <a:r>
              <a:rPr lang="zh-CN" altLang="en-US" b="1" dirty="0" smtClean="0">
                <a:ln w="1905"/>
                <a:solidFill>
                  <a:srgbClr val="000000"/>
                </a:solidFill>
                <a:latin typeface="微软雅黑" pitchFamily="34" charset="-122"/>
                <a:ea typeface="微软雅黑" pitchFamily="34" charset="-122"/>
              </a:rPr>
              <a:t>每万人机器人拥有量介于德国（</a:t>
            </a:r>
            <a:r>
              <a:rPr lang="en-US" altLang="zh-CN" b="1" dirty="0" smtClean="0">
                <a:ln w="1905"/>
                <a:solidFill>
                  <a:srgbClr val="000000"/>
                </a:solidFill>
                <a:latin typeface="微软雅黑" pitchFamily="34" charset="-122"/>
                <a:ea typeface="微软雅黑" pitchFamily="34" charset="-122"/>
              </a:rPr>
              <a:t>261</a:t>
            </a:r>
            <a:r>
              <a:rPr lang="zh-CN" altLang="en-US" b="1" dirty="0" smtClean="0">
                <a:ln w="1905"/>
                <a:solidFill>
                  <a:srgbClr val="000000"/>
                </a:solidFill>
                <a:latin typeface="微软雅黑" pitchFamily="34" charset="-122"/>
                <a:ea typeface="微软雅黑" pitchFamily="34" charset="-122"/>
              </a:rPr>
              <a:t>台</a:t>
            </a:r>
            <a:r>
              <a:rPr lang="en-US" altLang="zh-CN" b="1" dirty="0" smtClean="0">
                <a:ln w="1905"/>
                <a:solidFill>
                  <a:srgbClr val="000000"/>
                </a:solidFill>
                <a:latin typeface="微软雅黑" pitchFamily="34" charset="-122"/>
                <a:ea typeface="微软雅黑" pitchFamily="34" charset="-122"/>
              </a:rPr>
              <a:t>/</a:t>
            </a:r>
            <a:r>
              <a:rPr lang="zh-CN" altLang="en-US" b="1" dirty="0" smtClean="0">
                <a:ln w="1905"/>
                <a:solidFill>
                  <a:srgbClr val="000000"/>
                </a:solidFill>
                <a:latin typeface="微软雅黑" pitchFamily="34" charset="-122"/>
                <a:ea typeface="微软雅黑" pitchFamily="34" charset="-122"/>
              </a:rPr>
              <a:t>万人）与意大利（</a:t>
            </a:r>
            <a:r>
              <a:rPr lang="en-US" altLang="zh-CN" b="1" dirty="0" smtClean="0">
                <a:ln w="1905"/>
                <a:solidFill>
                  <a:srgbClr val="000000"/>
                </a:solidFill>
                <a:latin typeface="微软雅黑" pitchFamily="34" charset="-122"/>
                <a:ea typeface="微软雅黑" pitchFamily="34" charset="-122"/>
              </a:rPr>
              <a:t>155</a:t>
            </a:r>
            <a:r>
              <a:rPr lang="zh-CN" altLang="en-US" b="1" dirty="0" smtClean="0">
                <a:ln w="1905"/>
                <a:solidFill>
                  <a:srgbClr val="000000"/>
                </a:solidFill>
                <a:latin typeface="微软雅黑" pitchFamily="34" charset="-122"/>
                <a:ea typeface="微软雅黑" pitchFamily="34" charset="-122"/>
              </a:rPr>
              <a:t>台</a:t>
            </a:r>
            <a:r>
              <a:rPr lang="en-US" altLang="zh-CN" b="1" dirty="0" smtClean="0">
                <a:ln w="1905"/>
                <a:solidFill>
                  <a:srgbClr val="000000"/>
                </a:solidFill>
                <a:latin typeface="微软雅黑" pitchFamily="34" charset="-122"/>
                <a:ea typeface="微软雅黑" pitchFamily="34" charset="-122"/>
              </a:rPr>
              <a:t>/</a:t>
            </a:r>
            <a:r>
              <a:rPr lang="zh-CN" altLang="en-US" b="1" dirty="0" smtClean="0">
                <a:ln w="1905"/>
                <a:solidFill>
                  <a:srgbClr val="000000"/>
                </a:solidFill>
                <a:latin typeface="微软雅黑" pitchFamily="34" charset="-122"/>
                <a:ea typeface="微软雅黑" pitchFamily="34" charset="-122"/>
              </a:rPr>
              <a:t>万人）之间，远高出国内水平（</a:t>
            </a:r>
            <a:r>
              <a:rPr lang="en-US" altLang="zh-CN" b="1" dirty="0" smtClean="0">
                <a:ln w="1905"/>
                <a:solidFill>
                  <a:srgbClr val="000000"/>
                </a:solidFill>
                <a:latin typeface="微软雅黑" pitchFamily="34" charset="-122"/>
                <a:ea typeface="微软雅黑" pitchFamily="34" charset="-122"/>
              </a:rPr>
              <a:t>25</a:t>
            </a:r>
            <a:r>
              <a:rPr lang="zh-CN" altLang="en-US" b="1" dirty="0" smtClean="0">
                <a:ln w="1905"/>
                <a:solidFill>
                  <a:srgbClr val="000000"/>
                </a:solidFill>
                <a:latin typeface="微软雅黑" pitchFamily="34" charset="-122"/>
                <a:ea typeface="微软雅黑" pitchFamily="34" charset="-122"/>
              </a:rPr>
              <a:t>台</a:t>
            </a:r>
            <a:r>
              <a:rPr lang="en-US" altLang="zh-CN" b="1" dirty="0" smtClean="0">
                <a:ln w="1905"/>
                <a:solidFill>
                  <a:srgbClr val="000000"/>
                </a:solidFill>
                <a:latin typeface="微软雅黑" pitchFamily="34" charset="-122"/>
                <a:ea typeface="微软雅黑" pitchFamily="34" charset="-122"/>
              </a:rPr>
              <a:t>/</a:t>
            </a:r>
            <a:r>
              <a:rPr lang="zh-CN" altLang="en-US" b="1" dirty="0" smtClean="0">
                <a:ln w="1905"/>
                <a:solidFill>
                  <a:srgbClr val="000000"/>
                </a:solidFill>
                <a:latin typeface="微软雅黑" pitchFamily="34" charset="-122"/>
                <a:ea typeface="微软雅黑" pitchFamily="34" charset="-122"/>
              </a:rPr>
              <a:t>万人），在</a:t>
            </a:r>
            <a:r>
              <a:rPr lang="zh-CN" altLang="en-US" b="1" dirty="0" smtClean="0">
                <a:ln w="1905"/>
                <a:solidFill>
                  <a:srgbClr val="C00000"/>
                </a:solidFill>
                <a:latin typeface="微软雅黑" pitchFamily="34" charset="-122"/>
                <a:ea typeface="微软雅黑" pitchFamily="34" charset="-122"/>
              </a:rPr>
              <a:t>大批量生产</a:t>
            </a:r>
            <a:r>
              <a:rPr lang="zh-CN" altLang="en-US" b="1" dirty="0" smtClean="0">
                <a:ln w="1905"/>
                <a:solidFill>
                  <a:srgbClr val="000000"/>
                </a:solidFill>
                <a:latin typeface="微软雅黑" pitchFamily="34" charset="-122"/>
                <a:ea typeface="微软雅黑" pitchFamily="34" charset="-122"/>
              </a:rPr>
              <a:t>中基本实现了单件流。</a:t>
            </a:r>
          </a:p>
        </p:txBody>
      </p:sp>
      <p:sp>
        <p:nvSpPr>
          <p:cNvPr id="4101" name="TextBox 7"/>
          <p:cNvSpPr txBox="1">
            <a:spLocks noChangeArrowheads="1"/>
          </p:cNvSpPr>
          <p:nvPr/>
        </p:nvSpPr>
        <p:spPr bwMode="auto">
          <a:xfrm>
            <a:off x="1285875" y="6113611"/>
            <a:ext cx="3060700" cy="339725"/>
          </a:xfrm>
          <a:prstGeom prst="rect">
            <a:avLst/>
          </a:prstGeom>
          <a:noFill/>
          <a:ln w="9525">
            <a:noFill/>
            <a:miter lim="800000"/>
            <a:headEnd/>
            <a:tailEnd/>
          </a:ln>
        </p:spPr>
        <p:txBody>
          <a:bodyPr>
            <a:spAutoFit/>
          </a:bodyPr>
          <a:lstStyle/>
          <a:p>
            <a:r>
              <a:rPr lang="zh-CN" altLang="en-US" sz="1600" dirty="0">
                <a:latin typeface="微软雅黑" pitchFamily="34" charset="-122"/>
                <a:ea typeface="微软雅黑" pitchFamily="34" charset="-122"/>
              </a:rPr>
              <a:t>图为压缩机主业钣金生产线</a:t>
            </a:r>
          </a:p>
        </p:txBody>
      </p:sp>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010856" y="1700808"/>
            <a:ext cx="2946845" cy="4536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灯片编号占位符 3"/>
          <p:cNvSpPr>
            <a:spLocks noGrp="1"/>
          </p:cNvSpPr>
          <p:nvPr>
            <p:ph type="sldNum" sz="quarter" idx="12"/>
          </p:nvPr>
        </p:nvSpPr>
        <p:spPr>
          <a:xfrm>
            <a:off x="6808470" y="6245225"/>
            <a:ext cx="2095406" cy="476250"/>
          </a:xfrm>
        </p:spPr>
        <p:txBody>
          <a:bodyPr/>
          <a:lstStyle/>
          <a:p>
            <a:fld id="{0C913308-F349-4B6D-A68A-DD1791B4A57B}" type="slidenum">
              <a:rPr lang="zh-CN" altLang="en-US" smtClean="0"/>
              <a:pPr/>
              <a:t>26</a:t>
            </a:fld>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、临港数字化工厂</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27</a:t>
            </a:fld>
            <a:endParaRPr lang="zh-CN" altLang="en-US"/>
          </a:p>
        </p:txBody>
      </p:sp>
      <p:sp>
        <p:nvSpPr>
          <p:cNvPr id="5" name="TextBox 4"/>
          <p:cNvSpPr txBox="1"/>
          <p:nvPr/>
        </p:nvSpPr>
        <p:spPr>
          <a:xfrm>
            <a:off x="755576" y="1870953"/>
            <a:ext cx="5297812" cy="2062103"/>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      上海电气电站设备有限公司临港工厂成立于</a:t>
            </a:r>
            <a:r>
              <a:rPr lang="en-US" altLang="zh-CN" sz="1600" dirty="0" smtClean="0">
                <a:latin typeface="微软雅黑" pitchFamily="34" charset="-122"/>
                <a:ea typeface="微软雅黑" pitchFamily="34" charset="-122"/>
              </a:rPr>
              <a:t>2007</a:t>
            </a:r>
            <a:r>
              <a:rPr lang="zh-CN" altLang="en-US" sz="1600" dirty="0" smtClean="0">
                <a:latin typeface="微软雅黑" pitchFamily="34" charset="-122"/>
                <a:ea typeface="微软雅黑" pitchFamily="34" charset="-122"/>
              </a:rPr>
              <a:t>年</a:t>
            </a:r>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月</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日，主要生产大型电站主机设备。她是上海电气与西门子合资的企业，也是上海电气“</a:t>
            </a:r>
            <a:r>
              <a:rPr lang="en-US" altLang="zh-CN" sz="1600" dirty="0" smtClean="0">
                <a:latin typeface="微软雅黑" pitchFamily="34" charset="-122"/>
                <a:ea typeface="微软雅黑" pitchFamily="34" charset="-122"/>
              </a:rPr>
              <a:t>8+1”</a:t>
            </a:r>
            <a:r>
              <a:rPr lang="zh-CN" altLang="en-US" sz="1600" dirty="0" smtClean="0">
                <a:latin typeface="微软雅黑" pitchFamily="34" charset="-122"/>
                <a:ea typeface="微软雅黑" pitchFamily="34" charset="-122"/>
              </a:rPr>
              <a:t>世界级工厂建设企业之一。</a:t>
            </a:r>
            <a:endParaRPr lang="en-US" altLang="zh-CN" sz="1600" dirty="0" smtClean="0">
              <a:latin typeface="微软雅黑" pitchFamily="34" charset="-122"/>
              <a:ea typeface="微软雅黑" pitchFamily="34" charset="-122"/>
            </a:endParaRPr>
          </a:p>
          <a:p>
            <a:r>
              <a:rPr lang="zh-CN" altLang="en-US" sz="1600" dirty="0" smtClean="0">
                <a:latin typeface="微软雅黑" pitchFamily="34" charset="-122"/>
                <a:ea typeface="微软雅黑" pitchFamily="34" charset="-122"/>
              </a:rPr>
              <a:t>        作为工信部“两化融合”示范基地，临港工厂从成立之初就采用国际化的管理理念、先进的加工设备，以数字化手段、精益化生产、精细化管理为指引，向世界级企业的目标稳步前进。</a:t>
            </a:r>
            <a:endParaRPr lang="zh-CN" altLang="en-US" sz="1600" dirty="0"/>
          </a:p>
        </p:txBody>
      </p:sp>
      <p:pic>
        <p:nvPicPr>
          <p:cNvPr id="6" name="图片 5" descr="工厂俯视图.jpg"/>
          <p:cNvPicPr>
            <a:picLocks noChangeAspect="1"/>
          </p:cNvPicPr>
          <p:nvPr/>
        </p:nvPicPr>
        <p:blipFill>
          <a:blip r:embed="rId3" cstate="print"/>
          <a:stretch>
            <a:fillRect/>
          </a:stretch>
        </p:blipFill>
        <p:spPr>
          <a:xfrm>
            <a:off x="3423764" y="4077072"/>
            <a:ext cx="2662350" cy="2088232"/>
          </a:xfrm>
          <a:prstGeom prst="rect">
            <a:avLst/>
          </a:prstGeom>
          <a:ln>
            <a:noFill/>
          </a:ln>
          <a:effectLst>
            <a:outerShdw blurRad="190500" algn="tl" rotWithShape="0">
              <a:srgbClr val="000000">
                <a:alpha val="70000"/>
              </a:srgbClr>
            </a:outerShdw>
          </a:effectLst>
        </p:spPr>
      </p:pic>
      <p:pic>
        <p:nvPicPr>
          <p:cNvPr id="8" name="Picture 2" descr="F:\photo\2011.08.11车间外景\工厂外景-s.jpg"/>
          <p:cNvPicPr>
            <a:picLocks noChangeAspect="1" noChangeArrowheads="1"/>
          </p:cNvPicPr>
          <p:nvPr/>
        </p:nvPicPr>
        <p:blipFill>
          <a:blip r:embed="rId4" cstate="print"/>
          <a:srcRect/>
          <a:stretch>
            <a:fillRect/>
          </a:stretch>
        </p:blipFill>
        <p:spPr bwMode="auto">
          <a:xfrm>
            <a:off x="6091907" y="1857364"/>
            <a:ext cx="2656557" cy="1766886"/>
          </a:xfrm>
          <a:prstGeom prst="rect">
            <a:avLst/>
          </a:prstGeom>
          <a:ln>
            <a:noFill/>
          </a:ln>
          <a:effectLst>
            <a:outerShdw blurRad="50800" dist="38100" dir="2700000" algn="tl" rotWithShape="0">
              <a:prstClr val="black">
                <a:alpha val="40000"/>
              </a:prstClr>
            </a:outerShdw>
          </a:effectLst>
        </p:spPr>
      </p:pic>
      <p:pic>
        <p:nvPicPr>
          <p:cNvPr id="9" name="图片 8" descr="aa.jpg"/>
          <p:cNvPicPr>
            <a:picLocks noChangeAspect="1"/>
          </p:cNvPicPr>
          <p:nvPr/>
        </p:nvPicPr>
        <p:blipFill>
          <a:blip r:embed="rId5" cstate="print"/>
          <a:stretch>
            <a:fillRect/>
          </a:stretch>
        </p:blipFill>
        <p:spPr>
          <a:xfrm>
            <a:off x="683568" y="4077072"/>
            <a:ext cx="2592288" cy="2088232"/>
          </a:xfrm>
          <a:prstGeom prst="rect">
            <a:avLst/>
          </a:prstGeom>
          <a:ln>
            <a:noFill/>
          </a:ln>
          <a:effectLst>
            <a:outerShdw blurRad="190500" algn="tl" rotWithShape="0">
              <a:srgbClr val="000000">
                <a:alpha val="70000"/>
              </a:srgbClr>
            </a:outerShdw>
          </a:effectLst>
        </p:spPr>
      </p:pic>
      <p:pic>
        <p:nvPicPr>
          <p:cNvPr id="10" name="Picture 1" descr="D:\chengyan\working files\稿件\DSC5706.gif"/>
          <p:cNvPicPr>
            <a:picLocks noChangeAspect="1" noChangeArrowheads="1"/>
          </p:cNvPicPr>
          <p:nvPr/>
        </p:nvPicPr>
        <p:blipFill>
          <a:blip r:embed="rId6" cstate="print"/>
          <a:srcRect/>
          <a:stretch>
            <a:fillRect/>
          </a:stretch>
        </p:blipFill>
        <p:spPr bwMode="auto">
          <a:xfrm>
            <a:off x="6228184" y="4077072"/>
            <a:ext cx="2592288" cy="2088232"/>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bwMode="auto">
          <a:xfrm>
            <a:off x="683568" y="4797152"/>
            <a:ext cx="8064896" cy="1728192"/>
          </a:xfrm>
          <a:prstGeom prst="rect">
            <a:avLst/>
          </a:prstGeom>
          <a:solidFill>
            <a:srgbClr val="FBFDAD">
              <a:alpha val="50196"/>
            </a:srgbClr>
          </a:solidFill>
          <a:ln w="254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2400" b="1" kern="0" dirty="0" smtClean="0">
              <a:solidFill>
                <a:sysClr val="windowText" lastClr="000000"/>
              </a:solidFill>
              <a:latin typeface="微软雅黑" pitchFamily="34" charset="-122"/>
              <a:ea typeface="微软雅黑" pitchFamily="34" charset="-122"/>
            </a:endParaRPr>
          </a:p>
        </p:txBody>
      </p:sp>
      <p:sp>
        <p:nvSpPr>
          <p:cNvPr id="27" name="矩形 26"/>
          <p:cNvSpPr/>
          <p:nvPr/>
        </p:nvSpPr>
        <p:spPr bwMode="auto">
          <a:xfrm>
            <a:off x="683568" y="1628800"/>
            <a:ext cx="8064896" cy="3096344"/>
          </a:xfrm>
          <a:prstGeom prst="rect">
            <a:avLst/>
          </a:prstGeom>
          <a:solidFill>
            <a:srgbClr val="92D050">
              <a:alpha val="50196"/>
            </a:srgbClr>
          </a:solidFill>
          <a:ln w="254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2400" b="1" kern="0" dirty="0" smtClean="0">
              <a:solidFill>
                <a:sysClr val="windowText" lastClr="000000"/>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pPr lvl="0" eaLnBrk="0" fontAlgn="auto" hangingPunct="0">
              <a:spcBef>
                <a:spcPct val="20000"/>
              </a:spcBef>
              <a:spcAft>
                <a:spcPts val="0"/>
              </a:spcAft>
              <a:defRPr/>
            </a:pPr>
            <a:r>
              <a:rPr lang="zh-CN" altLang="en-US" sz="2000" kern="1200" dirty="0" smtClean="0">
                <a:solidFill>
                  <a:srgbClr val="0070C0"/>
                </a:solidFill>
                <a:cs typeface="+mn-cs"/>
              </a:rPr>
              <a:t>临港数字化工厂的架构</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a:xfrm>
            <a:off x="6808470" y="6230405"/>
            <a:ext cx="2095406" cy="476250"/>
          </a:xfrm>
        </p:spPr>
        <p:txBody>
          <a:bodyPr/>
          <a:lstStyle/>
          <a:p>
            <a:fld id="{0C913308-F349-4B6D-A68A-DD1791B4A57B}" type="slidenum">
              <a:rPr lang="zh-CN" altLang="en-US" smtClean="0"/>
              <a:pPr/>
              <a:t>28</a:t>
            </a:fld>
            <a:endParaRPr lang="zh-CN" altLang="en-US"/>
          </a:p>
        </p:txBody>
      </p:sp>
      <p:grpSp>
        <p:nvGrpSpPr>
          <p:cNvPr id="3" name="组合 30"/>
          <p:cNvGrpSpPr/>
          <p:nvPr/>
        </p:nvGrpSpPr>
        <p:grpSpPr>
          <a:xfrm>
            <a:off x="1424039" y="2420887"/>
            <a:ext cx="6892377" cy="4032449"/>
            <a:chOff x="629922" y="1873183"/>
            <a:chExt cx="8168722" cy="4779185"/>
          </a:xfrm>
        </p:grpSpPr>
        <p:sp>
          <p:nvSpPr>
            <p:cNvPr id="33" name="圆角矩形 32"/>
            <p:cNvSpPr/>
            <p:nvPr/>
          </p:nvSpPr>
          <p:spPr bwMode="auto">
            <a:xfrm>
              <a:off x="3829045" y="4845770"/>
              <a:ext cx="1785950" cy="1357322"/>
            </a:xfrm>
            <a:prstGeom prst="roundRect">
              <a:avLst/>
            </a:prstGeom>
            <a:blipFill>
              <a:blip r:embed="rId2"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grpSp>
          <p:nvGrpSpPr>
            <p:cNvPr id="5" name="组合 28"/>
            <p:cNvGrpSpPr/>
            <p:nvPr/>
          </p:nvGrpSpPr>
          <p:grpSpPr>
            <a:xfrm>
              <a:off x="629922" y="1873183"/>
              <a:ext cx="8168722" cy="2972587"/>
              <a:chOff x="629922" y="1873183"/>
              <a:chExt cx="8168722" cy="2972587"/>
            </a:xfrm>
          </p:grpSpPr>
          <p:sp>
            <p:nvSpPr>
              <p:cNvPr id="6" name="圆角矩形 5"/>
              <p:cNvSpPr/>
              <p:nvPr/>
            </p:nvSpPr>
            <p:spPr bwMode="auto">
              <a:xfrm>
                <a:off x="701922" y="4143380"/>
                <a:ext cx="1440000"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en-US" altLang="zh-CN" sz="1200" b="1" kern="0" dirty="0" smtClean="0">
                    <a:solidFill>
                      <a:sysClr val="windowText" lastClr="000000"/>
                    </a:solidFill>
                    <a:latin typeface="微软雅黑" pitchFamily="34" charset="-122"/>
                    <a:ea typeface="微软雅黑" pitchFamily="34" charset="-122"/>
                  </a:rPr>
                  <a:t>MES</a:t>
                </a:r>
                <a:r>
                  <a:rPr lang="zh-CN" altLang="en-US" sz="1200" b="1" kern="0" dirty="0" smtClean="0">
                    <a:solidFill>
                      <a:sysClr val="windowText" lastClr="000000"/>
                    </a:solidFill>
                    <a:latin typeface="微软雅黑" pitchFamily="34" charset="-122"/>
                    <a:ea typeface="微软雅黑" pitchFamily="34" charset="-122"/>
                  </a:rPr>
                  <a:t>制造执行</a:t>
                </a:r>
              </a:p>
            </p:txBody>
          </p:sp>
          <p:sp>
            <p:nvSpPr>
              <p:cNvPr id="8" name="椭圆 7"/>
              <p:cNvSpPr>
                <a:spLocks noChangeAspect="1"/>
              </p:cNvSpPr>
              <p:nvPr/>
            </p:nvSpPr>
            <p:spPr bwMode="auto">
              <a:xfrm>
                <a:off x="629922" y="2631380"/>
                <a:ext cx="1512000" cy="1512000"/>
              </a:xfrm>
              <a:prstGeom prst="ellipse">
                <a:avLst/>
              </a:prstGeom>
              <a:blipFill>
                <a:blip r:embed="rId3"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sp>
            <p:nvSpPr>
              <p:cNvPr id="9" name="圆角矩形 8"/>
              <p:cNvSpPr/>
              <p:nvPr/>
            </p:nvSpPr>
            <p:spPr bwMode="auto">
              <a:xfrm>
                <a:off x="2397949" y="4143380"/>
                <a:ext cx="1440000"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en-US" altLang="zh-CN" sz="1200" b="1" kern="0" dirty="0" smtClean="0">
                    <a:solidFill>
                      <a:sysClr val="windowText" lastClr="000000"/>
                    </a:solidFill>
                    <a:latin typeface="微软雅黑" pitchFamily="34" charset="-122"/>
                    <a:ea typeface="微软雅黑" pitchFamily="34" charset="-122"/>
                  </a:rPr>
                  <a:t>APS</a:t>
                </a:r>
                <a:r>
                  <a:rPr lang="zh-CN" altLang="en-US" sz="1200" b="1" kern="0" dirty="0" smtClean="0">
                    <a:solidFill>
                      <a:sysClr val="windowText" lastClr="000000"/>
                    </a:solidFill>
                    <a:latin typeface="微软雅黑" pitchFamily="34" charset="-122"/>
                    <a:ea typeface="微软雅黑" pitchFamily="34" charset="-122"/>
                  </a:rPr>
                  <a:t>计划排程</a:t>
                </a:r>
              </a:p>
            </p:txBody>
          </p:sp>
          <p:sp>
            <p:nvSpPr>
              <p:cNvPr id="10" name="椭圆 9"/>
              <p:cNvSpPr>
                <a:spLocks noChangeAspect="1"/>
              </p:cNvSpPr>
              <p:nvPr/>
            </p:nvSpPr>
            <p:spPr bwMode="auto">
              <a:xfrm>
                <a:off x="2312607" y="2631380"/>
                <a:ext cx="1512000" cy="1512000"/>
              </a:xfrm>
              <a:prstGeom prst="ellipse">
                <a:avLst/>
              </a:prstGeom>
              <a:blipFill>
                <a:blip r:embed="rId4"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sp>
            <p:nvSpPr>
              <p:cNvPr id="16" name="圆角矩形 15"/>
              <p:cNvSpPr/>
              <p:nvPr/>
            </p:nvSpPr>
            <p:spPr bwMode="auto">
              <a:xfrm>
                <a:off x="5661709" y="4143380"/>
                <a:ext cx="1440000"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sz="1200" b="1" kern="0" dirty="0" smtClean="0">
                    <a:solidFill>
                      <a:sysClr val="windowText" lastClr="000000"/>
                    </a:solidFill>
                    <a:latin typeface="微软雅黑" pitchFamily="34" charset="-122"/>
                    <a:ea typeface="微软雅黑" pitchFamily="34" charset="-122"/>
                  </a:rPr>
                  <a:t>LMS</a:t>
                </a:r>
                <a:r>
                  <a:rPr lang="zh-CN" altLang="en-US" sz="1200" b="1" kern="0" dirty="0" smtClean="0">
                    <a:solidFill>
                      <a:sysClr val="windowText" lastClr="000000"/>
                    </a:solidFill>
                    <a:latin typeface="微软雅黑" pitchFamily="34" charset="-122"/>
                    <a:ea typeface="微软雅黑" pitchFamily="34" charset="-122"/>
                  </a:rPr>
                  <a:t>现场物流</a:t>
                </a:r>
              </a:p>
            </p:txBody>
          </p:sp>
          <p:sp>
            <p:nvSpPr>
              <p:cNvPr id="17" name="椭圆 16"/>
              <p:cNvSpPr>
                <a:spLocks noChangeAspect="1"/>
              </p:cNvSpPr>
              <p:nvPr/>
            </p:nvSpPr>
            <p:spPr bwMode="auto">
              <a:xfrm>
                <a:off x="5625709" y="2631380"/>
                <a:ext cx="1512000" cy="1512000"/>
              </a:xfrm>
              <a:prstGeom prst="ellipse">
                <a:avLst/>
              </a:prstGeom>
              <a:blipFill>
                <a:blip r:embed="rId5"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sp>
            <p:nvSpPr>
              <p:cNvPr id="18" name="圆角矩形 17"/>
              <p:cNvSpPr/>
              <p:nvPr/>
            </p:nvSpPr>
            <p:spPr bwMode="auto">
              <a:xfrm>
                <a:off x="4000776" y="4143380"/>
                <a:ext cx="1440000"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en-US" altLang="zh-CN" sz="1200" b="1" kern="0" dirty="0" smtClean="0">
                    <a:solidFill>
                      <a:sysClr val="windowText" lastClr="000000"/>
                    </a:solidFill>
                    <a:latin typeface="微软雅黑" pitchFamily="34" charset="-122"/>
                    <a:ea typeface="微软雅黑" pitchFamily="34" charset="-122"/>
                  </a:rPr>
                  <a:t>QMS</a:t>
                </a:r>
                <a:r>
                  <a:rPr lang="zh-CN" altLang="en-US" sz="1200" b="1" kern="0" dirty="0" smtClean="0">
                    <a:solidFill>
                      <a:sysClr val="windowText" lastClr="000000"/>
                    </a:solidFill>
                    <a:latin typeface="微软雅黑" pitchFamily="34" charset="-122"/>
                    <a:ea typeface="微软雅黑" pitchFamily="34" charset="-122"/>
                  </a:rPr>
                  <a:t>质量管理</a:t>
                </a:r>
              </a:p>
            </p:txBody>
          </p:sp>
          <p:sp>
            <p:nvSpPr>
              <p:cNvPr id="19" name="椭圆 18"/>
              <p:cNvSpPr>
                <a:spLocks noChangeAspect="1"/>
              </p:cNvSpPr>
              <p:nvPr/>
            </p:nvSpPr>
            <p:spPr bwMode="auto">
              <a:xfrm>
                <a:off x="3964776" y="2631380"/>
                <a:ext cx="1512000" cy="1512000"/>
              </a:xfrm>
              <a:prstGeom prst="ellipse">
                <a:avLst/>
              </a:prstGeom>
              <a:blipFill>
                <a:blip r:embed="rId6"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sp>
            <p:nvSpPr>
              <p:cNvPr id="21" name="圆角矩形 20"/>
              <p:cNvSpPr/>
              <p:nvPr/>
            </p:nvSpPr>
            <p:spPr bwMode="auto">
              <a:xfrm>
                <a:off x="7322644" y="4143380"/>
                <a:ext cx="1440000"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en-US" altLang="zh-CN" sz="1200" b="1" kern="0" dirty="0" smtClean="0">
                    <a:solidFill>
                      <a:sysClr val="windowText" lastClr="000000"/>
                    </a:solidFill>
                    <a:latin typeface="微软雅黑" pitchFamily="34" charset="-122"/>
                    <a:ea typeface="微软雅黑" pitchFamily="34" charset="-122"/>
                  </a:rPr>
                  <a:t>PMS</a:t>
                </a:r>
                <a:r>
                  <a:rPr lang="zh-CN" altLang="en-US" sz="1200" b="1" kern="0" dirty="0" smtClean="0">
                    <a:solidFill>
                      <a:sysClr val="windowText" lastClr="000000"/>
                    </a:solidFill>
                    <a:latin typeface="微软雅黑" pitchFamily="34" charset="-122"/>
                    <a:ea typeface="微软雅黑" pitchFamily="34" charset="-122"/>
                  </a:rPr>
                  <a:t>设备管理</a:t>
                </a:r>
              </a:p>
            </p:txBody>
          </p:sp>
          <p:sp>
            <p:nvSpPr>
              <p:cNvPr id="22" name="椭圆 21"/>
              <p:cNvSpPr>
                <a:spLocks noChangeAspect="1"/>
              </p:cNvSpPr>
              <p:nvPr/>
            </p:nvSpPr>
            <p:spPr bwMode="auto">
              <a:xfrm>
                <a:off x="7286644" y="2631380"/>
                <a:ext cx="1512000" cy="1512000"/>
              </a:xfrm>
              <a:prstGeom prst="ellipse">
                <a:avLst/>
              </a:prstGeom>
              <a:blipFill>
                <a:blip r:embed="rId7" cstate="print"/>
                <a:stretch>
                  <a:fillRect/>
                </a:stretch>
              </a:blipFill>
              <a:ln w="12700" cap="flat" cmpd="sng" algn="ctr">
                <a:solidFill>
                  <a:schemeClr val="bg1">
                    <a:lumMod val="50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1200" b="1" kern="0" dirty="0" smtClean="0">
                  <a:solidFill>
                    <a:sysClr val="windowText" lastClr="000000"/>
                  </a:solidFill>
                  <a:latin typeface="微软雅黑" pitchFamily="34" charset="-122"/>
                  <a:ea typeface="微软雅黑" pitchFamily="34" charset="-122"/>
                </a:endParaRPr>
              </a:p>
            </p:txBody>
          </p:sp>
          <p:cxnSp>
            <p:nvCxnSpPr>
              <p:cNvPr id="24" name="肘形连接符 23"/>
              <p:cNvCxnSpPr>
                <a:stCxn id="39" idx="2"/>
                <a:endCxn id="10" idx="0"/>
              </p:cNvCxnSpPr>
              <p:nvPr/>
            </p:nvCxnSpPr>
            <p:spPr>
              <a:xfrm rot="5400000">
                <a:off x="3634320" y="1563501"/>
                <a:ext cx="502169" cy="1633592"/>
              </a:xfrm>
              <a:prstGeom prst="bentConnector3">
                <a:avLst>
                  <a:gd name="adj1" fmla="val 50000"/>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肘形连接符 25"/>
              <p:cNvCxnSpPr>
                <a:stCxn id="39" idx="2"/>
                <a:endCxn id="8" idx="0"/>
              </p:cNvCxnSpPr>
              <p:nvPr/>
            </p:nvCxnSpPr>
            <p:spPr>
              <a:xfrm rot="5400000">
                <a:off x="2792977" y="722158"/>
                <a:ext cx="502169" cy="3316277"/>
              </a:xfrm>
              <a:prstGeom prst="bentConnector3">
                <a:avLst>
                  <a:gd name="adj1" fmla="val 50000"/>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41" idx="2"/>
                <a:endCxn id="19" idx="0"/>
              </p:cNvCxnSpPr>
              <p:nvPr/>
            </p:nvCxnSpPr>
            <p:spPr>
              <a:xfrm rot="16200000" flipH="1">
                <a:off x="4332389" y="2242992"/>
                <a:ext cx="758196" cy="18578"/>
              </a:xfrm>
              <a:prstGeom prst="bentConnector3">
                <a:avLst>
                  <a:gd name="adj1" fmla="val 50000"/>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39" idx="2"/>
                <a:endCxn id="17" idx="0"/>
              </p:cNvCxnSpPr>
              <p:nvPr/>
            </p:nvCxnSpPr>
            <p:spPr>
              <a:xfrm rot="16200000" flipH="1">
                <a:off x="5290870" y="1540541"/>
                <a:ext cx="502169" cy="1679510"/>
              </a:xfrm>
              <a:prstGeom prst="bentConnector3">
                <a:avLst>
                  <a:gd name="adj1" fmla="val 50000"/>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肘形连接符 31"/>
              <p:cNvCxnSpPr>
                <a:stCxn id="39" idx="2"/>
                <a:endCxn id="22" idx="0"/>
              </p:cNvCxnSpPr>
              <p:nvPr/>
            </p:nvCxnSpPr>
            <p:spPr>
              <a:xfrm rot="16200000" flipH="1">
                <a:off x="6121338" y="710073"/>
                <a:ext cx="502169" cy="3340445"/>
              </a:xfrm>
              <a:prstGeom prst="bentConnector3">
                <a:avLst>
                  <a:gd name="adj1" fmla="val 50000"/>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9" idx="2"/>
                <a:endCxn id="33" idx="0"/>
              </p:cNvCxnSpPr>
              <p:nvPr/>
            </p:nvCxnSpPr>
            <p:spPr>
              <a:xfrm rot="16200000" flipH="1">
                <a:off x="3747386" y="3871134"/>
                <a:ext cx="345200" cy="1604071"/>
              </a:xfrm>
              <a:prstGeom prst="bentConnector3">
                <a:avLst>
                  <a:gd name="adj1" fmla="val 50000"/>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6" idx="2"/>
                <a:endCxn id="33" idx="0"/>
              </p:cNvCxnSpPr>
              <p:nvPr/>
            </p:nvCxnSpPr>
            <p:spPr>
              <a:xfrm rot="16200000" flipH="1">
                <a:off x="2899372" y="3023120"/>
                <a:ext cx="345200" cy="3300098"/>
              </a:xfrm>
              <a:prstGeom prst="bentConnector3">
                <a:avLst>
                  <a:gd name="adj1" fmla="val 50000"/>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18" idx="2"/>
                <a:endCxn id="33" idx="0"/>
              </p:cNvCxnSpPr>
              <p:nvPr/>
            </p:nvCxnSpPr>
            <p:spPr>
              <a:xfrm rot="16200000" flipH="1">
                <a:off x="4548799" y="4672547"/>
                <a:ext cx="345200" cy="1243"/>
              </a:xfrm>
              <a:prstGeom prst="bentConnector3">
                <a:avLst>
                  <a:gd name="adj1" fmla="val 50000"/>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16" idx="2"/>
                <a:endCxn id="33" idx="0"/>
              </p:cNvCxnSpPr>
              <p:nvPr/>
            </p:nvCxnSpPr>
            <p:spPr>
              <a:xfrm rot="5400000">
                <a:off x="5379265" y="3843325"/>
                <a:ext cx="345200" cy="1659689"/>
              </a:xfrm>
              <a:prstGeom prst="bentConnector3">
                <a:avLst>
                  <a:gd name="adj1" fmla="val 50000"/>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21" idx="2"/>
                <a:endCxn id="33" idx="0"/>
              </p:cNvCxnSpPr>
              <p:nvPr/>
            </p:nvCxnSpPr>
            <p:spPr>
              <a:xfrm rot="5400000">
                <a:off x="6209733" y="3012857"/>
                <a:ext cx="345200" cy="3320624"/>
              </a:xfrm>
              <a:prstGeom prst="bentConnector3">
                <a:avLst>
                  <a:gd name="adj1" fmla="val 50000"/>
                </a:avLst>
              </a:prstGeom>
              <a:ln w="127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圆角矩形 45"/>
            <p:cNvSpPr/>
            <p:nvPr/>
          </p:nvSpPr>
          <p:spPr bwMode="auto">
            <a:xfrm>
              <a:off x="3850859" y="6295178"/>
              <a:ext cx="1790109" cy="357190"/>
            </a:xfrm>
            <a:prstGeom prst="roundRect">
              <a:avLst/>
            </a:prstGeom>
            <a:ln>
              <a:solidFill>
                <a:srgbClr val="008000"/>
              </a:solidFill>
            </a:ln>
          </p:spPr>
          <p:style>
            <a:lnRef idx="2">
              <a:schemeClr val="accent1"/>
            </a:lnRef>
            <a:fillRef idx="1">
              <a:schemeClr val="lt1"/>
            </a:fillRef>
            <a:effectRef idx="0">
              <a:schemeClr val="accent1"/>
            </a:effectRef>
            <a:fontRef idx="minor">
              <a:schemeClr val="dk1"/>
            </a:fontRef>
          </p:style>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en-US" altLang="zh-CN" sz="1200" b="1" kern="0" dirty="0" smtClean="0">
                  <a:solidFill>
                    <a:sysClr val="windowText" lastClr="000000"/>
                  </a:solidFill>
                  <a:latin typeface="微软雅黑" pitchFamily="34" charset="-122"/>
                  <a:ea typeface="微软雅黑" pitchFamily="34" charset="-122"/>
                </a:rPr>
                <a:t>MAS</a:t>
              </a:r>
              <a:r>
                <a:rPr lang="zh-CN" altLang="en-US" sz="1200" b="1" kern="0" dirty="0" smtClean="0">
                  <a:solidFill>
                    <a:sysClr val="windowText" lastClr="000000"/>
                  </a:solidFill>
                  <a:latin typeface="微软雅黑" pitchFamily="34" charset="-122"/>
                  <a:ea typeface="微软雅黑" pitchFamily="34" charset="-122"/>
                </a:rPr>
                <a:t>可视化管理</a:t>
              </a:r>
            </a:p>
          </p:txBody>
        </p:sp>
      </p:grpSp>
      <p:sp>
        <p:nvSpPr>
          <p:cNvPr id="35" name="TextBox 34"/>
          <p:cNvSpPr txBox="1"/>
          <p:nvPr/>
        </p:nvSpPr>
        <p:spPr>
          <a:xfrm>
            <a:off x="827584" y="2276872"/>
            <a:ext cx="432048" cy="1477328"/>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数字化应用</a:t>
            </a:r>
            <a:endParaRPr lang="zh-CN" altLang="en-US" b="1" dirty="0">
              <a:latin typeface="微软雅黑" pitchFamily="34" charset="-122"/>
              <a:ea typeface="微软雅黑" pitchFamily="34" charset="-122"/>
            </a:endParaRPr>
          </a:p>
        </p:txBody>
      </p:sp>
      <p:sp>
        <p:nvSpPr>
          <p:cNvPr id="37" name="TextBox 36"/>
          <p:cNvSpPr txBox="1"/>
          <p:nvPr/>
        </p:nvSpPr>
        <p:spPr>
          <a:xfrm>
            <a:off x="827584" y="4904000"/>
            <a:ext cx="432048" cy="1477328"/>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数字化分析</a:t>
            </a:r>
            <a:endParaRPr lang="zh-CN" altLang="en-US" b="1" dirty="0">
              <a:latin typeface="微软雅黑" pitchFamily="34" charset="-122"/>
              <a:ea typeface="微软雅黑" pitchFamily="34" charset="-122"/>
            </a:endParaRPr>
          </a:p>
        </p:txBody>
      </p:sp>
      <p:sp>
        <p:nvSpPr>
          <p:cNvPr id="39" name="TextBox 38"/>
          <p:cNvSpPr txBox="1"/>
          <p:nvPr/>
        </p:nvSpPr>
        <p:spPr>
          <a:xfrm>
            <a:off x="1475656" y="1700808"/>
            <a:ext cx="6768752" cy="936104"/>
          </a:xfrm>
          <a:prstGeom prst="rect">
            <a:avLst/>
          </a:prstGeom>
          <a:solidFill>
            <a:srgbClr val="0070C0"/>
          </a:solidFill>
        </p:spPr>
        <p:txBody>
          <a:bodyPr wrap="square" rtlCol="0" anchor="ctr">
            <a:noAutofit/>
          </a:bodyPr>
          <a:lstStyle/>
          <a:p>
            <a:pPr algn="ctr"/>
            <a:r>
              <a:rPr lang="en-US" altLang="zh-CN" sz="1600" b="1" dirty="0" smtClean="0">
                <a:solidFill>
                  <a:schemeClr val="bg1"/>
                </a:solidFill>
                <a:latin typeface="微软雅黑" pitchFamily="34" charset="-122"/>
                <a:ea typeface="微软雅黑" pitchFamily="34" charset="-122"/>
              </a:rPr>
              <a:t>ERP</a:t>
            </a:r>
            <a:r>
              <a:rPr lang="zh-CN" altLang="en-US" sz="1600" b="1" dirty="0" smtClean="0">
                <a:solidFill>
                  <a:schemeClr val="bg1"/>
                </a:solidFill>
                <a:latin typeface="微软雅黑" pitchFamily="34" charset="-122"/>
                <a:ea typeface="微软雅黑" pitchFamily="34" charset="-122"/>
              </a:rPr>
              <a:t>系统</a:t>
            </a:r>
            <a:endParaRPr lang="en-US" altLang="zh-CN" sz="1600" b="1" dirty="0" smtClean="0">
              <a:solidFill>
                <a:schemeClr val="bg1"/>
              </a:solidFill>
              <a:latin typeface="微软雅黑" pitchFamily="34" charset="-122"/>
              <a:ea typeface="微软雅黑" pitchFamily="34" charset="-122"/>
            </a:endParaRPr>
          </a:p>
          <a:p>
            <a:pPr algn="ctr"/>
            <a:endParaRPr lang="en-US" altLang="zh-CN" sz="1600" b="1" dirty="0" smtClean="0">
              <a:solidFill>
                <a:schemeClr val="bg1"/>
              </a:solidFill>
              <a:latin typeface="微软雅黑" pitchFamily="34" charset="-122"/>
              <a:ea typeface="微软雅黑" pitchFamily="34" charset="-122"/>
            </a:endParaRPr>
          </a:p>
          <a:p>
            <a:pPr algn="ctr"/>
            <a:endParaRPr lang="zh-CN" altLang="en-US" sz="1600" b="1" dirty="0">
              <a:solidFill>
                <a:schemeClr val="bg1"/>
              </a:solidFill>
              <a:latin typeface="微软雅黑" pitchFamily="34" charset="-122"/>
              <a:ea typeface="微软雅黑" pitchFamily="34" charset="-122"/>
            </a:endParaRPr>
          </a:p>
        </p:txBody>
      </p:sp>
      <p:sp>
        <p:nvSpPr>
          <p:cNvPr id="41" name="矩形 40"/>
          <p:cNvSpPr/>
          <p:nvPr/>
        </p:nvSpPr>
        <p:spPr bwMode="auto">
          <a:xfrm>
            <a:off x="4427984"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项目管理</a:t>
            </a:r>
          </a:p>
        </p:txBody>
      </p:sp>
      <p:sp>
        <p:nvSpPr>
          <p:cNvPr id="43" name="矩形 42"/>
          <p:cNvSpPr/>
          <p:nvPr/>
        </p:nvSpPr>
        <p:spPr bwMode="auto">
          <a:xfrm>
            <a:off x="1619672"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销售管理</a:t>
            </a:r>
          </a:p>
        </p:txBody>
      </p:sp>
      <p:sp>
        <p:nvSpPr>
          <p:cNvPr id="45" name="矩形 44"/>
          <p:cNvSpPr/>
          <p:nvPr/>
        </p:nvSpPr>
        <p:spPr bwMode="auto">
          <a:xfrm>
            <a:off x="2555776"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研发管理</a:t>
            </a:r>
          </a:p>
        </p:txBody>
      </p:sp>
      <p:sp>
        <p:nvSpPr>
          <p:cNvPr id="47" name="矩形 46"/>
          <p:cNvSpPr/>
          <p:nvPr/>
        </p:nvSpPr>
        <p:spPr bwMode="auto">
          <a:xfrm>
            <a:off x="3491880"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采购管理</a:t>
            </a:r>
          </a:p>
        </p:txBody>
      </p:sp>
      <p:sp>
        <p:nvSpPr>
          <p:cNvPr id="48" name="矩形 47"/>
          <p:cNvSpPr/>
          <p:nvPr/>
        </p:nvSpPr>
        <p:spPr bwMode="auto">
          <a:xfrm>
            <a:off x="5364088"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生产管理</a:t>
            </a:r>
          </a:p>
        </p:txBody>
      </p:sp>
      <p:sp>
        <p:nvSpPr>
          <p:cNvPr id="49" name="矩形 48"/>
          <p:cNvSpPr/>
          <p:nvPr/>
        </p:nvSpPr>
        <p:spPr bwMode="auto">
          <a:xfrm>
            <a:off x="6300192"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财务管理</a:t>
            </a:r>
          </a:p>
        </p:txBody>
      </p:sp>
      <p:sp>
        <p:nvSpPr>
          <p:cNvPr id="50" name="矩形 49"/>
          <p:cNvSpPr/>
          <p:nvPr/>
        </p:nvSpPr>
        <p:spPr bwMode="auto">
          <a:xfrm>
            <a:off x="7236296" y="2132856"/>
            <a:ext cx="864096" cy="288032"/>
          </a:xfrm>
          <a:prstGeom prst="rect">
            <a:avLst/>
          </a:prstGeom>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b="1" kern="0" dirty="0" smtClean="0">
                <a:solidFill>
                  <a:sysClr val="windowText" lastClr="000000"/>
                </a:solidFill>
                <a:latin typeface="微软雅黑" pitchFamily="34" charset="-122"/>
                <a:ea typeface="微软雅黑" pitchFamily="34" charset="-122"/>
              </a:rPr>
              <a:t>人力资源</a:t>
            </a:r>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eaLnBrk="0" fontAlgn="auto" hangingPunct="0">
              <a:spcBef>
                <a:spcPct val="20000"/>
              </a:spcBef>
              <a:spcAft>
                <a:spcPts val="0"/>
              </a:spcAft>
              <a:defRPr/>
            </a:pPr>
            <a:r>
              <a:rPr lang="zh-CN" altLang="en-US" sz="2000" kern="1200" dirty="0" smtClean="0">
                <a:solidFill>
                  <a:srgbClr val="0070C0"/>
                </a:solidFill>
                <a:cs typeface="+mn-cs"/>
              </a:rPr>
              <a:t>大型离散型装备</a:t>
            </a:r>
            <a:r>
              <a:rPr lang="en-US" altLang="zh-CN" sz="2000" kern="1200" dirty="0" smtClean="0">
                <a:solidFill>
                  <a:srgbClr val="0070C0"/>
                </a:solidFill>
                <a:cs typeface="+mn-cs"/>
              </a:rPr>
              <a:t>MES</a:t>
            </a:r>
            <a:r>
              <a:rPr lang="zh-CN" altLang="en-US" sz="2000" kern="1200" dirty="0" smtClean="0">
                <a:solidFill>
                  <a:srgbClr val="0070C0"/>
                </a:solidFill>
                <a:cs typeface="+mn-cs"/>
              </a:rPr>
              <a:t>制造执行系统</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a:xfrm>
            <a:off x="6797074" y="6265118"/>
            <a:ext cx="2095406" cy="476250"/>
          </a:xfrm>
        </p:spPr>
        <p:txBody>
          <a:bodyPr/>
          <a:lstStyle/>
          <a:p>
            <a:fld id="{0C913308-F349-4B6D-A68A-DD1791B4A57B}" type="slidenum">
              <a:rPr lang="zh-CN" altLang="en-US" smtClean="0"/>
              <a:pPr/>
              <a:t>29</a:t>
            </a:fld>
            <a:endParaRPr lang="zh-CN" altLang="en-US" dirty="0"/>
          </a:p>
        </p:txBody>
      </p:sp>
      <p:sp>
        <p:nvSpPr>
          <p:cNvPr id="27" name="TextBox 26"/>
          <p:cNvSpPr txBox="1"/>
          <p:nvPr/>
        </p:nvSpPr>
        <p:spPr>
          <a:xfrm>
            <a:off x="755576" y="1628800"/>
            <a:ext cx="5616624" cy="2308324"/>
          </a:xfrm>
          <a:prstGeom prst="rect">
            <a:avLst/>
          </a:prstGeom>
          <a:noFill/>
        </p:spPr>
        <p:txBody>
          <a:bodyPr wrap="square" rtlCol="0">
            <a:spAutoFit/>
          </a:bodyPr>
          <a:lstStyle/>
          <a:p>
            <a:pPr>
              <a:lnSpc>
                <a:spcPct val="150000"/>
              </a:lnSpc>
              <a:buClr>
                <a:schemeClr val="accent1"/>
              </a:buClr>
              <a:buSzPct val="80000"/>
              <a:buFont typeface="Wingdings" pitchFamily="2" charset="2"/>
              <a:buNone/>
            </a:pPr>
            <a:r>
              <a:rPr lang="zh-CN" altLang="en-US" sz="1600" dirty="0" smtClean="0">
                <a:latin typeface="微软雅黑" pitchFamily="34" charset="-122"/>
                <a:ea typeface="微软雅黑" pitchFamily="34" charset="-122"/>
              </a:rPr>
              <a:t>        通过自主开发适合大型离散制造行业的</a:t>
            </a:r>
            <a:r>
              <a:rPr lang="en-US" altLang="zh-CN" sz="1600" dirty="0" smtClean="0">
                <a:latin typeface="微软雅黑" pitchFamily="34" charset="-122"/>
                <a:ea typeface="微软雅黑" pitchFamily="34" charset="-122"/>
              </a:rPr>
              <a:t>MES</a:t>
            </a:r>
            <a:r>
              <a:rPr lang="zh-CN" altLang="en-US" sz="1600" dirty="0" smtClean="0">
                <a:latin typeface="微软雅黑" pitchFamily="34" charset="-122"/>
                <a:ea typeface="微软雅黑" pitchFamily="34" charset="-122"/>
              </a:rPr>
              <a:t>系统，将系统应用延伸至车间现场，将</a:t>
            </a:r>
            <a:r>
              <a:rPr lang="en-US" altLang="zh-CN" sz="1600" dirty="0" smtClean="0">
                <a:latin typeface="微软雅黑" pitchFamily="34" charset="-122"/>
                <a:ea typeface="微软雅黑" pitchFamily="34" charset="-122"/>
              </a:rPr>
              <a:t>ERP</a:t>
            </a:r>
            <a:r>
              <a:rPr lang="zh-CN" altLang="en-US" sz="1600" dirty="0" smtClean="0">
                <a:latin typeface="微软雅黑" pitchFamily="34" charset="-122"/>
                <a:ea typeface="微软雅黑" pitchFamily="34" charset="-122"/>
              </a:rPr>
              <a:t>系统生产计划数据传递到</a:t>
            </a:r>
            <a:r>
              <a:rPr lang="en-US" altLang="zh-CN" sz="1600" dirty="0" smtClean="0">
                <a:latin typeface="微软雅黑" pitchFamily="34" charset="-122"/>
                <a:ea typeface="微软雅黑" pitchFamily="34" charset="-122"/>
              </a:rPr>
              <a:t>MES</a:t>
            </a:r>
            <a:r>
              <a:rPr lang="zh-CN" altLang="en-US" sz="1600" dirty="0" smtClean="0">
                <a:latin typeface="微软雅黑" pitchFamily="34" charset="-122"/>
                <a:ea typeface="微软雅黑" pitchFamily="34" charset="-122"/>
              </a:rPr>
              <a:t>系统，实现车间计划的准确下达至工人，并实时收集实际加工进度，改变了以往纸质工票传递、人工进行统计的传统工作方式，解决了传统制造业企业计划和实际生产的脱节，完善车间的执行管理。</a:t>
            </a:r>
          </a:p>
        </p:txBody>
      </p:sp>
      <p:pic>
        <p:nvPicPr>
          <p:cNvPr id="8" name="Picture 3"/>
          <p:cNvPicPr>
            <a:picLocks noChangeAspect="1" noChangeArrowheads="1"/>
          </p:cNvPicPr>
          <p:nvPr/>
        </p:nvPicPr>
        <p:blipFill>
          <a:blip r:embed="rId2" cstate="print"/>
          <a:srcRect/>
          <a:stretch>
            <a:fillRect/>
          </a:stretch>
        </p:blipFill>
        <p:spPr bwMode="auto">
          <a:xfrm>
            <a:off x="5573523" y="3933056"/>
            <a:ext cx="2814901" cy="1292225"/>
          </a:xfrm>
          <a:prstGeom prst="rect">
            <a:avLst/>
          </a:prstGeom>
          <a:ln>
            <a:noFill/>
          </a:ln>
          <a:effectLst>
            <a:outerShdw blurRad="190500" algn="tl" rotWithShape="0">
              <a:srgbClr val="000000">
                <a:alpha val="70000"/>
              </a:srgbClr>
            </a:outerShdw>
          </a:effectLst>
        </p:spPr>
      </p:pic>
      <p:grpSp>
        <p:nvGrpSpPr>
          <p:cNvPr id="3" name="组合 33"/>
          <p:cNvGrpSpPr/>
          <p:nvPr/>
        </p:nvGrpSpPr>
        <p:grpSpPr>
          <a:xfrm>
            <a:off x="1109027" y="3933056"/>
            <a:ext cx="4320480" cy="2592288"/>
            <a:chOff x="899592" y="3933056"/>
            <a:chExt cx="4726720" cy="2952750"/>
          </a:xfrm>
        </p:grpSpPr>
        <p:sp>
          <p:nvSpPr>
            <p:cNvPr id="10" name="Text Box 6"/>
            <p:cNvSpPr txBox="1">
              <a:spLocks noChangeArrowheads="1"/>
            </p:cNvSpPr>
            <p:nvPr/>
          </p:nvSpPr>
          <p:spPr bwMode="gray">
            <a:xfrm>
              <a:off x="899592" y="3933056"/>
              <a:ext cx="1629507" cy="2935287"/>
            </a:xfrm>
            <a:prstGeom prst="rect">
              <a:avLst/>
            </a:prstGeom>
            <a:gradFill flip="none" rotWithShape="1">
              <a:gsLst>
                <a:gs pos="0">
                  <a:srgbClr val="8BB070">
                    <a:shade val="30000"/>
                    <a:satMod val="115000"/>
                  </a:srgbClr>
                </a:gs>
                <a:gs pos="50000">
                  <a:srgbClr val="8BB070">
                    <a:shade val="67500"/>
                    <a:satMod val="115000"/>
                  </a:srgbClr>
                </a:gs>
                <a:gs pos="100000">
                  <a:srgbClr val="8BB070">
                    <a:shade val="100000"/>
                    <a:satMod val="115000"/>
                  </a:srgbClr>
                </a:gs>
              </a:gsLst>
              <a:lin ang="13500000" scaled="1"/>
              <a:tileRect/>
            </a:gradFill>
            <a:ln w="38100" algn="ctr">
              <a:solidFill>
                <a:srgbClr val="FFFFFF"/>
              </a:solidFill>
              <a:miter lim="800000"/>
              <a:headEnd/>
              <a:tailEnd/>
            </a:ln>
          </p:spPr>
          <p:txBody>
            <a:bodyPr wrap="none"/>
            <a:lstStyle/>
            <a:p>
              <a:r>
                <a:rPr kumimoji="0" lang="en-US" altLang="zh-CN" b="1">
                  <a:solidFill>
                    <a:schemeClr val="bg1"/>
                  </a:solidFill>
                  <a:latin typeface="微软雅黑" pitchFamily="34" charset="-122"/>
                  <a:ea typeface="微软雅黑" pitchFamily="34" charset="-122"/>
                </a:rPr>
                <a:t>ERP  </a:t>
              </a:r>
            </a:p>
          </p:txBody>
        </p:sp>
        <p:sp>
          <p:nvSpPr>
            <p:cNvPr id="11" name="Text Box 7"/>
            <p:cNvSpPr txBox="1">
              <a:spLocks noChangeArrowheads="1"/>
            </p:cNvSpPr>
            <p:nvPr/>
          </p:nvSpPr>
          <p:spPr bwMode="auto">
            <a:xfrm>
              <a:off x="1186930" y="4293418"/>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销售管理 </a:t>
              </a:r>
            </a:p>
          </p:txBody>
        </p:sp>
        <p:sp>
          <p:nvSpPr>
            <p:cNvPr id="12" name="Text Box 8"/>
            <p:cNvSpPr txBox="1">
              <a:spLocks noChangeArrowheads="1"/>
            </p:cNvSpPr>
            <p:nvPr/>
          </p:nvSpPr>
          <p:spPr bwMode="auto">
            <a:xfrm>
              <a:off x="1186930" y="4698231"/>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物料管理 </a:t>
              </a:r>
            </a:p>
          </p:txBody>
        </p:sp>
        <p:sp>
          <p:nvSpPr>
            <p:cNvPr id="13" name="Text Box 9"/>
            <p:cNvSpPr txBox="1">
              <a:spLocks noChangeArrowheads="1"/>
            </p:cNvSpPr>
            <p:nvPr/>
          </p:nvSpPr>
          <p:spPr bwMode="auto">
            <a:xfrm>
              <a:off x="1186930" y="5157018"/>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生产管理 </a:t>
              </a:r>
            </a:p>
          </p:txBody>
        </p:sp>
        <p:sp>
          <p:nvSpPr>
            <p:cNvPr id="14" name="Text Box 10"/>
            <p:cNvSpPr txBox="1">
              <a:spLocks noChangeArrowheads="1"/>
            </p:cNvSpPr>
            <p:nvPr/>
          </p:nvSpPr>
          <p:spPr bwMode="auto">
            <a:xfrm>
              <a:off x="1186930" y="6020618"/>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财务管理 </a:t>
              </a:r>
            </a:p>
          </p:txBody>
        </p:sp>
        <p:sp>
          <p:nvSpPr>
            <p:cNvPr id="15" name="Text Box 11"/>
            <p:cNvSpPr txBox="1">
              <a:spLocks noChangeArrowheads="1"/>
            </p:cNvSpPr>
            <p:nvPr/>
          </p:nvSpPr>
          <p:spPr bwMode="gray">
            <a:xfrm>
              <a:off x="3996805" y="3950518"/>
              <a:ext cx="1629507" cy="2935288"/>
            </a:xfrm>
            <a:prstGeom prst="rect">
              <a:avLst/>
            </a:prstGeom>
            <a:gradFill flip="none" rotWithShape="1">
              <a:gsLst>
                <a:gs pos="0">
                  <a:srgbClr val="67787F">
                    <a:shade val="30000"/>
                    <a:satMod val="115000"/>
                  </a:srgbClr>
                </a:gs>
                <a:gs pos="50000">
                  <a:srgbClr val="67787F">
                    <a:shade val="67500"/>
                    <a:satMod val="115000"/>
                  </a:srgbClr>
                </a:gs>
                <a:gs pos="100000">
                  <a:srgbClr val="67787F">
                    <a:shade val="100000"/>
                    <a:satMod val="115000"/>
                  </a:srgbClr>
                </a:gs>
              </a:gsLst>
              <a:lin ang="13500000" scaled="1"/>
              <a:tileRect/>
            </a:gradFill>
            <a:ln w="38100" algn="ctr">
              <a:solidFill>
                <a:srgbClr val="FFFFFF"/>
              </a:solidFill>
              <a:miter lim="800000"/>
              <a:headEnd/>
              <a:tailEnd/>
            </a:ln>
          </p:spPr>
          <p:txBody>
            <a:bodyPr wrap="none"/>
            <a:lstStyle/>
            <a:p>
              <a:r>
                <a:rPr kumimoji="0" lang="en-US" altLang="zh-CN" b="1">
                  <a:solidFill>
                    <a:schemeClr val="bg1"/>
                  </a:solidFill>
                  <a:latin typeface="微软雅黑" pitchFamily="34" charset="-122"/>
                  <a:ea typeface="微软雅黑" pitchFamily="34" charset="-122"/>
                </a:rPr>
                <a:t>MES  </a:t>
              </a:r>
            </a:p>
          </p:txBody>
        </p:sp>
        <p:sp>
          <p:nvSpPr>
            <p:cNvPr id="16" name="Text Box 12"/>
            <p:cNvSpPr txBox="1">
              <a:spLocks noChangeArrowheads="1"/>
            </p:cNvSpPr>
            <p:nvPr/>
          </p:nvSpPr>
          <p:spPr bwMode="auto">
            <a:xfrm>
              <a:off x="4355580" y="4987156"/>
              <a:ext cx="1038444"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派工管理 </a:t>
              </a:r>
            </a:p>
          </p:txBody>
        </p:sp>
        <p:sp>
          <p:nvSpPr>
            <p:cNvPr id="17" name="Text Box 13"/>
            <p:cNvSpPr txBox="1">
              <a:spLocks noChangeArrowheads="1"/>
            </p:cNvSpPr>
            <p:nvPr/>
          </p:nvSpPr>
          <p:spPr bwMode="auto">
            <a:xfrm>
              <a:off x="4355580" y="5563418"/>
              <a:ext cx="1038444"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报工管理 </a:t>
              </a:r>
            </a:p>
          </p:txBody>
        </p:sp>
        <p:sp>
          <p:nvSpPr>
            <p:cNvPr id="18" name="Text Box 14"/>
            <p:cNvSpPr txBox="1">
              <a:spLocks noChangeArrowheads="1"/>
            </p:cNvSpPr>
            <p:nvPr/>
          </p:nvSpPr>
          <p:spPr bwMode="auto">
            <a:xfrm>
              <a:off x="4357167" y="6093643"/>
              <a:ext cx="1036811" cy="527050"/>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dirty="0">
                  <a:solidFill>
                    <a:schemeClr val="bg1"/>
                  </a:solidFill>
                  <a:latin typeface="微软雅黑" pitchFamily="34" charset="-122"/>
                  <a:ea typeface="微软雅黑" pitchFamily="34" charset="-122"/>
                </a:rPr>
                <a:t>工装资源管理 </a:t>
              </a:r>
            </a:p>
          </p:txBody>
        </p:sp>
        <p:sp>
          <p:nvSpPr>
            <p:cNvPr id="19" name="Text Box 15"/>
            <p:cNvSpPr txBox="1">
              <a:spLocks noChangeArrowheads="1"/>
            </p:cNvSpPr>
            <p:nvPr/>
          </p:nvSpPr>
          <p:spPr bwMode="auto">
            <a:xfrm>
              <a:off x="1186930" y="6427018"/>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人力资源 </a:t>
              </a:r>
            </a:p>
          </p:txBody>
        </p:sp>
        <p:sp>
          <p:nvSpPr>
            <p:cNvPr id="20" name="Text Box 16"/>
            <p:cNvSpPr txBox="1">
              <a:spLocks noChangeArrowheads="1"/>
            </p:cNvSpPr>
            <p:nvPr/>
          </p:nvSpPr>
          <p:spPr bwMode="auto">
            <a:xfrm>
              <a:off x="4357167" y="4382318"/>
              <a:ext cx="1036811"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车间调度 </a:t>
              </a:r>
            </a:p>
          </p:txBody>
        </p:sp>
        <p:grpSp>
          <p:nvGrpSpPr>
            <p:cNvPr id="5" name="Group 17"/>
            <p:cNvGrpSpPr>
              <a:grpSpLocks/>
            </p:cNvGrpSpPr>
            <p:nvPr/>
          </p:nvGrpSpPr>
          <p:grpSpPr bwMode="auto">
            <a:xfrm>
              <a:off x="2483917" y="4220393"/>
              <a:ext cx="1480926" cy="944563"/>
              <a:chOff x="3379" y="1712"/>
              <a:chExt cx="771" cy="725"/>
            </a:xfrm>
          </p:grpSpPr>
          <p:sp>
            <p:nvSpPr>
              <p:cNvPr id="22" name="AutoShape 18"/>
              <p:cNvSpPr>
                <a:spLocks noChangeArrowheads="1"/>
              </p:cNvSpPr>
              <p:nvPr/>
            </p:nvSpPr>
            <p:spPr bwMode="auto">
              <a:xfrm>
                <a:off x="3424" y="1938"/>
                <a:ext cx="726" cy="136"/>
              </a:xfrm>
              <a:prstGeom prst="rightArrow">
                <a:avLst>
                  <a:gd name="adj1" fmla="val 50000"/>
                  <a:gd name="adj2" fmla="val 133456"/>
                </a:avLst>
              </a:prstGeom>
              <a:solidFill>
                <a:srgbClr val="67787F">
                  <a:alpha val="83136"/>
                </a:srgbClr>
              </a:solidFill>
              <a:ln w="15875" algn="ctr">
                <a:solidFill>
                  <a:srgbClr val="45577B"/>
                </a:solid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23" name="Text Box 19"/>
              <p:cNvSpPr txBox="1">
                <a:spLocks noChangeArrowheads="1"/>
              </p:cNvSpPr>
              <p:nvPr/>
            </p:nvSpPr>
            <p:spPr bwMode="auto">
              <a:xfrm>
                <a:off x="3379" y="1712"/>
                <a:ext cx="681" cy="234"/>
              </a:xfrm>
              <a:prstGeom prst="rect">
                <a:avLst/>
              </a:prstGeom>
              <a:noFill/>
              <a:ln w="15875" algn="ctr">
                <a:noFill/>
                <a:miter lim="800000"/>
                <a:headEnd/>
                <a:tailEnd/>
              </a:ln>
              <a:effectLst/>
            </p:spPr>
            <p:txBody>
              <a:bodyPr>
                <a:spAutoFit/>
              </a:bodyPr>
              <a:lstStyle/>
              <a:p>
                <a:pPr algn="ctr">
                  <a:spcBef>
                    <a:spcPct val="50000"/>
                  </a:spcBef>
                  <a:defRPr/>
                </a:pPr>
                <a:r>
                  <a:rPr kumimoji="0" lang="zh-CN" altLang="en-US" sz="1400" b="1">
                    <a:effectLst>
                      <a:outerShdw blurRad="38100" dist="38100" dir="2700000" algn="tl">
                        <a:srgbClr val="C0C0C0"/>
                      </a:outerShdw>
                    </a:effectLst>
                    <a:latin typeface="微软雅黑" pitchFamily="34" charset="-122"/>
                    <a:ea typeface="微软雅黑" pitchFamily="34" charset="-122"/>
                    <a:cs typeface="Arial" charset="0"/>
                  </a:rPr>
                  <a:t>生产订单  </a:t>
                </a:r>
                <a:r>
                  <a:rPr lang="zh-CN" altLang="en-US" sz="1400" b="1">
                    <a:effectLst>
                      <a:outerShdw blurRad="38100" dist="38100" dir="2700000" algn="tl">
                        <a:srgbClr val="C0C0C0"/>
                      </a:outerShdw>
                    </a:effectLst>
                    <a:latin typeface="微软雅黑" pitchFamily="34" charset="-122"/>
                    <a:ea typeface="微软雅黑" pitchFamily="34" charset="-122"/>
                    <a:cs typeface="Arial" charset="0"/>
                  </a:rPr>
                  <a:t> </a:t>
                </a:r>
              </a:p>
            </p:txBody>
          </p:sp>
          <p:sp>
            <p:nvSpPr>
              <p:cNvPr id="24" name="AutoShape 20"/>
              <p:cNvSpPr>
                <a:spLocks noChangeArrowheads="1"/>
              </p:cNvSpPr>
              <p:nvPr/>
            </p:nvSpPr>
            <p:spPr bwMode="auto">
              <a:xfrm>
                <a:off x="3424" y="2301"/>
                <a:ext cx="726" cy="136"/>
              </a:xfrm>
              <a:prstGeom prst="rightArrow">
                <a:avLst>
                  <a:gd name="adj1" fmla="val 50000"/>
                  <a:gd name="adj2" fmla="val 133456"/>
                </a:avLst>
              </a:prstGeom>
              <a:solidFill>
                <a:srgbClr val="67787F">
                  <a:alpha val="83136"/>
                </a:srgbClr>
              </a:solidFill>
              <a:ln w="15875" algn="ctr">
                <a:solidFill>
                  <a:srgbClr val="45577B"/>
                </a:solid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25" name="Text Box 21"/>
              <p:cNvSpPr txBox="1">
                <a:spLocks noChangeArrowheads="1"/>
              </p:cNvSpPr>
              <p:nvPr/>
            </p:nvSpPr>
            <p:spPr bwMode="auto">
              <a:xfrm>
                <a:off x="3379" y="2075"/>
                <a:ext cx="681" cy="234"/>
              </a:xfrm>
              <a:prstGeom prst="rect">
                <a:avLst/>
              </a:prstGeom>
              <a:noFill/>
              <a:ln w="15875" algn="ctr">
                <a:noFill/>
                <a:miter lim="800000"/>
                <a:headEnd/>
                <a:tailEnd/>
              </a:ln>
              <a:effectLst/>
            </p:spPr>
            <p:txBody>
              <a:bodyPr>
                <a:spAutoFit/>
              </a:bodyPr>
              <a:lstStyle/>
              <a:p>
                <a:pPr algn="ctr">
                  <a:spcBef>
                    <a:spcPct val="50000"/>
                  </a:spcBef>
                  <a:defRPr/>
                </a:pPr>
                <a:r>
                  <a:rPr lang="zh-CN" altLang="en-US" sz="1400" b="1">
                    <a:effectLst>
                      <a:outerShdw blurRad="38100" dist="38100" dir="2700000" algn="tl">
                        <a:srgbClr val="C0C0C0"/>
                      </a:outerShdw>
                    </a:effectLst>
                    <a:latin typeface="微软雅黑" pitchFamily="34" charset="-122"/>
                    <a:ea typeface="微软雅黑" pitchFamily="34" charset="-122"/>
                    <a:cs typeface="Arial" charset="0"/>
                  </a:rPr>
                  <a:t>工作中心  </a:t>
                </a:r>
              </a:p>
            </p:txBody>
          </p:sp>
        </p:grpSp>
        <p:sp>
          <p:nvSpPr>
            <p:cNvPr id="26" name="Text Box 22"/>
            <p:cNvSpPr txBox="1">
              <a:spLocks noChangeArrowheads="1"/>
            </p:cNvSpPr>
            <p:nvPr/>
          </p:nvSpPr>
          <p:spPr bwMode="auto">
            <a:xfrm>
              <a:off x="1186930" y="5588818"/>
              <a:ext cx="1111918" cy="314325"/>
            </a:xfrm>
            <a:prstGeom prst="rect">
              <a:avLst/>
            </a:prstGeom>
            <a:noFill/>
            <a:ln w="9525">
              <a:solidFill>
                <a:schemeClr val="bg1"/>
              </a:solidFill>
              <a:miter lim="800000"/>
              <a:headEnd/>
              <a:tailEnd/>
            </a:ln>
          </p:spPr>
          <p:txBody>
            <a:bodyPr wrap="square" anchor="ctr">
              <a:spAutoFit/>
            </a:bodyPr>
            <a:lstStyle/>
            <a:p>
              <a:pPr algn="ctr">
                <a:spcBef>
                  <a:spcPct val="50000"/>
                </a:spcBef>
              </a:pPr>
              <a:r>
                <a:rPr kumimoji="0" lang="zh-CN" altLang="en-US" sz="1400" b="1">
                  <a:solidFill>
                    <a:schemeClr val="bg1"/>
                  </a:solidFill>
                  <a:latin typeface="微软雅黑" pitchFamily="34" charset="-122"/>
                  <a:ea typeface="微软雅黑" pitchFamily="34" charset="-122"/>
                </a:rPr>
                <a:t> 项目管理  </a:t>
              </a:r>
            </a:p>
          </p:txBody>
        </p:sp>
        <p:grpSp>
          <p:nvGrpSpPr>
            <p:cNvPr id="6" name="Group 23"/>
            <p:cNvGrpSpPr>
              <a:grpSpLocks/>
            </p:cNvGrpSpPr>
            <p:nvPr/>
          </p:nvGrpSpPr>
          <p:grpSpPr bwMode="auto">
            <a:xfrm>
              <a:off x="2483917" y="5372918"/>
              <a:ext cx="1480926" cy="938213"/>
              <a:chOff x="3379" y="2704"/>
              <a:chExt cx="726" cy="681"/>
            </a:xfrm>
          </p:grpSpPr>
          <p:sp>
            <p:nvSpPr>
              <p:cNvPr id="29" name="AutoShape 24"/>
              <p:cNvSpPr>
                <a:spLocks noChangeArrowheads="1"/>
              </p:cNvSpPr>
              <p:nvPr/>
            </p:nvSpPr>
            <p:spPr bwMode="auto">
              <a:xfrm>
                <a:off x="3379" y="2931"/>
                <a:ext cx="680" cy="136"/>
              </a:xfrm>
              <a:prstGeom prst="leftArrow">
                <a:avLst>
                  <a:gd name="adj1" fmla="val 50000"/>
                  <a:gd name="adj2" fmla="val 125000"/>
                </a:avLst>
              </a:prstGeom>
              <a:solidFill>
                <a:srgbClr val="67787F">
                  <a:alpha val="83136"/>
                </a:srgbClr>
              </a:solidFill>
              <a:ln w="15875" algn="ctr">
                <a:solidFill>
                  <a:srgbClr val="45577B"/>
                </a:solid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30" name="Text Box 25"/>
              <p:cNvSpPr txBox="1">
                <a:spLocks noChangeArrowheads="1"/>
              </p:cNvSpPr>
              <p:nvPr/>
            </p:nvSpPr>
            <p:spPr bwMode="auto">
              <a:xfrm>
                <a:off x="3424" y="2704"/>
                <a:ext cx="681" cy="223"/>
              </a:xfrm>
              <a:prstGeom prst="rect">
                <a:avLst/>
              </a:prstGeom>
              <a:noFill/>
              <a:ln w="15875" algn="ctr">
                <a:noFill/>
                <a:miter lim="800000"/>
                <a:headEnd/>
                <a:tailEnd/>
              </a:ln>
              <a:effectLst/>
            </p:spPr>
            <p:txBody>
              <a:bodyPr>
                <a:spAutoFit/>
              </a:bodyPr>
              <a:lstStyle/>
              <a:p>
                <a:pPr algn="ctr">
                  <a:spcBef>
                    <a:spcPct val="50000"/>
                  </a:spcBef>
                  <a:defRPr/>
                </a:pPr>
                <a:r>
                  <a:rPr kumimoji="0" lang="zh-CN" altLang="en-US" sz="1400" b="1">
                    <a:effectLst>
                      <a:outerShdw blurRad="38100" dist="38100" dir="2700000" algn="tl">
                        <a:srgbClr val="C0C0C0"/>
                      </a:outerShdw>
                    </a:effectLst>
                    <a:latin typeface="微软雅黑" pitchFamily="34" charset="-122"/>
                    <a:ea typeface="微软雅黑" pitchFamily="34" charset="-122"/>
                    <a:cs typeface="Arial" charset="0"/>
                  </a:rPr>
                  <a:t>实际工时  </a:t>
                </a:r>
                <a:r>
                  <a:rPr lang="zh-CN" altLang="en-US" sz="1400" b="1">
                    <a:effectLst>
                      <a:outerShdw blurRad="38100" dist="38100" dir="2700000" algn="tl">
                        <a:srgbClr val="C0C0C0"/>
                      </a:outerShdw>
                    </a:effectLst>
                    <a:latin typeface="微软雅黑" pitchFamily="34" charset="-122"/>
                    <a:ea typeface="微软雅黑" pitchFamily="34" charset="-122"/>
                    <a:cs typeface="Arial" charset="0"/>
                  </a:rPr>
                  <a:t> </a:t>
                </a:r>
              </a:p>
            </p:txBody>
          </p:sp>
          <p:sp>
            <p:nvSpPr>
              <p:cNvPr id="31" name="Text Box 26"/>
              <p:cNvSpPr txBox="1">
                <a:spLocks noChangeArrowheads="1"/>
              </p:cNvSpPr>
              <p:nvPr/>
            </p:nvSpPr>
            <p:spPr bwMode="auto">
              <a:xfrm>
                <a:off x="3424" y="3067"/>
                <a:ext cx="681" cy="223"/>
              </a:xfrm>
              <a:prstGeom prst="rect">
                <a:avLst/>
              </a:prstGeom>
              <a:noFill/>
              <a:ln w="15875" algn="ctr">
                <a:noFill/>
                <a:miter lim="800000"/>
                <a:headEnd/>
                <a:tailEnd/>
              </a:ln>
              <a:effectLst/>
            </p:spPr>
            <p:txBody>
              <a:bodyPr>
                <a:spAutoFit/>
              </a:bodyPr>
              <a:lstStyle/>
              <a:p>
                <a:pPr algn="ctr">
                  <a:spcBef>
                    <a:spcPct val="50000"/>
                  </a:spcBef>
                  <a:defRPr/>
                </a:pPr>
                <a:r>
                  <a:rPr kumimoji="0" lang="zh-CN" altLang="en-US" sz="1400" b="1">
                    <a:effectLst>
                      <a:outerShdw blurRad="38100" dist="38100" dir="2700000" algn="tl">
                        <a:srgbClr val="C0C0C0"/>
                      </a:outerShdw>
                    </a:effectLst>
                    <a:latin typeface="微软雅黑" pitchFamily="34" charset="-122"/>
                    <a:ea typeface="微软雅黑" pitchFamily="34" charset="-122"/>
                    <a:cs typeface="Arial" charset="0"/>
                  </a:rPr>
                  <a:t>实际产量  </a:t>
                </a:r>
                <a:r>
                  <a:rPr lang="zh-CN" altLang="en-US" sz="1400" b="1">
                    <a:effectLst>
                      <a:outerShdw blurRad="38100" dist="38100" dir="2700000" algn="tl">
                        <a:srgbClr val="C0C0C0"/>
                      </a:outerShdw>
                    </a:effectLst>
                    <a:latin typeface="微软雅黑" pitchFamily="34" charset="-122"/>
                    <a:ea typeface="微软雅黑" pitchFamily="34" charset="-122"/>
                    <a:cs typeface="Arial" charset="0"/>
                  </a:rPr>
                  <a:t> </a:t>
                </a:r>
              </a:p>
            </p:txBody>
          </p:sp>
          <p:sp>
            <p:nvSpPr>
              <p:cNvPr id="32" name="AutoShape 27"/>
              <p:cNvSpPr>
                <a:spLocks noChangeArrowheads="1"/>
              </p:cNvSpPr>
              <p:nvPr/>
            </p:nvSpPr>
            <p:spPr bwMode="auto">
              <a:xfrm>
                <a:off x="3379" y="3249"/>
                <a:ext cx="680" cy="136"/>
              </a:xfrm>
              <a:prstGeom prst="leftArrow">
                <a:avLst>
                  <a:gd name="adj1" fmla="val 50000"/>
                  <a:gd name="adj2" fmla="val 125000"/>
                </a:avLst>
              </a:prstGeom>
              <a:solidFill>
                <a:srgbClr val="67787F">
                  <a:alpha val="83136"/>
                </a:srgbClr>
              </a:solidFill>
              <a:ln w="15875" algn="ctr">
                <a:solidFill>
                  <a:srgbClr val="45577B"/>
                </a:solidFill>
                <a:miter lim="800000"/>
                <a:headEnd/>
                <a:tailEnd/>
              </a:ln>
            </p:spPr>
            <p:txBody>
              <a:bodyPr wrap="none" anchor="ctr"/>
              <a:lstStyle/>
              <a:p>
                <a:endParaRPr lang="zh-CN" altLang="en-US">
                  <a:latin typeface="微软雅黑" pitchFamily="34" charset="-122"/>
                  <a:ea typeface="微软雅黑" pitchFamily="34" charset="-122"/>
                </a:endParaRPr>
              </a:p>
            </p:txBody>
          </p:sp>
        </p:grpSp>
      </p:grpSp>
      <p:pic>
        <p:nvPicPr>
          <p:cNvPr id="33" name="Picture 28"/>
          <p:cNvPicPr>
            <a:picLocks noChangeAspect="1" noChangeArrowheads="1"/>
          </p:cNvPicPr>
          <p:nvPr/>
        </p:nvPicPr>
        <p:blipFill>
          <a:blip r:embed="rId3" cstate="print"/>
          <a:srcRect/>
          <a:stretch>
            <a:fillRect/>
          </a:stretch>
        </p:blipFill>
        <p:spPr bwMode="auto">
          <a:xfrm>
            <a:off x="5573523" y="5399143"/>
            <a:ext cx="2812819" cy="1126201"/>
          </a:xfrm>
          <a:prstGeom prst="rect">
            <a:avLst/>
          </a:prstGeom>
          <a:ln>
            <a:noFill/>
          </a:ln>
          <a:effectLst>
            <a:outerShdw blurRad="190500" algn="tl" rotWithShape="0">
              <a:srgbClr val="000000">
                <a:alpha val="70000"/>
              </a:srgbClr>
            </a:outerShdw>
          </a:effectLst>
        </p:spPr>
      </p:pic>
      <p:pic>
        <p:nvPicPr>
          <p:cNvPr id="275458" name="Picture 2" descr="D:\chengyan\working files\电气\数字化工厂\临港工厂\照片\_DSC8802s.jpg"/>
          <p:cNvPicPr>
            <a:picLocks noChangeAspect="1" noChangeArrowheads="1"/>
          </p:cNvPicPr>
          <p:nvPr/>
        </p:nvPicPr>
        <p:blipFill>
          <a:blip r:embed="rId4" cstate="print"/>
          <a:srcRect/>
          <a:stretch>
            <a:fillRect/>
          </a:stretch>
        </p:blipFill>
        <p:spPr bwMode="auto">
          <a:xfrm>
            <a:off x="6228184" y="1844824"/>
            <a:ext cx="2448272" cy="1656184"/>
          </a:xfrm>
          <a:prstGeom prst="rect">
            <a:avLst/>
          </a:prstGeom>
          <a:ln>
            <a:noFill/>
          </a:ln>
          <a:effectLst>
            <a:softEdge rad="112500"/>
          </a:effectLst>
        </p:spPr>
      </p:pic>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455613" y="2844055"/>
            <a:ext cx="2111375" cy="3889375"/>
          </a:xfrm>
          <a:prstGeom prst="rect">
            <a:avLst/>
          </a:prstGeom>
          <a:noFill/>
          <a:ln w="12700">
            <a:solidFill>
              <a:srgbClr val="A0B6C0"/>
            </a:solidFill>
            <a:miter lim="800000"/>
            <a:headEnd/>
            <a:tailEnd/>
          </a:ln>
        </p:spPr>
        <p:txBody>
          <a:bodyPr lIns="0" tIns="0" rIns="0" bIns="0" anchor="ctr">
            <a:spAutoFit/>
          </a:bodyPr>
          <a:lstStyle/>
          <a:p>
            <a:endParaRPr lang="zh-CN" altLang="en-US"/>
          </a:p>
        </p:txBody>
      </p:sp>
      <p:sp>
        <p:nvSpPr>
          <p:cNvPr id="5123" name="Rectangle 5"/>
          <p:cNvSpPr>
            <a:spLocks noChangeArrowheads="1"/>
          </p:cNvSpPr>
          <p:nvPr/>
        </p:nvSpPr>
        <p:spPr bwMode="auto">
          <a:xfrm>
            <a:off x="2546350" y="2844055"/>
            <a:ext cx="2111375" cy="3889375"/>
          </a:xfrm>
          <a:prstGeom prst="rect">
            <a:avLst/>
          </a:prstGeom>
          <a:noFill/>
          <a:ln w="12700">
            <a:solidFill>
              <a:srgbClr val="A0B6C0"/>
            </a:solidFill>
            <a:miter lim="800000"/>
            <a:headEnd/>
            <a:tailEnd/>
          </a:ln>
        </p:spPr>
        <p:txBody>
          <a:bodyPr lIns="0" tIns="0" rIns="0" bIns="0" anchor="ctr">
            <a:spAutoFit/>
          </a:bodyPr>
          <a:lstStyle/>
          <a:p>
            <a:endParaRPr lang="zh-CN" altLang="en-US"/>
          </a:p>
        </p:txBody>
      </p:sp>
      <p:sp>
        <p:nvSpPr>
          <p:cNvPr id="5124" name="Rectangle 6"/>
          <p:cNvSpPr>
            <a:spLocks noChangeArrowheads="1"/>
          </p:cNvSpPr>
          <p:nvPr/>
        </p:nvSpPr>
        <p:spPr bwMode="auto">
          <a:xfrm>
            <a:off x="4676775" y="2844055"/>
            <a:ext cx="4216400" cy="3889375"/>
          </a:xfrm>
          <a:prstGeom prst="rect">
            <a:avLst/>
          </a:prstGeom>
          <a:noFill/>
          <a:ln w="12700">
            <a:solidFill>
              <a:srgbClr val="A0B6C0"/>
            </a:solidFill>
            <a:miter lim="800000"/>
            <a:headEnd/>
            <a:tailEnd/>
          </a:ln>
        </p:spPr>
        <p:txBody>
          <a:bodyPr lIns="0" tIns="0" rIns="0" bIns="0" anchor="ctr">
            <a:spAutoFit/>
          </a:bodyPr>
          <a:lstStyle/>
          <a:p>
            <a:endParaRPr lang="zh-CN" altLang="en-US"/>
          </a:p>
        </p:txBody>
      </p:sp>
      <p:sp>
        <p:nvSpPr>
          <p:cNvPr id="5125" name="Rectangle 7"/>
          <p:cNvSpPr>
            <a:spLocks noChangeArrowheads="1"/>
          </p:cNvSpPr>
          <p:nvPr>
            <p:custDataLst>
              <p:tags r:id="rId1"/>
            </p:custDataLst>
          </p:nvPr>
        </p:nvSpPr>
        <p:spPr bwMode="gray">
          <a:xfrm>
            <a:off x="4675188" y="2917080"/>
            <a:ext cx="2128837" cy="3606800"/>
          </a:xfrm>
          <a:prstGeom prst="rect">
            <a:avLst/>
          </a:prstGeom>
          <a:noFill/>
          <a:ln w="9525" algn="ctr">
            <a:noFill/>
            <a:miter lim="800000"/>
            <a:headEnd/>
            <a:tailEnd/>
          </a:ln>
        </p:spPr>
        <p:txBody>
          <a:bodyPr lIns="0" tIns="91440" bIns="91440"/>
          <a:lstStyle/>
          <a:p>
            <a:pPr marL="114300" lvl="1">
              <a:tabLst>
                <a:tab pos="190500" algn="l"/>
              </a:tabLst>
            </a:pPr>
            <a:endParaRPr lang="zh-CN" altLang="zh-CN" sz="1400"/>
          </a:p>
        </p:txBody>
      </p:sp>
      <p:sp>
        <p:nvSpPr>
          <p:cNvPr id="5126" name="Rectangle 8"/>
          <p:cNvSpPr>
            <a:spLocks noChangeArrowheads="1"/>
          </p:cNvSpPr>
          <p:nvPr>
            <p:custDataLst>
              <p:tags r:id="rId2"/>
            </p:custDataLst>
          </p:nvPr>
        </p:nvSpPr>
        <p:spPr bwMode="gray">
          <a:xfrm>
            <a:off x="2627313" y="3120280"/>
            <a:ext cx="1865312" cy="3568700"/>
          </a:xfrm>
          <a:prstGeom prst="rect">
            <a:avLst/>
          </a:prstGeom>
          <a:noFill/>
          <a:ln w="9525" algn="ctr">
            <a:noFill/>
            <a:miter lim="800000"/>
            <a:headEnd/>
            <a:tailEnd/>
          </a:ln>
        </p:spPr>
        <p:txBody>
          <a:bodyPr lIns="0" tIns="91440" bIns="91440"/>
          <a:lstStyle/>
          <a:p>
            <a:pPr marL="114300" lvl="1"/>
            <a:endParaRPr lang="en-US" altLang="zh-CN" sz="1400"/>
          </a:p>
          <a:p>
            <a:pPr marL="571500" lvl="2" indent="-171450"/>
            <a:endParaRPr lang="en-US" altLang="zh-CN" sz="1400"/>
          </a:p>
        </p:txBody>
      </p:sp>
      <p:sp>
        <p:nvSpPr>
          <p:cNvPr id="5127" name="Rectangle 9"/>
          <p:cNvSpPr>
            <a:spLocks noChangeArrowheads="1"/>
          </p:cNvSpPr>
          <p:nvPr/>
        </p:nvSpPr>
        <p:spPr bwMode="auto">
          <a:xfrm>
            <a:off x="446088" y="2340818"/>
            <a:ext cx="2117725" cy="588962"/>
          </a:xfrm>
          <a:prstGeom prst="rect">
            <a:avLst/>
          </a:prstGeom>
          <a:solidFill>
            <a:srgbClr val="008000"/>
          </a:solidFill>
          <a:ln w="12700">
            <a:solidFill>
              <a:schemeClr val="bg1"/>
            </a:solidFill>
            <a:miter lim="800000"/>
            <a:headEnd/>
            <a:tailEnd/>
          </a:ln>
        </p:spPr>
        <p:txBody>
          <a:bodyPr lIns="0" tIns="0" rIns="0" bIns="0" anchor="ctr">
            <a:spAutoFit/>
          </a:bodyPr>
          <a:lstStyle/>
          <a:p>
            <a:endParaRPr lang="zh-CN" altLang="en-US"/>
          </a:p>
        </p:txBody>
      </p:sp>
      <p:sp>
        <p:nvSpPr>
          <p:cNvPr id="5128" name="Rectangle 10"/>
          <p:cNvSpPr>
            <a:spLocks noChangeArrowheads="1"/>
          </p:cNvSpPr>
          <p:nvPr/>
        </p:nvSpPr>
        <p:spPr bwMode="auto">
          <a:xfrm>
            <a:off x="2563813" y="2340818"/>
            <a:ext cx="2117725" cy="588962"/>
          </a:xfrm>
          <a:prstGeom prst="rect">
            <a:avLst/>
          </a:prstGeom>
          <a:solidFill>
            <a:srgbClr val="008000"/>
          </a:solidFill>
          <a:ln w="12700">
            <a:solidFill>
              <a:schemeClr val="bg1"/>
            </a:solidFill>
            <a:miter lim="800000"/>
            <a:headEnd/>
            <a:tailEnd/>
          </a:ln>
        </p:spPr>
        <p:txBody>
          <a:bodyPr lIns="0" tIns="0" rIns="0" bIns="0" anchor="ctr">
            <a:spAutoFit/>
          </a:bodyPr>
          <a:lstStyle/>
          <a:p>
            <a:endParaRPr lang="zh-CN" altLang="en-US"/>
          </a:p>
        </p:txBody>
      </p:sp>
      <p:sp>
        <p:nvSpPr>
          <p:cNvPr id="5129" name="Rectangle 11"/>
          <p:cNvSpPr>
            <a:spLocks noChangeArrowheads="1"/>
          </p:cNvSpPr>
          <p:nvPr/>
        </p:nvSpPr>
        <p:spPr bwMode="auto">
          <a:xfrm>
            <a:off x="4679950" y="2340818"/>
            <a:ext cx="2117725" cy="588962"/>
          </a:xfrm>
          <a:prstGeom prst="rect">
            <a:avLst/>
          </a:prstGeom>
          <a:solidFill>
            <a:srgbClr val="008000"/>
          </a:solidFill>
          <a:ln w="12700">
            <a:solidFill>
              <a:schemeClr val="bg1"/>
            </a:solidFill>
            <a:miter lim="800000"/>
            <a:headEnd/>
            <a:tailEnd/>
          </a:ln>
        </p:spPr>
        <p:txBody>
          <a:bodyPr lIns="0" tIns="0" rIns="0" bIns="0" anchor="ctr">
            <a:spAutoFit/>
          </a:bodyPr>
          <a:lstStyle/>
          <a:p>
            <a:endParaRPr lang="zh-CN" altLang="en-US"/>
          </a:p>
        </p:txBody>
      </p:sp>
      <p:sp>
        <p:nvSpPr>
          <p:cNvPr id="5130" name="Text Box 12"/>
          <p:cNvSpPr txBox="1">
            <a:spLocks noChangeArrowheads="1"/>
          </p:cNvSpPr>
          <p:nvPr>
            <p:custDataLst>
              <p:tags r:id="rId3"/>
            </p:custDataLst>
          </p:nvPr>
        </p:nvSpPr>
        <p:spPr bwMode="auto">
          <a:xfrm>
            <a:off x="715963" y="2539255"/>
            <a:ext cx="1635125" cy="212725"/>
          </a:xfrm>
          <a:prstGeom prst="rect">
            <a:avLst/>
          </a:prstGeom>
          <a:noFill/>
          <a:ln w="9525">
            <a:noFill/>
            <a:miter lim="800000"/>
            <a:headEnd/>
            <a:tailEnd/>
          </a:ln>
        </p:spPr>
        <p:txBody>
          <a:bodyPr lIns="0" tIns="0" rIns="0" bIns="0" anchor="ctr">
            <a:spAutoFit/>
          </a:bodyPr>
          <a:lstStyle/>
          <a:p>
            <a:pPr algn="ctr">
              <a:buFont typeface="Wingdings" pitchFamily="2" charset="2"/>
              <a:buNone/>
            </a:pPr>
            <a:r>
              <a:rPr lang="en-US" altLang="zh-CN" sz="1400">
                <a:solidFill>
                  <a:schemeClr val="bg1"/>
                </a:solidFill>
              </a:rPr>
              <a:t>    </a:t>
            </a:r>
            <a:r>
              <a:rPr lang="zh-CN" altLang="en-US" sz="1400">
                <a:solidFill>
                  <a:schemeClr val="bg1"/>
                </a:solidFill>
              </a:rPr>
              <a:t>高效清洁能源</a:t>
            </a:r>
            <a:endParaRPr lang="zh-CN" sz="1400">
              <a:solidFill>
                <a:schemeClr val="bg1"/>
              </a:solidFill>
            </a:endParaRPr>
          </a:p>
        </p:txBody>
      </p:sp>
      <p:sp>
        <p:nvSpPr>
          <p:cNvPr id="5131" name="Text Box 13"/>
          <p:cNvSpPr txBox="1">
            <a:spLocks noChangeArrowheads="1"/>
          </p:cNvSpPr>
          <p:nvPr>
            <p:custDataLst>
              <p:tags r:id="rId4"/>
            </p:custDataLst>
          </p:nvPr>
        </p:nvSpPr>
        <p:spPr bwMode="auto">
          <a:xfrm>
            <a:off x="3082925" y="2524968"/>
            <a:ext cx="1446213" cy="212725"/>
          </a:xfrm>
          <a:prstGeom prst="rect">
            <a:avLst/>
          </a:prstGeom>
          <a:noFill/>
          <a:ln w="9525">
            <a:noFill/>
            <a:miter lim="800000"/>
            <a:headEnd/>
            <a:tailEnd/>
          </a:ln>
        </p:spPr>
        <p:txBody>
          <a:bodyPr lIns="0" tIns="0" rIns="0" bIns="0" anchor="ctr">
            <a:spAutoFit/>
          </a:bodyPr>
          <a:lstStyle/>
          <a:p>
            <a:pPr>
              <a:buFont typeface="Wingdings" pitchFamily="2" charset="2"/>
              <a:buNone/>
            </a:pPr>
            <a:r>
              <a:rPr lang="zh-CN" altLang="en-US" sz="1400">
                <a:solidFill>
                  <a:schemeClr val="bg1"/>
                </a:solidFill>
              </a:rPr>
              <a:t>新能源及环保</a:t>
            </a:r>
          </a:p>
        </p:txBody>
      </p:sp>
      <p:sp>
        <p:nvSpPr>
          <p:cNvPr id="5132" name="Text Box 14"/>
          <p:cNvSpPr txBox="1">
            <a:spLocks noChangeArrowheads="1"/>
          </p:cNvSpPr>
          <p:nvPr>
            <p:custDataLst>
              <p:tags r:id="rId5"/>
            </p:custDataLst>
          </p:nvPr>
        </p:nvSpPr>
        <p:spPr bwMode="auto">
          <a:xfrm>
            <a:off x="5249863" y="2524968"/>
            <a:ext cx="1335087" cy="212725"/>
          </a:xfrm>
          <a:prstGeom prst="rect">
            <a:avLst/>
          </a:prstGeom>
          <a:noFill/>
          <a:ln w="9525">
            <a:noFill/>
            <a:miter lim="800000"/>
            <a:headEnd/>
            <a:tailEnd/>
          </a:ln>
        </p:spPr>
        <p:txBody>
          <a:bodyPr lIns="0" tIns="0" rIns="0" bIns="0" anchor="ctr">
            <a:spAutoFit/>
          </a:bodyPr>
          <a:lstStyle/>
          <a:p>
            <a:pPr>
              <a:buFont typeface="Wingdings" pitchFamily="2" charset="2"/>
              <a:buNone/>
            </a:pPr>
            <a:r>
              <a:rPr lang="zh-CN" altLang="en-US" sz="1400">
                <a:solidFill>
                  <a:schemeClr val="bg1"/>
                </a:solidFill>
              </a:rPr>
              <a:t>工业装备</a:t>
            </a:r>
          </a:p>
        </p:txBody>
      </p:sp>
      <p:sp>
        <p:nvSpPr>
          <p:cNvPr id="5133" name="AutoShape 16"/>
          <p:cNvSpPr>
            <a:spLocks noChangeArrowheads="1"/>
          </p:cNvSpPr>
          <p:nvPr>
            <p:custDataLst>
              <p:tags r:id="rId6"/>
            </p:custDataLst>
          </p:nvPr>
        </p:nvSpPr>
        <p:spPr bwMode="auto">
          <a:xfrm>
            <a:off x="509588" y="2413843"/>
            <a:ext cx="339725" cy="431800"/>
          </a:xfrm>
          <a:prstGeom prst="homePlate">
            <a:avLst>
              <a:gd name="adj" fmla="val 0"/>
            </a:avLst>
          </a:prstGeom>
          <a:noFill/>
          <a:ln w="9525" algn="ctr">
            <a:solidFill>
              <a:schemeClr val="bg1"/>
            </a:solidFill>
            <a:miter lim="800000"/>
            <a:headEnd/>
            <a:tailEnd/>
          </a:ln>
        </p:spPr>
        <p:txBody>
          <a:bodyPr wrap="none" anchor="ctr"/>
          <a:lstStyle/>
          <a:p>
            <a:pPr algn="ctr"/>
            <a:endParaRPr lang="en-US" altLang="zh-CN" sz="1400"/>
          </a:p>
        </p:txBody>
      </p:sp>
      <p:sp>
        <p:nvSpPr>
          <p:cNvPr id="5134" name="Rectangle 17"/>
          <p:cNvSpPr>
            <a:spLocks noChangeArrowheads="1"/>
          </p:cNvSpPr>
          <p:nvPr/>
        </p:nvSpPr>
        <p:spPr bwMode="auto">
          <a:xfrm>
            <a:off x="560388" y="2372568"/>
            <a:ext cx="247650" cy="571500"/>
          </a:xfrm>
          <a:prstGeom prst="rect">
            <a:avLst/>
          </a:prstGeom>
          <a:noFill/>
          <a:ln w="9525" algn="ctr">
            <a:noFill/>
            <a:miter lim="800000"/>
            <a:headEnd/>
            <a:tailEnd/>
          </a:ln>
        </p:spPr>
        <p:txBody>
          <a:bodyPr wrap="none" anchor="ctr"/>
          <a:lstStyle/>
          <a:p>
            <a:pPr algn="ctr"/>
            <a:r>
              <a:rPr lang="de-DE" altLang="zh-CN" sz="2800">
                <a:solidFill>
                  <a:schemeClr val="bg1"/>
                </a:solidFill>
              </a:rPr>
              <a:t>1</a:t>
            </a:r>
            <a:endParaRPr lang="de-DE" altLang="zh-CN" sz="2800">
              <a:solidFill>
                <a:schemeClr val="hlink"/>
              </a:solidFill>
            </a:endParaRPr>
          </a:p>
        </p:txBody>
      </p:sp>
      <p:sp>
        <p:nvSpPr>
          <p:cNvPr id="5135" name="Rectangle 18"/>
          <p:cNvSpPr>
            <a:spLocks noChangeArrowheads="1"/>
          </p:cNvSpPr>
          <p:nvPr/>
        </p:nvSpPr>
        <p:spPr bwMode="auto">
          <a:xfrm>
            <a:off x="2678113" y="2372568"/>
            <a:ext cx="247650" cy="571500"/>
          </a:xfrm>
          <a:prstGeom prst="rect">
            <a:avLst/>
          </a:prstGeom>
          <a:noFill/>
          <a:ln w="9525" algn="ctr">
            <a:noFill/>
            <a:miter lim="800000"/>
            <a:headEnd/>
            <a:tailEnd/>
          </a:ln>
        </p:spPr>
        <p:txBody>
          <a:bodyPr wrap="none" anchor="ctr"/>
          <a:lstStyle/>
          <a:p>
            <a:pPr algn="ctr"/>
            <a:r>
              <a:rPr lang="de-DE" altLang="zh-CN" sz="2800">
                <a:solidFill>
                  <a:schemeClr val="bg1"/>
                </a:solidFill>
              </a:rPr>
              <a:t>2</a:t>
            </a:r>
          </a:p>
        </p:txBody>
      </p:sp>
      <p:sp>
        <p:nvSpPr>
          <p:cNvPr id="5136" name="Rectangle 19"/>
          <p:cNvSpPr>
            <a:spLocks noChangeArrowheads="1"/>
          </p:cNvSpPr>
          <p:nvPr/>
        </p:nvSpPr>
        <p:spPr bwMode="auto">
          <a:xfrm>
            <a:off x="4806950" y="2372568"/>
            <a:ext cx="247650" cy="571500"/>
          </a:xfrm>
          <a:prstGeom prst="rect">
            <a:avLst/>
          </a:prstGeom>
          <a:noFill/>
          <a:ln w="9525" algn="ctr">
            <a:noFill/>
            <a:miter lim="800000"/>
            <a:headEnd/>
            <a:tailEnd/>
          </a:ln>
        </p:spPr>
        <p:txBody>
          <a:bodyPr wrap="none" anchor="ctr"/>
          <a:lstStyle/>
          <a:p>
            <a:pPr algn="ctr"/>
            <a:r>
              <a:rPr lang="de-DE" altLang="zh-CN" sz="2800">
                <a:solidFill>
                  <a:schemeClr val="bg1"/>
                </a:solidFill>
              </a:rPr>
              <a:t>3</a:t>
            </a:r>
          </a:p>
        </p:txBody>
      </p:sp>
      <p:sp>
        <p:nvSpPr>
          <p:cNvPr id="5137" name="AutoShape 20"/>
          <p:cNvSpPr>
            <a:spLocks noChangeArrowheads="1"/>
          </p:cNvSpPr>
          <p:nvPr>
            <p:custDataLst>
              <p:tags r:id="rId7"/>
            </p:custDataLst>
          </p:nvPr>
        </p:nvSpPr>
        <p:spPr bwMode="auto">
          <a:xfrm>
            <a:off x="2638425" y="2413843"/>
            <a:ext cx="338138" cy="431800"/>
          </a:xfrm>
          <a:prstGeom prst="homePlate">
            <a:avLst>
              <a:gd name="adj" fmla="val 0"/>
            </a:avLst>
          </a:prstGeom>
          <a:noFill/>
          <a:ln w="9525" algn="ctr">
            <a:solidFill>
              <a:schemeClr val="bg1"/>
            </a:solidFill>
            <a:miter lim="800000"/>
            <a:headEnd/>
            <a:tailEnd/>
          </a:ln>
        </p:spPr>
        <p:txBody>
          <a:bodyPr wrap="none" anchor="ctr"/>
          <a:lstStyle/>
          <a:p>
            <a:pPr algn="ctr"/>
            <a:endParaRPr lang="en-US" altLang="zh-CN" sz="1400"/>
          </a:p>
        </p:txBody>
      </p:sp>
      <p:sp>
        <p:nvSpPr>
          <p:cNvPr id="5138" name="AutoShape 21"/>
          <p:cNvSpPr>
            <a:spLocks noChangeArrowheads="1"/>
          </p:cNvSpPr>
          <p:nvPr>
            <p:custDataLst>
              <p:tags r:id="rId8"/>
            </p:custDataLst>
          </p:nvPr>
        </p:nvSpPr>
        <p:spPr bwMode="auto">
          <a:xfrm>
            <a:off x="4746625" y="2413843"/>
            <a:ext cx="339725" cy="431800"/>
          </a:xfrm>
          <a:prstGeom prst="homePlate">
            <a:avLst>
              <a:gd name="adj" fmla="val 0"/>
            </a:avLst>
          </a:prstGeom>
          <a:noFill/>
          <a:ln w="9525" algn="ctr">
            <a:solidFill>
              <a:schemeClr val="bg1"/>
            </a:solidFill>
            <a:miter lim="800000"/>
            <a:headEnd/>
            <a:tailEnd/>
          </a:ln>
        </p:spPr>
        <p:txBody>
          <a:bodyPr wrap="none" anchor="ctr"/>
          <a:lstStyle/>
          <a:p>
            <a:pPr algn="ctr"/>
            <a:endParaRPr lang="en-US" altLang="zh-CN" sz="1400"/>
          </a:p>
        </p:txBody>
      </p:sp>
      <p:sp>
        <p:nvSpPr>
          <p:cNvPr id="5139" name="Rectangle 25"/>
          <p:cNvSpPr>
            <a:spLocks noChangeArrowheads="1"/>
          </p:cNvSpPr>
          <p:nvPr/>
        </p:nvSpPr>
        <p:spPr bwMode="auto">
          <a:xfrm>
            <a:off x="395288" y="4580780"/>
            <a:ext cx="2138362" cy="914400"/>
          </a:xfrm>
          <a:prstGeom prst="rect">
            <a:avLst/>
          </a:prstGeom>
          <a:noFill/>
          <a:ln w="9525">
            <a:noFill/>
            <a:miter lim="800000"/>
            <a:headEnd/>
            <a:tailEnd/>
          </a:ln>
        </p:spPr>
        <p:txBody>
          <a:bodyPr lIns="0" tIns="0" rIns="0" bIns="0">
            <a:spAutoFit/>
          </a:bodyPr>
          <a:lstStyle/>
          <a:p>
            <a:pPr lvl="1">
              <a:buFontTx/>
              <a:buBlip>
                <a:blip r:embed="rId13"/>
              </a:buBlip>
            </a:pPr>
            <a:r>
              <a:rPr lang="en-US" altLang="zh-CN" b="0">
                <a:latin typeface="黑体" pitchFamily="2" charset="-122"/>
                <a:ea typeface="黑体" pitchFamily="2" charset="-122"/>
              </a:rPr>
              <a:t> </a:t>
            </a:r>
            <a:r>
              <a:rPr lang="zh-CN" altLang="en-US" b="0">
                <a:latin typeface="黑体" pitchFamily="2" charset="-122"/>
                <a:ea typeface="黑体" pitchFamily="2" charset="-122"/>
              </a:rPr>
              <a:t>火电</a:t>
            </a:r>
          </a:p>
          <a:p>
            <a:pPr lvl="1">
              <a:buFontTx/>
              <a:buBlip>
                <a:blip r:embed="rId13"/>
              </a:buBlip>
            </a:pPr>
            <a:r>
              <a:rPr lang="zh-CN" altLang="en-US" b="0">
                <a:latin typeface="黑体" pitchFamily="2" charset="-122"/>
                <a:ea typeface="黑体" pitchFamily="2" charset="-122"/>
              </a:rPr>
              <a:t> 输配电</a:t>
            </a:r>
          </a:p>
          <a:p>
            <a:pPr lvl="1">
              <a:buFontTx/>
              <a:buBlip>
                <a:blip r:embed="rId13"/>
              </a:buBlip>
            </a:pPr>
            <a:r>
              <a:rPr lang="zh-CN" altLang="en-US" b="0">
                <a:latin typeface="黑体" pitchFamily="2" charset="-122"/>
                <a:ea typeface="黑体" pitchFamily="2" charset="-122"/>
              </a:rPr>
              <a:t> </a:t>
            </a:r>
            <a:r>
              <a:rPr lang="en-US" altLang="zh-CN" b="0">
                <a:latin typeface="黑体" pitchFamily="2" charset="-122"/>
                <a:ea typeface="黑体" pitchFamily="2" charset="-122"/>
              </a:rPr>
              <a:t>(</a:t>
            </a:r>
            <a:r>
              <a:rPr lang="zh-CN" altLang="en-US" b="0">
                <a:latin typeface="黑体" pitchFamily="2" charset="-122"/>
                <a:ea typeface="黑体" pitchFamily="2" charset="-122"/>
              </a:rPr>
              <a:t>智能电网</a:t>
            </a:r>
            <a:r>
              <a:rPr lang="en-US" altLang="zh-CN" b="0">
                <a:latin typeface="黑体" pitchFamily="2" charset="-122"/>
                <a:ea typeface="黑体" pitchFamily="2" charset="-122"/>
              </a:rPr>
              <a:t>)</a:t>
            </a:r>
          </a:p>
        </p:txBody>
      </p:sp>
      <p:sp>
        <p:nvSpPr>
          <p:cNvPr id="5140" name="Rectangle 30"/>
          <p:cNvSpPr>
            <a:spLocks noChangeArrowheads="1"/>
          </p:cNvSpPr>
          <p:nvPr/>
        </p:nvSpPr>
        <p:spPr bwMode="auto">
          <a:xfrm>
            <a:off x="6777038" y="2340818"/>
            <a:ext cx="2117725" cy="588962"/>
          </a:xfrm>
          <a:prstGeom prst="rect">
            <a:avLst/>
          </a:prstGeom>
          <a:solidFill>
            <a:srgbClr val="008000"/>
          </a:solidFill>
          <a:ln w="12700">
            <a:solidFill>
              <a:schemeClr val="bg1"/>
            </a:solidFill>
            <a:miter lim="800000"/>
            <a:headEnd/>
            <a:tailEnd/>
          </a:ln>
        </p:spPr>
        <p:txBody>
          <a:bodyPr lIns="0" tIns="0" rIns="0" bIns="0" anchor="ctr">
            <a:spAutoFit/>
          </a:bodyPr>
          <a:lstStyle/>
          <a:p>
            <a:endParaRPr lang="zh-CN" altLang="en-US"/>
          </a:p>
        </p:txBody>
      </p:sp>
      <p:sp>
        <p:nvSpPr>
          <p:cNvPr id="5141" name="Text Box 31"/>
          <p:cNvSpPr txBox="1">
            <a:spLocks noChangeArrowheads="1"/>
          </p:cNvSpPr>
          <p:nvPr>
            <p:custDataLst>
              <p:tags r:id="rId9"/>
            </p:custDataLst>
          </p:nvPr>
        </p:nvSpPr>
        <p:spPr bwMode="auto">
          <a:xfrm>
            <a:off x="7346950" y="2524968"/>
            <a:ext cx="1335088" cy="212725"/>
          </a:xfrm>
          <a:prstGeom prst="rect">
            <a:avLst/>
          </a:prstGeom>
          <a:noFill/>
          <a:ln w="9525">
            <a:noFill/>
            <a:miter lim="800000"/>
            <a:headEnd/>
            <a:tailEnd/>
          </a:ln>
        </p:spPr>
        <p:txBody>
          <a:bodyPr lIns="0" tIns="0" rIns="0" bIns="0" anchor="ctr">
            <a:spAutoFit/>
          </a:bodyPr>
          <a:lstStyle/>
          <a:p>
            <a:pPr>
              <a:buFont typeface="Wingdings" pitchFamily="2" charset="2"/>
              <a:buNone/>
            </a:pPr>
            <a:r>
              <a:rPr lang="zh-CN" altLang="en-US" sz="1400">
                <a:solidFill>
                  <a:schemeClr val="bg1"/>
                </a:solidFill>
              </a:rPr>
              <a:t>现代服务业</a:t>
            </a:r>
          </a:p>
        </p:txBody>
      </p:sp>
      <p:sp>
        <p:nvSpPr>
          <p:cNvPr id="5142" name="Rectangle 32"/>
          <p:cNvSpPr>
            <a:spLocks noChangeArrowheads="1"/>
          </p:cNvSpPr>
          <p:nvPr/>
        </p:nvSpPr>
        <p:spPr bwMode="auto">
          <a:xfrm>
            <a:off x="6904038" y="2372568"/>
            <a:ext cx="247650" cy="571500"/>
          </a:xfrm>
          <a:prstGeom prst="rect">
            <a:avLst/>
          </a:prstGeom>
          <a:noFill/>
          <a:ln w="9525" algn="ctr">
            <a:noFill/>
            <a:miter lim="800000"/>
            <a:headEnd/>
            <a:tailEnd/>
          </a:ln>
        </p:spPr>
        <p:txBody>
          <a:bodyPr wrap="none" anchor="ctr"/>
          <a:lstStyle/>
          <a:p>
            <a:pPr algn="ctr"/>
            <a:r>
              <a:rPr lang="de-DE" altLang="zh-CN" sz="2800">
                <a:solidFill>
                  <a:schemeClr val="bg1"/>
                </a:solidFill>
              </a:rPr>
              <a:t>4</a:t>
            </a:r>
          </a:p>
        </p:txBody>
      </p:sp>
      <p:sp>
        <p:nvSpPr>
          <p:cNvPr id="5143" name="AutoShape 33"/>
          <p:cNvSpPr>
            <a:spLocks noChangeArrowheads="1"/>
          </p:cNvSpPr>
          <p:nvPr>
            <p:custDataLst>
              <p:tags r:id="rId10"/>
            </p:custDataLst>
          </p:nvPr>
        </p:nvSpPr>
        <p:spPr bwMode="auto">
          <a:xfrm>
            <a:off x="6843713" y="2413843"/>
            <a:ext cx="339725" cy="431800"/>
          </a:xfrm>
          <a:prstGeom prst="homePlate">
            <a:avLst>
              <a:gd name="adj" fmla="val 0"/>
            </a:avLst>
          </a:prstGeom>
          <a:noFill/>
          <a:ln w="9525" algn="ctr">
            <a:solidFill>
              <a:schemeClr val="bg1"/>
            </a:solidFill>
            <a:miter lim="800000"/>
            <a:headEnd/>
            <a:tailEnd/>
          </a:ln>
        </p:spPr>
        <p:txBody>
          <a:bodyPr wrap="none" anchor="ctr"/>
          <a:lstStyle/>
          <a:p>
            <a:pPr algn="ctr"/>
            <a:endParaRPr lang="en-US" altLang="zh-CN" sz="1400"/>
          </a:p>
        </p:txBody>
      </p:sp>
      <p:sp>
        <p:nvSpPr>
          <p:cNvPr id="5144" name="Line 34"/>
          <p:cNvSpPr>
            <a:spLocks noChangeShapeType="1"/>
          </p:cNvSpPr>
          <p:nvPr/>
        </p:nvSpPr>
        <p:spPr bwMode="auto">
          <a:xfrm>
            <a:off x="6777038" y="2340818"/>
            <a:ext cx="0" cy="4392612"/>
          </a:xfrm>
          <a:prstGeom prst="line">
            <a:avLst/>
          </a:prstGeom>
          <a:noFill/>
          <a:ln w="9525">
            <a:noFill/>
            <a:round/>
            <a:headEnd/>
            <a:tailEnd/>
          </a:ln>
        </p:spPr>
        <p:txBody>
          <a:bodyPr/>
          <a:lstStyle/>
          <a:p>
            <a:endParaRPr lang="zh-CN" altLang="en-US"/>
          </a:p>
        </p:txBody>
      </p:sp>
      <p:pic>
        <p:nvPicPr>
          <p:cNvPr id="5145" name="Picture 35" descr="j0316799"/>
          <p:cNvPicPr>
            <a:picLocks noChangeArrowheads="1"/>
          </p:cNvPicPr>
          <p:nvPr/>
        </p:nvPicPr>
        <p:blipFill>
          <a:blip r:embed="rId14" cstate="print"/>
          <a:srcRect/>
          <a:stretch>
            <a:fillRect/>
          </a:stretch>
        </p:blipFill>
        <p:spPr bwMode="auto">
          <a:xfrm>
            <a:off x="6837363" y="2929780"/>
            <a:ext cx="2016125" cy="1511300"/>
          </a:xfrm>
          <a:prstGeom prst="rect">
            <a:avLst/>
          </a:prstGeom>
          <a:noFill/>
          <a:ln w="9525">
            <a:noFill/>
            <a:miter lim="800000"/>
            <a:headEnd/>
            <a:tailEnd/>
          </a:ln>
        </p:spPr>
      </p:pic>
      <p:sp>
        <p:nvSpPr>
          <p:cNvPr id="5146" name="Rectangle 28"/>
          <p:cNvSpPr>
            <a:spLocks noChangeArrowheads="1"/>
          </p:cNvSpPr>
          <p:nvPr>
            <p:custDataLst>
              <p:tags r:id="rId11"/>
            </p:custDataLst>
          </p:nvPr>
        </p:nvSpPr>
        <p:spPr bwMode="gray">
          <a:xfrm>
            <a:off x="6808788" y="2898030"/>
            <a:ext cx="2128837" cy="3606800"/>
          </a:xfrm>
          <a:prstGeom prst="rect">
            <a:avLst/>
          </a:prstGeom>
          <a:noFill/>
          <a:ln w="9525" algn="ctr">
            <a:noFill/>
            <a:miter lim="800000"/>
            <a:headEnd/>
            <a:tailEnd/>
          </a:ln>
        </p:spPr>
        <p:txBody>
          <a:bodyPr lIns="0" tIns="91440" bIns="91440"/>
          <a:lstStyle/>
          <a:p>
            <a:pPr marL="114300" lvl="1">
              <a:tabLst>
                <a:tab pos="190500" algn="l"/>
              </a:tabLst>
            </a:pPr>
            <a:endParaRPr lang="zh-CN" altLang="zh-CN" sz="1400"/>
          </a:p>
        </p:txBody>
      </p:sp>
      <p:sp>
        <p:nvSpPr>
          <p:cNvPr id="5147" name="Line 37"/>
          <p:cNvSpPr>
            <a:spLocks noChangeShapeType="1"/>
          </p:cNvSpPr>
          <p:nvPr/>
        </p:nvSpPr>
        <p:spPr bwMode="auto">
          <a:xfrm>
            <a:off x="6777038" y="2961530"/>
            <a:ext cx="0" cy="3779838"/>
          </a:xfrm>
          <a:prstGeom prst="line">
            <a:avLst/>
          </a:prstGeom>
          <a:noFill/>
          <a:ln w="22225">
            <a:solidFill>
              <a:schemeClr val="accent1"/>
            </a:solidFill>
            <a:round/>
            <a:headEnd/>
            <a:tailEnd/>
          </a:ln>
        </p:spPr>
        <p:txBody>
          <a:bodyPr/>
          <a:lstStyle/>
          <a:p>
            <a:endParaRPr lang="zh-CN" altLang="en-US"/>
          </a:p>
        </p:txBody>
      </p:sp>
      <p:pic>
        <p:nvPicPr>
          <p:cNvPr id="5148" name="Picture 38" descr="燃机吊装"/>
          <p:cNvPicPr>
            <a:picLocks noChangeAspect="1" noChangeArrowheads="1"/>
          </p:cNvPicPr>
          <p:nvPr/>
        </p:nvPicPr>
        <p:blipFill>
          <a:blip r:embed="rId15" cstate="print"/>
          <a:srcRect/>
          <a:stretch>
            <a:fillRect/>
          </a:stretch>
        </p:blipFill>
        <p:spPr bwMode="auto">
          <a:xfrm>
            <a:off x="476250" y="2961530"/>
            <a:ext cx="2025650" cy="1484313"/>
          </a:xfrm>
          <a:prstGeom prst="rect">
            <a:avLst/>
          </a:prstGeom>
          <a:noFill/>
          <a:ln w="9525">
            <a:noFill/>
            <a:miter lim="800000"/>
            <a:headEnd/>
            <a:tailEnd/>
          </a:ln>
        </p:spPr>
      </p:pic>
      <p:pic>
        <p:nvPicPr>
          <p:cNvPr id="5149" name="Picture 39" descr="8p1"/>
          <p:cNvPicPr>
            <a:picLocks noChangeAspect="1" noChangeArrowheads="1"/>
          </p:cNvPicPr>
          <p:nvPr/>
        </p:nvPicPr>
        <p:blipFill>
          <a:blip r:embed="rId16" cstate="print"/>
          <a:srcRect/>
          <a:stretch>
            <a:fillRect/>
          </a:stretch>
        </p:blipFill>
        <p:spPr bwMode="auto">
          <a:xfrm>
            <a:off x="2592388" y="2961530"/>
            <a:ext cx="2024062" cy="1484313"/>
          </a:xfrm>
          <a:prstGeom prst="rect">
            <a:avLst/>
          </a:prstGeom>
          <a:noFill/>
          <a:ln w="9525">
            <a:noFill/>
            <a:miter lim="800000"/>
            <a:headEnd/>
            <a:tailEnd/>
          </a:ln>
        </p:spPr>
      </p:pic>
      <p:pic>
        <p:nvPicPr>
          <p:cNvPr id="5150" name="Picture 40" descr="Newsliner_home_page"/>
          <p:cNvPicPr>
            <a:picLocks noChangeAspect="1" noChangeArrowheads="1"/>
          </p:cNvPicPr>
          <p:nvPr/>
        </p:nvPicPr>
        <p:blipFill>
          <a:blip r:embed="rId17" cstate="print"/>
          <a:srcRect/>
          <a:stretch>
            <a:fillRect/>
          </a:stretch>
        </p:blipFill>
        <p:spPr bwMode="auto">
          <a:xfrm>
            <a:off x="4706938" y="2961530"/>
            <a:ext cx="2025650" cy="1484313"/>
          </a:xfrm>
          <a:prstGeom prst="rect">
            <a:avLst/>
          </a:prstGeom>
          <a:noFill/>
          <a:ln w="9525">
            <a:noFill/>
            <a:miter lim="800000"/>
            <a:headEnd/>
            <a:tailEnd/>
          </a:ln>
        </p:spPr>
      </p:pic>
      <p:sp>
        <p:nvSpPr>
          <p:cNvPr id="5151" name="Rectangle 41"/>
          <p:cNvSpPr>
            <a:spLocks noChangeArrowheads="1"/>
          </p:cNvSpPr>
          <p:nvPr/>
        </p:nvSpPr>
        <p:spPr bwMode="auto">
          <a:xfrm>
            <a:off x="2501900" y="4580780"/>
            <a:ext cx="2138363" cy="914400"/>
          </a:xfrm>
          <a:prstGeom prst="rect">
            <a:avLst/>
          </a:prstGeom>
          <a:noFill/>
          <a:ln w="9525">
            <a:noFill/>
            <a:miter lim="800000"/>
            <a:headEnd/>
            <a:tailEnd/>
          </a:ln>
        </p:spPr>
        <p:txBody>
          <a:bodyPr lIns="0" tIns="0" rIns="0" bIns="0">
            <a:spAutoFit/>
          </a:bodyPr>
          <a:lstStyle/>
          <a:p>
            <a:pPr lvl="1">
              <a:buFontTx/>
              <a:buBlip>
                <a:blip r:embed="rId13"/>
              </a:buBlip>
            </a:pPr>
            <a:r>
              <a:rPr lang="en-US" altLang="zh-CN" b="0">
                <a:latin typeface="黑体" pitchFamily="2" charset="-122"/>
                <a:ea typeface="黑体" pitchFamily="2" charset="-122"/>
              </a:rPr>
              <a:t> </a:t>
            </a:r>
            <a:r>
              <a:rPr lang="zh-CN" altLang="en-US" b="0">
                <a:latin typeface="黑体" pitchFamily="2" charset="-122"/>
                <a:ea typeface="黑体" pitchFamily="2" charset="-122"/>
              </a:rPr>
              <a:t>核电</a:t>
            </a:r>
          </a:p>
          <a:p>
            <a:pPr lvl="1">
              <a:buFontTx/>
              <a:buBlip>
                <a:blip r:embed="rId13"/>
              </a:buBlip>
            </a:pPr>
            <a:r>
              <a:rPr lang="zh-CN" altLang="en-US" b="0">
                <a:latin typeface="黑体" pitchFamily="2" charset="-122"/>
                <a:ea typeface="黑体" pitchFamily="2" charset="-122"/>
              </a:rPr>
              <a:t> 风电</a:t>
            </a:r>
          </a:p>
          <a:p>
            <a:pPr lvl="1">
              <a:buFontTx/>
              <a:buBlip>
                <a:blip r:embed="rId13"/>
              </a:buBlip>
            </a:pPr>
            <a:r>
              <a:rPr lang="zh-CN" altLang="en-US" b="0">
                <a:latin typeface="黑体" pitchFamily="2" charset="-122"/>
                <a:ea typeface="黑体" pitchFamily="2" charset="-122"/>
              </a:rPr>
              <a:t> 节能环保</a:t>
            </a:r>
          </a:p>
        </p:txBody>
      </p:sp>
      <p:sp>
        <p:nvSpPr>
          <p:cNvPr id="5152" name="Rectangle 42"/>
          <p:cNvSpPr>
            <a:spLocks noChangeArrowheads="1"/>
          </p:cNvSpPr>
          <p:nvPr/>
        </p:nvSpPr>
        <p:spPr bwMode="auto">
          <a:xfrm>
            <a:off x="4638675" y="4536330"/>
            <a:ext cx="2138363" cy="2154238"/>
          </a:xfrm>
          <a:prstGeom prst="rect">
            <a:avLst/>
          </a:prstGeom>
          <a:noFill/>
          <a:ln w="9525">
            <a:noFill/>
            <a:miter lim="800000"/>
            <a:headEnd/>
            <a:tailEnd/>
          </a:ln>
        </p:spPr>
        <p:txBody>
          <a:bodyPr lIns="0" tIns="0" rIns="0" bIns="0">
            <a:spAutoFit/>
          </a:bodyPr>
          <a:lstStyle/>
          <a:p>
            <a:pPr lvl="1">
              <a:buFontTx/>
              <a:buBlip>
                <a:blip r:embed="rId13"/>
              </a:buBlip>
            </a:pPr>
            <a:r>
              <a:rPr lang="en-US" altLang="zh-CN" sz="1400" dirty="0">
                <a:latin typeface="黑体" pitchFamily="2" charset="-122"/>
                <a:ea typeface="黑体" pitchFamily="2" charset="-122"/>
              </a:rPr>
              <a:t> </a:t>
            </a:r>
            <a:r>
              <a:rPr lang="zh-CN" altLang="en-US" sz="1400" dirty="0">
                <a:latin typeface="黑体" pitchFamily="2" charset="-122"/>
                <a:ea typeface="黑体" pitchFamily="2" charset="-122"/>
              </a:rPr>
              <a:t>电梯</a:t>
            </a:r>
          </a:p>
          <a:p>
            <a:pPr lvl="1">
              <a:buFontTx/>
              <a:buBlip>
                <a:blip r:embed="rId13"/>
              </a:buBlip>
            </a:pPr>
            <a:r>
              <a:rPr lang="zh-CN" altLang="en-US" sz="1400" dirty="0">
                <a:latin typeface="黑体" pitchFamily="2" charset="-122"/>
                <a:ea typeface="黑体" pitchFamily="2" charset="-122"/>
              </a:rPr>
              <a:t> 制冷压缩机</a:t>
            </a:r>
          </a:p>
          <a:p>
            <a:pPr lvl="1">
              <a:buFontTx/>
              <a:buBlip>
                <a:blip r:embed="rId13"/>
              </a:buBlip>
            </a:pPr>
            <a:r>
              <a:rPr lang="zh-CN" altLang="en-US" sz="1400" dirty="0">
                <a:latin typeface="黑体" pitchFamily="2" charset="-122"/>
                <a:ea typeface="黑体" pitchFamily="2" charset="-122"/>
              </a:rPr>
              <a:t> 印刷机械</a:t>
            </a:r>
          </a:p>
          <a:p>
            <a:pPr lvl="1">
              <a:buFontTx/>
              <a:buBlip>
                <a:blip r:embed="rId13"/>
              </a:buBlip>
            </a:pPr>
            <a:r>
              <a:rPr lang="zh-CN" altLang="en-US" sz="1400" dirty="0">
                <a:latin typeface="黑体" pitchFamily="2" charset="-122"/>
                <a:ea typeface="黑体" pitchFamily="2" charset="-122"/>
              </a:rPr>
              <a:t> 自动化</a:t>
            </a:r>
          </a:p>
          <a:p>
            <a:pPr lvl="1">
              <a:buFontTx/>
              <a:buBlip>
                <a:blip r:embed="rId13"/>
              </a:buBlip>
            </a:pPr>
            <a:r>
              <a:rPr lang="zh-CN" altLang="en-US" sz="1400" dirty="0">
                <a:latin typeface="黑体" pitchFamily="2" charset="-122"/>
                <a:ea typeface="黑体" pitchFamily="2" charset="-122"/>
              </a:rPr>
              <a:t> 关键基础件</a:t>
            </a:r>
          </a:p>
          <a:p>
            <a:pPr lvl="1">
              <a:buFontTx/>
              <a:buBlip>
                <a:blip r:embed="rId13"/>
              </a:buBlip>
            </a:pPr>
            <a:r>
              <a:rPr lang="zh-CN" altLang="en-US" sz="1400" dirty="0">
                <a:latin typeface="黑体" pitchFamily="2" charset="-122"/>
                <a:ea typeface="黑体" pitchFamily="2" charset="-122"/>
              </a:rPr>
              <a:t> 机床</a:t>
            </a:r>
          </a:p>
          <a:p>
            <a:pPr lvl="1">
              <a:buFontTx/>
              <a:buBlip>
                <a:blip r:embed="rId13"/>
              </a:buBlip>
            </a:pPr>
            <a:r>
              <a:rPr lang="zh-CN" altLang="en-US" sz="1400" dirty="0">
                <a:latin typeface="黑体" pitchFamily="2" charset="-122"/>
                <a:ea typeface="黑体" pitchFamily="2" charset="-122"/>
              </a:rPr>
              <a:t> 轨道交通</a:t>
            </a:r>
          </a:p>
          <a:p>
            <a:pPr lvl="1">
              <a:buFontTx/>
              <a:buBlip>
                <a:blip r:embed="rId13"/>
              </a:buBlip>
            </a:pPr>
            <a:r>
              <a:rPr lang="zh-CN" altLang="en-US" sz="1400" dirty="0">
                <a:latin typeface="黑体" pitchFamily="2" charset="-122"/>
                <a:ea typeface="黑体" pitchFamily="2" charset="-122"/>
              </a:rPr>
              <a:t> 电机</a:t>
            </a:r>
          </a:p>
          <a:p>
            <a:pPr lvl="1">
              <a:buFontTx/>
              <a:buBlip>
                <a:blip r:embed="rId13"/>
              </a:buBlip>
            </a:pPr>
            <a:r>
              <a:rPr lang="zh-CN" altLang="en-US" sz="1400" dirty="0">
                <a:latin typeface="黑体" pitchFamily="2" charset="-122"/>
                <a:ea typeface="黑体" pitchFamily="2" charset="-122"/>
              </a:rPr>
              <a:t> 船用曲轴</a:t>
            </a:r>
          </a:p>
          <a:p>
            <a:pPr lvl="1">
              <a:buFontTx/>
              <a:buBlip>
                <a:blip r:embed="rId13"/>
              </a:buBlip>
            </a:pPr>
            <a:r>
              <a:rPr lang="zh-CN" altLang="en-US" sz="1400" dirty="0">
                <a:latin typeface="黑体" pitchFamily="2" charset="-122"/>
                <a:ea typeface="黑体" pitchFamily="2" charset="-122"/>
              </a:rPr>
              <a:t> 纺机等</a:t>
            </a:r>
          </a:p>
        </p:txBody>
      </p:sp>
      <p:sp>
        <p:nvSpPr>
          <p:cNvPr id="5153" name="Rectangle 43"/>
          <p:cNvSpPr>
            <a:spLocks noChangeArrowheads="1"/>
          </p:cNvSpPr>
          <p:nvPr/>
        </p:nvSpPr>
        <p:spPr bwMode="auto">
          <a:xfrm>
            <a:off x="6754813" y="4580780"/>
            <a:ext cx="2138362" cy="1922463"/>
          </a:xfrm>
          <a:prstGeom prst="rect">
            <a:avLst/>
          </a:prstGeom>
          <a:noFill/>
          <a:ln w="9525">
            <a:noFill/>
            <a:miter lim="800000"/>
            <a:headEnd/>
            <a:tailEnd/>
          </a:ln>
        </p:spPr>
        <p:txBody>
          <a:bodyPr lIns="0" tIns="0" rIns="0" bIns="0">
            <a:spAutoFit/>
          </a:bodyPr>
          <a:lstStyle/>
          <a:p>
            <a:pPr lvl="1">
              <a:buFontTx/>
              <a:buBlip>
                <a:blip r:embed="rId13"/>
              </a:buBlip>
            </a:pPr>
            <a:r>
              <a:rPr lang="en-US" altLang="zh-CN" sz="1800" b="0">
                <a:latin typeface="黑体" pitchFamily="2" charset="-122"/>
                <a:ea typeface="黑体" pitchFamily="2" charset="-122"/>
              </a:rPr>
              <a:t> </a:t>
            </a:r>
            <a:r>
              <a:rPr lang="zh-CN" altLang="en-US" sz="1800" b="0">
                <a:latin typeface="黑体" pitchFamily="2" charset="-122"/>
                <a:ea typeface="黑体" pitchFamily="2" charset="-122"/>
              </a:rPr>
              <a:t>工程成套</a:t>
            </a:r>
          </a:p>
          <a:p>
            <a:pPr lvl="1">
              <a:buFontTx/>
              <a:buBlip>
                <a:blip r:embed="rId13"/>
              </a:buBlip>
            </a:pPr>
            <a:r>
              <a:rPr lang="zh-CN" altLang="en-US" sz="1800" b="0">
                <a:latin typeface="黑体" pitchFamily="2" charset="-122"/>
                <a:ea typeface="黑体" pitchFamily="2" charset="-122"/>
              </a:rPr>
              <a:t> 电站服务业</a:t>
            </a:r>
          </a:p>
          <a:p>
            <a:pPr lvl="1">
              <a:buFontTx/>
              <a:buBlip>
                <a:blip r:embed="rId13"/>
              </a:buBlip>
            </a:pPr>
            <a:r>
              <a:rPr lang="zh-CN" altLang="en-US" sz="1800" b="0">
                <a:latin typeface="黑体" pitchFamily="2" charset="-122"/>
                <a:ea typeface="黑体" pitchFamily="2" charset="-122"/>
              </a:rPr>
              <a:t> 检测服务</a:t>
            </a:r>
          </a:p>
          <a:p>
            <a:pPr lvl="1">
              <a:buFontTx/>
              <a:buBlip>
                <a:blip r:embed="rId13"/>
              </a:buBlip>
            </a:pPr>
            <a:r>
              <a:rPr lang="zh-CN" altLang="en-US" sz="1800" b="0">
                <a:latin typeface="黑体" pitchFamily="2" charset="-122"/>
                <a:ea typeface="黑体" pitchFamily="2" charset="-122"/>
              </a:rPr>
              <a:t> 维修保养</a:t>
            </a:r>
          </a:p>
          <a:p>
            <a:pPr lvl="1">
              <a:buFontTx/>
              <a:buBlip>
                <a:blip r:embed="rId13"/>
              </a:buBlip>
            </a:pPr>
            <a:r>
              <a:rPr lang="zh-CN" altLang="en-US" sz="1800" b="0">
                <a:latin typeface="黑体" pitchFamily="2" charset="-122"/>
                <a:ea typeface="黑体" pitchFamily="2" charset="-122"/>
              </a:rPr>
              <a:t> 现代物流</a:t>
            </a:r>
          </a:p>
          <a:p>
            <a:pPr lvl="1">
              <a:buFontTx/>
              <a:buBlip>
                <a:blip r:embed="rId13"/>
              </a:buBlip>
            </a:pPr>
            <a:r>
              <a:rPr lang="zh-CN" altLang="en-US" sz="1800" b="0">
                <a:latin typeface="黑体" pitchFamily="2" charset="-122"/>
                <a:ea typeface="黑体" pitchFamily="2" charset="-122"/>
              </a:rPr>
              <a:t> 设备融资租赁</a:t>
            </a:r>
          </a:p>
          <a:p>
            <a:pPr lvl="1">
              <a:buFontTx/>
              <a:buBlip>
                <a:blip r:embed="rId13"/>
              </a:buBlip>
            </a:pPr>
            <a:r>
              <a:rPr lang="zh-CN" altLang="en-US" sz="1800" b="0">
                <a:latin typeface="黑体" pitchFamily="2" charset="-122"/>
                <a:ea typeface="黑体" pitchFamily="2" charset="-122"/>
              </a:rPr>
              <a:t> 产业金融服务</a:t>
            </a:r>
          </a:p>
        </p:txBody>
      </p:sp>
      <p:sp>
        <p:nvSpPr>
          <p:cNvPr id="5155" name="Rectangle 45"/>
          <p:cNvSpPr>
            <a:spLocks noChangeArrowheads="1"/>
          </p:cNvSpPr>
          <p:nvPr/>
        </p:nvSpPr>
        <p:spPr bwMode="auto">
          <a:xfrm>
            <a:off x="379413" y="1225550"/>
            <a:ext cx="8758237" cy="60325"/>
          </a:xfrm>
          <a:prstGeom prst="rect">
            <a:avLst/>
          </a:prstGeom>
          <a:solidFill>
            <a:srgbClr val="B2D2DE"/>
          </a:solidFill>
          <a:ln w="9525">
            <a:solidFill>
              <a:srgbClr val="C9DDE3"/>
            </a:solidFill>
            <a:miter lim="800000"/>
            <a:headEnd/>
            <a:tailEnd/>
          </a:ln>
        </p:spPr>
        <p:txBody>
          <a:bodyPr lIns="90000" tIns="0" rIns="0" bIns="0" anchor="ctr"/>
          <a:lstStyle/>
          <a:p>
            <a:pPr>
              <a:lnSpc>
                <a:spcPts val="1400"/>
              </a:lnSpc>
            </a:pPr>
            <a:endParaRPr lang="en-US" altLang="de-DE" sz="1300">
              <a:solidFill>
                <a:srgbClr val="000000"/>
              </a:solidFill>
            </a:endParaRPr>
          </a:p>
        </p:txBody>
      </p:sp>
      <p:sp>
        <p:nvSpPr>
          <p:cNvPr id="5156" name="TextBox 35"/>
          <p:cNvSpPr txBox="1">
            <a:spLocks noChangeArrowheads="1"/>
          </p:cNvSpPr>
          <p:nvPr/>
        </p:nvSpPr>
        <p:spPr bwMode="auto">
          <a:xfrm>
            <a:off x="395536" y="1338153"/>
            <a:ext cx="8572500" cy="938719"/>
          </a:xfrm>
          <a:prstGeom prst="rect">
            <a:avLst/>
          </a:prstGeom>
          <a:noFill/>
          <a:ln w="9525">
            <a:noFill/>
            <a:miter lim="800000"/>
            <a:headEnd/>
            <a:tailEnd/>
          </a:ln>
        </p:spPr>
        <p:txBody>
          <a:bodyPr>
            <a:spAutoFit/>
          </a:bodyPr>
          <a:lstStyle/>
          <a:p>
            <a:pPr defTabSz="457200">
              <a:lnSpc>
                <a:spcPts val="3300"/>
              </a:lnSpc>
              <a:buClr>
                <a:srgbClr val="68BD82"/>
              </a:buClr>
              <a:buSzPct val="75000"/>
              <a:buFont typeface="Wingdings" pitchFamily="2" charset="2"/>
              <a:buNone/>
              <a:tabLst>
                <a:tab pos="0" algn="l"/>
              </a:tabLst>
            </a:pPr>
            <a:r>
              <a:rPr lang="en-US" altLang="zh-CN" sz="2400" b="1" dirty="0" smtClean="0">
                <a:latin typeface="楷体_GB2312" pitchFamily="49" charset="-122"/>
                <a:ea typeface="楷体_GB2312" pitchFamily="49" charset="-122"/>
              </a:rPr>
              <a:t>   </a:t>
            </a:r>
            <a:r>
              <a:rPr lang="zh-CN" altLang="zh-CN" sz="2200" b="1" dirty="0" smtClean="0">
                <a:latin typeface="楷体_GB2312" pitchFamily="49" charset="-122"/>
                <a:ea typeface="楷体_GB2312" pitchFamily="49" charset="-122"/>
              </a:rPr>
              <a:t>上海电气集团</a:t>
            </a:r>
            <a:r>
              <a:rPr lang="zh-CN" altLang="en-US" sz="2200" b="1" dirty="0" smtClean="0">
                <a:latin typeface="楷体_GB2312" pitchFamily="49" charset="-122"/>
                <a:ea typeface="楷体_GB2312" pitchFamily="49" charset="-122"/>
              </a:rPr>
              <a:t>核心业务板块分为高效清洁能源、新能源、工业装备及现代服务业。</a:t>
            </a:r>
          </a:p>
        </p:txBody>
      </p:sp>
      <p:sp>
        <p:nvSpPr>
          <p:cNvPr id="38" name="Rectangle 44"/>
          <p:cNvSpPr>
            <a:spLocks noGrp="1" noChangeArrowheads="1"/>
          </p:cNvSpPr>
          <p:nvPr>
            <p:ph type="title"/>
          </p:nvPr>
        </p:nvSpPr>
        <p:spPr bwMode="auto">
          <a:xfrm>
            <a:off x="539552" y="692696"/>
            <a:ext cx="8229600" cy="714375"/>
          </a:xfrm>
          <a:noFill/>
          <a:ln>
            <a:noFill/>
            <a:miter lim="800000"/>
            <a:headEnd/>
            <a:tailEnd/>
          </a:ln>
        </p:spPr>
        <p:txBody>
          <a:bodyPr vert="horz" wrap="square" lIns="91440" tIns="45720" rIns="91440" bIns="45720" numCol="1" anchor="t" anchorCtr="0" compatLnSpc="1">
            <a:prstTxWarp prst="textNoShape">
              <a:avLst/>
            </a:prstTxWarp>
          </a:bodyPr>
          <a:lstStyle/>
          <a:p>
            <a:r>
              <a:rPr lang="zh-CN" altLang="en-US" sz="2800" b="1" dirty="0" smtClean="0">
                <a:solidFill>
                  <a:srgbClr val="FF0000"/>
                </a:solidFill>
                <a:ea typeface="黑体" pitchFamily="2" charset="-122"/>
              </a:rPr>
              <a:t>集团及智能制造概况</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6588224" y="3573016"/>
            <a:ext cx="1886935" cy="1224136"/>
            <a:chOff x="4989321" y="3645024"/>
            <a:chExt cx="3390527" cy="1728192"/>
          </a:xfrm>
        </p:grpSpPr>
        <p:pic>
          <p:nvPicPr>
            <p:cNvPr id="7" name="Picture 5"/>
            <p:cNvPicPr>
              <a:picLocks noChangeAspect="1" noChangeArrowheads="1"/>
            </p:cNvPicPr>
            <p:nvPr/>
          </p:nvPicPr>
          <p:blipFill>
            <a:blip r:embed="rId4" cstate="print"/>
            <a:srcRect r="23580" b="20394"/>
            <a:stretch>
              <a:fillRect/>
            </a:stretch>
          </p:blipFill>
          <p:spPr bwMode="auto">
            <a:xfrm>
              <a:off x="4989321" y="3645024"/>
              <a:ext cx="1166855" cy="1686498"/>
            </a:xfrm>
            <a:prstGeom prst="rect">
              <a:avLst/>
            </a:prstGeom>
            <a:ln>
              <a:noFill/>
            </a:ln>
            <a:effectLst>
              <a:outerShdw blurRad="190500" algn="tl" rotWithShape="0">
                <a:srgbClr val="000000">
                  <a:alpha val="70000"/>
                </a:srgbClr>
              </a:outerShdw>
            </a:effectLst>
          </p:spPr>
        </p:pic>
        <p:pic>
          <p:nvPicPr>
            <p:cNvPr id="8" name="Picture 6"/>
            <p:cNvPicPr>
              <a:picLocks noChangeAspect="1" noChangeArrowheads="1"/>
            </p:cNvPicPr>
            <p:nvPr/>
          </p:nvPicPr>
          <p:blipFill>
            <a:blip r:embed="rId5" cstate="print"/>
            <a:srcRect/>
            <a:stretch>
              <a:fillRect/>
            </a:stretch>
          </p:blipFill>
          <p:spPr bwMode="auto">
            <a:xfrm>
              <a:off x="6156176" y="3645024"/>
              <a:ext cx="2223672" cy="1728192"/>
            </a:xfrm>
            <a:prstGeom prst="rect">
              <a:avLst/>
            </a:prstGeom>
            <a:ln>
              <a:noFill/>
            </a:ln>
            <a:effectLst>
              <a:outerShdw blurRad="190500" algn="tl" rotWithShape="0">
                <a:srgbClr val="000000">
                  <a:alpha val="70000"/>
                </a:srgbClr>
              </a:outerShdw>
            </a:effectLst>
          </p:spPr>
        </p:pic>
      </p:grpSp>
      <p:sp>
        <p:nvSpPr>
          <p:cNvPr id="2" name="标题 1"/>
          <p:cNvSpPr>
            <a:spLocks noGrp="1"/>
          </p:cNvSpPr>
          <p:nvPr>
            <p:ph type="title"/>
          </p:nvPr>
        </p:nvSpPr>
        <p:spPr/>
        <p:txBody>
          <a:bodyPr/>
          <a:lstStyle/>
          <a:p>
            <a:pPr lvl="0" eaLnBrk="0" fontAlgn="auto" hangingPunct="0">
              <a:spcBef>
                <a:spcPct val="20000"/>
              </a:spcBef>
              <a:spcAft>
                <a:spcPts val="0"/>
              </a:spcAft>
              <a:defRPr/>
            </a:pPr>
            <a:r>
              <a:rPr lang="en-US" altLang="zh-CN" sz="2000" kern="1200" dirty="0" smtClean="0">
                <a:solidFill>
                  <a:srgbClr val="0070C0"/>
                </a:solidFill>
                <a:cs typeface="+mn-cs"/>
              </a:rPr>
              <a:t>APS</a:t>
            </a:r>
            <a:r>
              <a:rPr lang="zh-CN" altLang="en-US" sz="2000" kern="1200" dirty="0" smtClean="0">
                <a:solidFill>
                  <a:srgbClr val="0070C0"/>
                </a:solidFill>
                <a:cs typeface="+mn-cs"/>
              </a:rPr>
              <a:t>高级计划排程系统</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a:p>
        </p:txBody>
      </p:sp>
      <p:sp>
        <p:nvSpPr>
          <p:cNvPr id="27" name="TextBox 26"/>
          <p:cNvSpPr txBox="1"/>
          <p:nvPr/>
        </p:nvSpPr>
        <p:spPr>
          <a:xfrm>
            <a:off x="714348" y="1556792"/>
            <a:ext cx="8001056" cy="2308324"/>
          </a:xfrm>
          <a:prstGeom prst="rect">
            <a:avLst/>
          </a:prstGeom>
          <a:noFill/>
        </p:spPr>
        <p:txBody>
          <a:bodyPr wrap="square" rtlCol="0">
            <a:spAutoFit/>
          </a:bodyPr>
          <a:lstStyle/>
          <a:p>
            <a:pPr lvl="0">
              <a:lnSpc>
                <a:spcPct val="150000"/>
              </a:lnSpc>
            </a:pPr>
            <a:r>
              <a:rPr lang="zh-CN" altLang="en-US" sz="1600" dirty="0" smtClean="0">
                <a:latin typeface="微软雅黑" pitchFamily="34" charset="-122"/>
                <a:ea typeface="微软雅黑" pitchFamily="34" charset="-122"/>
              </a:rPr>
              <a:t>        作为上海电气百万千瓦等级机组设备的加工基地，为了充分利用工厂大型现代化装备的产能，提高产品的按期交货率，降低生产成本，临港工厂在传统的</a:t>
            </a:r>
            <a:r>
              <a:rPr lang="en-US" altLang="zh-CN" sz="1600" dirty="0" smtClean="0">
                <a:latin typeface="微软雅黑" pitchFamily="34" charset="-122"/>
                <a:ea typeface="微软雅黑" pitchFamily="34" charset="-122"/>
              </a:rPr>
              <a:t>ERP</a:t>
            </a:r>
            <a:r>
              <a:rPr lang="zh-CN" altLang="en-US" sz="1600" dirty="0" smtClean="0">
                <a:latin typeface="微软雅黑" pitchFamily="34" charset="-122"/>
                <a:ea typeface="微软雅黑" pitchFamily="34" charset="-122"/>
              </a:rPr>
              <a:t>生产计划排产的基础上，通过实施高级计划排程系统，按不同的排产目标设定不同的约束条件，并充分考虑工艺加工逻辑、供料、产能等因素，优化多项目排产因素，提升计划排程工作效率和准确率，提高设备利用率，降低综合生产成本，快速响应客户和市场需求的变化，提高客户满意度</a:t>
            </a:r>
            <a:r>
              <a:rPr lang="zh-CN" altLang="en-US" sz="1600" dirty="0" smtClean="0"/>
              <a:t>。</a:t>
            </a:r>
            <a:endParaRPr lang="en-US" altLang="zh-CN" sz="1600" dirty="0" smtClean="0">
              <a:latin typeface="微软雅黑" pitchFamily="34" charset="-122"/>
              <a:ea typeface="微软雅黑" pitchFamily="34" charset="-122"/>
            </a:endParaRPr>
          </a:p>
        </p:txBody>
      </p:sp>
      <p:pic>
        <p:nvPicPr>
          <p:cNvPr id="29" name="图片 28" descr="图片1.jpg"/>
          <p:cNvPicPr>
            <a:picLocks noChangeAspect="1"/>
          </p:cNvPicPr>
          <p:nvPr/>
        </p:nvPicPr>
        <p:blipFill>
          <a:blip r:embed="rId6" cstate="print"/>
          <a:stretch>
            <a:fillRect/>
          </a:stretch>
        </p:blipFill>
        <p:spPr>
          <a:xfrm>
            <a:off x="5364088" y="4077072"/>
            <a:ext cx="2016224" cy="1337707"/>
          </a:xfrm>
          <a:prstGeom prst="rect">
            <a:avLst/>
          </a:prstGeom>
          <a:ln>
            <a:noFill/>
          </a:ln>
          <a:effectLst>
            <a:outerShdw blurRad="190500" algn="tl" rotWithShape="0">
              <a:srgbClr val="000000">
                <a:alpha val="70000"/>
              </a:srgbClr>
            </a:outerShdw>
          </a:effectLst>
        </p:spPr>
      </p:pic>
      <p:graphicFrame>
        <p:nvGraphicFramePr>
          <p:cNvPr id="249858" name="Object 3"/>
          <p:cNvGraphicFramePr>
            <a:graphicFrameLocks noChangeAspect="1"/>
          </p:cNvGraphicFramePr>
          <p:nvPr/>
        </p:nvGraphicFramePr>
        <p:xfrm>
          <a:off x="683568" y="3429000"/>
          <a:ext cx="4680520" cy="2897466"/>
        </p:xfrm>
        <a:graphic>
          <a:graphicData uri="http://schemas.openxmlformats.org/presentationml/2006/ole">
            <p:oleObj spid="_x0000_s243714" name="Visio" r:id="rId7" imgW="11356502" imgH="7042659" progId="">
              <p:embed/>
            </p:oleObj>
          </a:graphicData>
        </a:graphic>
      </p:graphicFrame>
      <p:pic>
        <p:nvPicPr>
          <p:cNvPr id="10" name="Picture 8"/>
          <p:cNvPicPr>
            <a:picLocks noChangeAspect="1" noChangeArrowheads="1"/>
          </p:cNvPicPr>
          <p:nvPr/>
        </p:nvPicPr>
        <p:blipFill>
          <a:blip r:embed="rId8" cstate="print"/>
          <a:srcRect r="8304"/>
          <a:stretch>
            <a:fillRect/>
          </a:stretch>
        </p:blipFill>
        <p:spPr bwMode="auto">
          <a:xfrm>
            <a:off x="5508104" y="5263026"/>
            <a:ext cx="3024336" cy="1118302"/>
          </a:xfrm>
          <a:prstGeom prst="rect">
            <a:avLst/>
          </a:prstGeom>
          <a:ln>
            <a:noFill/>
          </a:ln>
          <a:effectLst>
            <a:outerShdw blurRad="190500" algn="tl" rotWithShape="0">
              <a:srgbClr val="000000">
                <a:alpha val="70000"/>
              </a:srgbClr>
            </a:outerShdw>
          </a:effectLst>
        </p:spPr>
      </p:pic>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eaLnBrk="0" fontAlgn="auto" hangingPunct="0">
              <a:spcBef>
                <a:spcPct val="20000"/>
              </a:spcBef>
              <a:spcAft>
                <a:spcPts val="0"/>
              </a:spcAft>
              <a:defRPr/>
            </a:pPr>
            <a:r>
              <a:rPr lang="en-US" altLang="zh-CN" sz="2000" kern="1200" dirty="0" smtClean="0">
                <a:solidFill>
                  <a:srgbClr val="0070C0"/>
                </a:solidFill>
                <a:cs typeface="+mn-cs"/>
              </a:rPr>
              <a:t>QMS</a:t>
            </a:r>
            <a:r>
              <a:rPr lang="zh-CN" altLang="en-US" sz="2000" kern="1200" dirty="0" smtClean="0">
                <a:solidFill>
                  <a:srgbClr val="0070C0"/>
                </a:solidFill>
                <a:cs typeface="+mn-cs"/>
              </a:rPr>
              <a:t>质量管理系统</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31</a:t>
            </a:fld>
            <a:endParaRPr lang="zh-CN" altLang="en-US"/>
          </a:p>
        </p:txBody>
      </p:sp>
      <p:sp>
        <p:nvSpPr>
          <p:cNvPr id="27" name="TextBox 26"/>
          <p:cNvSpPr txBox="1"/>
          <p:nvPr/>
        </p:nvSpPr>
        <p:spPr>
          <a:xfrm>
            <a:off x="714348" y="1556792"/>
            <a:ext cx="8034116" cy="1938992"/>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临港工厂在</a:t>
            </a:r>
            <a:r>
              <a:rPr lang="en-US" altLang="zh-CN" sz="1600" dirty="0" smtClean="0">
                <a:latin typeface="微软雅黑" pitchFamily="34" charset="-122"/>
                <a:ea typeface="微软雅黑" pitchFamily="34" charset="-122"/>
              </a:rPr>
              <a:t>ERP</a:t>
            </a:r>
            <a:r>
              <a:rPr lang="zh-CN" altLang="en-US" sz="1600" dirty="0" smtClean="0">
                <a:latin typeface="微软雅黑" pitchFamily="34" charset="-122"/>
                <a:ea typeface="微软雅黑" pitchFamily="34" charset="-122"/>
              </a:rPr>
              <a:t>系统</a:t>
            </a:r>
            <a:r>
              <a:rPr lang="zh-CN" altLang="zh-CN" sz="1600" dirty="0" smtClean="0">
                <a:latin typeface="微软雅黑" pitchFamily="34" charset="-122"/>
                <a:ea typeface="微软雅黑" pitchFamily="34" charset="-122"/>
              </a:rPr>
              <a:t>应用基本成熟的前提下，为了</a:t>
            </a:r>
            <a:r>
              <a:rPr lang="zh-CN" altLang="en-US" sz="1600" dirty="0" smtClean="0">
                <a:latin typeface="微软雅黑" pitchFamily="34" charset="-122"/>
                <a:ea typeface="微软雅黑" pitchFamily="34" charset="-122"/>
              </a:rPr>
              <a:t>进一步</a:t>
            </a:r>
            <a:r>
              <a:rPr lang="zh-CN" altLang="zh-CN" sz="1600" dirty="0" smtClean="0">
                <a:latin typeface="微软雅黑" pitchFamily="34" charset="-122"/>
                <a:ea typeface="微软雅黑" pitchFamily="34" charset="-122"/>
              </a:rPr>
              <a:t>提高质量</a:t>
            </a:r>
            <a:r>
              <a:rPr lang="zh-CN" altLang="en-US" sz="1600" dirty="0" smtClean="0">
                <a:latin typeface="微软雅黑" pitchFamily="34" charset="-122"/>
                <a:ea typeface="微软雅黑" pitchFamily="34" charset="-122"/>
              </a:rPr>
              <a:t>的</a:t>
            </a:r>
            <a:r>
              <a:rPr lang="zh-CN" altLang="zh-CN" sz="1600" dirty="0" smtClean="0">
                <a:latin typeface="微软雅黑" pitchFamily="34" charset="-122"/>
                <a:ea typeface="微软雅黑" pitchFamily="34" charset="-122"/>
              </a:rPr>
              <a:t>管理能力，实现对于质量可追溯性</a:t>
            </a:r>
            <a:r>
              <a:rPr lang="zh-CN" altLang="en-US" sz="1600" dirty="0" smtClean="0">
                <a:latin typeface="微软雅黑" pitchFamily="34" charset="-122"/>
                <a:ea typeface="微软雅黑" pitchFamily="34" charset="-122"/>
              </a:rPr>
              <a:t>和全面质量管理</a:t>
            </a:r>
            <a:r>
              <a:rPr lang="zh-CN" altLang="zh-CN" sz="1600" dirty="0" smtClean="0">
                <a:latin typeface="微软雅黑" pitchFamily="34" charset="-122"/>
                <a:ea typeface="微软雅黑" pitchFamily="34" charset="-122"/>
              </a:rPr>
              <a:t>的要求，</a:t>
            </a:r>
            <a:r>
              <a:rPr lang="zh-CN" altLang="en-US" sz="1600" dirty="0" smtClean="0">
                <a:latin typeface="微软雅黑" pitchFamily="34" charset="-122"/>
                <a:ea typeface="微软雅黑" pitchFamily="34" charset="-122"/>
              </a:rPr>
              <a:t>建立了</a:t>
            </a:r>
            <a:r>
              <a:rPr lang="zh-CN" altLang="zh-CN" sz="1600" dirty="0" smtClean="0">
                <a:latin typeface="微软雅黑" pitchFamily="34" charset="-122"/>
                <a:ea typeface="微软雅黑" pitchFamily="34" charset="-122"/>
              </a:rPr>
              <a:t>质量管理系统</a:t>
            </a:r>
            <a:r>
              <a:rPr lang="zh-CN" altLang="en-US" sz="1600" dirty="0" smtClean="0">
                <a:latin typeface="微软雅黑" pitchFamily="34" charset="-122"/>
                <a:ea typeface="微软雅黑" pitchFamily="34" charset="-122"/>
              </a:rPr>
              <a:t>，实现了</a:t>
            </a:r>
            <a:r>
              <a:rPr lang="zh-CN" altLang="zh-CN" sz="1600" dirty="0" smtClean="0">
                <a:latin typeface="微软雅黑" pitchFamily="34" charset="-122"/>
                <a:ea typeface="微软雅黑" pitchFamily="34" charset="-122"/>
              </a:rPr>
              <a:t>质量计划、质量改进和质量成本管理</a:t>
            </a:r>
            <a:r>
              <a:rPr lang="zh-CN" altLang="en-US" sz="1600" dirty="0" smtClean="0">
                <a:latin typeface="微软雅黑" pitchFamily="34" charset="-122"/>
                <a:ea typeface="微软雅黑" pitchFamily="34" charset="-122"/>
              </a:rPr>
              <a:t>，并与</a:t>
            </a:r>
            <a:r>
              <a:rPr lang="en-US" altLang="zh-CN" sz="1600" dirty="0" smtClean="0">
                <a:latin typeface="微软雅黑" pitchFamily="34" charset="-122"/>
                <a:ea typeface="微软雅黑" pitchFamily="34" charset="-122"/>
              </a:rPr>
              <a:t>MES</a:t>
            </a:r>
            <a:r>
              <a:rPr lang="zh-CN" altLang="en-US" sz="1600" dirty="0" smtClean="0">
                <a:latin typeface="微软雅黑" pitchFamily="34" charset="-122"/>
                <a:ea typeface="微软雅黑" pitchFamily="34" charset="-122"/>
              </a:rPr>
              <a:t>系统报工</a:t>
            </a:r>
            <a:r>
              <a:rPr lang="zh-CN" altLang="zh-CN" sz="1600" dirty="0" smtClean="0">
                <a:latin typeface="微软雅黑" pitchFamily="34" charset="-122"/>
                <a:ea typeface="微软雅黑" pitchFamily="34" charset="-122"/>
              </a:rPr>
              <a:t>的</a:t>
            </a:r>
            <a:r>
              <a:rPr lang="zh-CN" altLang="en-US" sz="1600" dirty="0" smtClean="0">
                <a:latin typeface="微软雅黑" pitchFamily="34" charset="-122"/>
                <a:ea typeface="微软雅黑" pitchFamily="34" charset="-122"/>
              </a:rPr>
              <a:t>制程检验集成，实现</a:t>
            </a:r>
            <a:r>
              <a:rPr lang="en-US" altLang="zh-CN" sz="1600" dirty="0" smtClean="0">
                <a:latin typeface="微软雅黑" pitchFamily="34" charset="-122"/>
                <a:ea typeface="微软雅黑" pitchFamily="34" charset="-122"/>
              </a:rPr>
              <a:t>NCR</a:t>
            </a:r>
            <a:r>
              <a:rPr lang="zh-CN" altLang="zh-CN" sz="1600" dirty="0" smtClean="0">
                <a:latin typeface="微软雅黑" pitchFamily="34" charset="-122"/>
                <a:ea typeface="微软雅黑" pitchFamily="34" charset="-122"/>
              </a:rPr>
              <a:t>的不符合项报告自动流转，完成</a:t>
            </a:r>
            <a:r>
              <a:rPr lang="zh-CN" altLang="en-US" sz="1600" dirty="0" smtClean="0">
                <a:latin typeface="微软雅黑" pitchFamily="34" charset="-122"/>
                <a:ea typeface="微软雅黑" pitchFamily="34" charset="-122"/>
              </a:rPr>
              <a:t>了</a:t>
            </a:r>
            <a:r>
              <a:rPr lang="zh-CN" altLang="zh-CN" sz="1600" dirty="0" smtClean="0">
                <a:latin typeface="微软雅黑" pitchFamily="34" charset="-122"/>
                <a:ea typeface="微软雅黑" pitchFamily="34" charset="-122"/>
              </a:rPr>
              <a:t>质量管理系统和采购、生产、销售等业务的无缝集成，</a:t>
            </a:r>
            <a:r>
              <a:rPr lang="zh-CN" altLang="en-US" sz="1600" dirty="0" smtClean="0">
                <a:latin typeface="微软雅黑" pitchFamily="34" charset="-122"/>
                <a:ea typeface="微软雅黑" pitchFamily="34" charset="-122"/>
              </a:rPr>
              <a:t>达到</a:t>
            </a:r>
            <a:r>
              <a:rPr lang="zh-CN" altLang="zh-CN" sz="1600" dirty="0" smtClean="0">
                <a:latin typeface="微软雅黑" pitchFamily="34" charset="-122"/>
                <a:ea typeface="微软雅黑" pitchFamily="34" charset="-122"/>
              </a:rPr>
              <a:t>对质量过程的跟踪和监控以及质量成本的准确归集。</a:t>
            </a:r>
          </a:p>
        </p:txBody>
      </p:sp>
      <p:pic>
        <p:nvPicPr>
          <p:cNvPr id="35" name="图片 34" descr="飞信截图20140526133448.jpg"/>
          <p:cNvPicPr>
            <a:picLocks noChangeAspect="1"/>
          </p:cNvPicPr>
          <p:nvPr/>
        </p:nvPicPr>
        <p:blipFill>
          <a:blip r:embed="rId2" cstate="print"/>
          <a:stretch>
            <a:fillRect/>
          </a:stretch>
        </p:blipFill>
        <p:spPr>
          <a:xfrm>
            <a:off x="5037678" y="3789040"/>
            <a:ext cx="3566770" cy="2392346"/>
          </a:xfrm>
          <a:prstGeom prst="roundRect">
            <a:avLst>
              <a:gd name="adj" fmla="val 4167"/>
            </a:avLst>
          </a:prstGeom>
          <a:solidFill>
            <a:schemeClr val="bg1">
              <a:lumMod val="95000"/>
            </a:schemeClr>
          </a:solidFill>
          <a:ln w="76200" cap="sq">
            <a:solidFill>
              <a:schemeClr val="bg1">
                <a:lumMod val="85000"/>
              </a:schemeClr>
            </a:solidFill>
            <a:miter lim="800000"/>
          </a:ln>
          <a:effectLst/>
          <a:scene3d>
            <a:camera prst="orthographicFront"/>
            <a:lightRig rig="threePt" dir="t">
              <a:rot lat="0" lon="0" rev="2700000"/>
            </a:lightRig>
          </a:scene3d>
          <a:sp3d>
            <a:bevelT h="38100"/>
            <a:contourClr>
              <a:srgbClr val="C0C0C0"/>
            </a:contourClr>
          </a:sp3d>
        </p:spPr>
      </p:pic>
      <p:grpSp>
        <p:nvGrpSpPr>
          <p:cNvPr id="3" name="Group 112"/>
          <p:cNvGrpSpPr>
            <a:grpSpLocks/>
          </p:cNvGrpSpPr>
          <p:nvPr/>
        </p:nvGrpSpPr>
        <p:grpSpPr bwMode="auto">
          <a:xfrm>
            <a:off x="827584" y="3717032"/>
            <a:ext cx="4032448" cy="2520280"/>
            <a:chOff x="1800" y="10020"/>
            <a:chExt cx="8390" cy="4992"/>
          </a:xfrm>
        </p:grpSpPr>
        <p:sp>
          <p:nvSpPr>
            <p:cNvPr id="38" name="AutoShape 113"/>
            <p:cNvSpPr>
              <a:spLocks noChangeArrowheads="1"/>
            </p:cNvSpPr>
            <p:nvPr/>
          </p:nvSpPr>
          <p:spPr bwMode="auto">
            <a:xfrm>
              <a:off x="8280" y="11112"/>
              <a:ext cx="1910" cy="3120"/>
            </a:xfrm>
            <a:prstGeom prst="roundRect">
              <a:avLst>
                <a:gd name="adj" fmla="val 6546"/>
              </a:avLst>
            </a:prstGeom>
            <a:solidFill>
              <a:srgbClr val="C0C0C0"/>
            </a:solidFill>
            <a:ln w="9525" algn="ctr">
              <a:solidFill>
                <a:srgbClr val="000000"/>
              </a:solidFill>
              <a:round/>
              <a:headEnd/>
              <a:tailEnd/>
            </a:ln>
          </p:spPr>
          <p:txBody>
            <a:bodyPr lIns="0" tIns="0" rIns="0" bIns="0" anchor="t"/>
            <a:lstStyle/>
            <a:p>
              <a:pPr algn="ctr"/>
              <a:r>
                <a:rPr lang="zh-CN" altLang="en-US" sz="1200" b="1" dirty="0">
                  <a:latin typeface="黑体" pitchFamily="2" charset="-122"/>
                  <a:ea typeface="黑体" pitchFamily="2" charset="-122"/>
                </a:rPr>
                <a:t>计量器具管理</a:t>
              </a:r>
              <a:endParaRPr lang="zh-CN" altLang="en-US" dirty="0"/>
            </a:p>
          </p:txBody>
        </p:sp>
        <p:sp>
          <p:nvSpPr>
            <p:cNvPr id="39" name="AutoShape 114"/>
            <p:cNvSpPr>
              <a:spLocks noChangeArrowheads="1"/>
            </p:cNvSpPr>
            <p:nvPr/>
          </p:nvSpPr>
          <p:spPr bwMode="auto">
            <a:xfrm>
              <a:off x="5040" y="11112"/>
              <a:ext cx="3170" cy="3120"/>
            </a:xfrm>
            <a:prstGeom prst="roundRect">
              <a:avLst>
                <a:gd name="adj" fmla="val 6546"/>
              </a:avLst>
            </a:prstGeom>
            <a:solidFill>
              <a:srgbClr val="C0C0C0"/>
            </a:solidFill>
            <a:ln w="9525" algn="ctr">
              <a:solidFill>
                <a:srgbClr val="000000"/>
              </a:solidFill>
              <a:round/>
              <a:headEnd/>
              <a:tailEnd/>
            </a:ln>
          </p:spPr>
          <p:txBody>
            <a:bodyPr lIns="0" tIns="0" rIns="0" bIns="0" anchor="t"/>
            <a:lstStyle/>
            <a:p>
              <a:pPr algn="ctr"/>
              <a:r>
                <a:rPr lang="zh-CN" altLang="en-US" sz="1200" b="1">
                  <a:latin typeface="黑体" pitchFamily="2" charset="-122"/>
                  <a:ea typeface="黑体" pitchFamily="2" charset="-122"/>
                </a:rPr>
                <a:t>检验管理</a:t>
              </a:r>
              <a:endParaRPr lang="zh-CN" altLang="en-US"/>
            </a:p>
          </p:txBody>
        </p:sp>
        <p:sp>
          <p:nvSpPr>
            <p:cNvPr id="40" name="AutoShape 115"/>
            <p:cNvSpPr>
              <a:spLocks noChangeArrowheads="1"/>
            </p:cNvSpPr>
            <p:nvPr/>
          </p:nvSpPr>
          <p:spPr bwMode="auto">
            <a:xfrm>
              <a:off x="1800" y="11112"/>
              <a:ext cx="3170" cy="3120"/>
            </a:xfrm>
            <a:prstGeom prst="roundRect">
              <a:avLst>
                <a:gd name="adj" fmla="val 6546"/>
              </a:avLst>
            </a:prstGeom>
            <a:solidFill>
              <a:srgbClr val="C0C0C0"/>
            </a:solidFill>
            <a:ln w="9525" algn="ctr">
              <a:solidFill>
                <a:srgbClr val="000000"/>
              </a:solidFill>
              <a:round/>
              <a:headEnd/>
              <a:tailEnd/>
            </a:ln>
          </p:spPr>
          <p:txBody>
            <a:bodyPr lIns="0" tIns="0" rIns="0" bIns="0" anchor="t"/>
            <a:lstStyle/>
            <a:p>
              <a:pPr algn="ctr"/>
              <a:r>
                <a:rPr lang="zh-CN" altLang="en-US" sz="1200" b="1">
                  <a:latin typeface="黑体" pitchFamily="2" charset="-122"/>
                  <a:ea typeface="黑体" pitchFamily="2" charset="-122"/>
                </a:rPr>
                <a:t>基础管理</a:t>
              </a:r>
              <a:endParaRPr lang="zh-CN" altLang="en-US"/>
            </a:p>
          </p:txBody>
        </p:sp>
        <p:sp>
          <p:nvSpPr>
            <p:cNvPr id="41" name="AutoShape 116"/>
            <p:cNvSpPr>
              <a:spLocks noChangeArrowheads="1"/>
            </p:cNvSpPr>
            <p:nvPr/>
          </p:nvSpPr>
          <p:spPr bwMode="auto">
            <a:xfrm>
              <a:off x="3960" y="10020"/>
              <a:ext cx="5220" cy="468"/>
            </a:xfrm>
            <a:prstGeom prst="roundRect">
              <a:avLst>
                <a:gd name="adj" fmla="val 16667"/>
              </a:avLst>
            </a:prstGeom>
            <a:solidFill>
              <a:srgbClr val="C0C0C0"/>
            </a:solidFill>
            <a:ln w="9525" algn="ctr">
              <a:solidFill>
                <a:srgbClr val="000000"/>
              </a:solidFill>
              <a:round/>
              <a:headEnd/>
              <a:tailEnd/>
            </a:ln>
          </p:spPr>
          <p:txBody>
            <a:bodyPr lIns="0" tIns="0" rIns="0" bIns="0" anchor="ctr"/>
            <a:lstStyle/>
            <a:p>
              <a:pPr algn="ctr"/>
              <a:r>
                <a:rPr lang="en-US" altLang="zh-CN" sz="1200" b="1">
                  <a:latin typeface="黑体" pitchFamily="2" charset="-122"/>
                  <a:ea typeface="黑体" pitchFamily="2" charset="-122"/>
                </a:rPr>
                <a:t>QMS</a:t>
              </a:r>
              <a:r>
                <a:rPr lang="zh-CN" altLang="en-US" sz="1200" b="1">
                  <a:latin typeface="黑体" pitchFamily="2" charset="-122"/>
                  <a:ea typeface="黑体" pitchFamily="2" charset="-122"/>
                </a:rPr>
                <a:t>系统</a:t>
              </a:r>
              <a:endParaRPr lang="zh-CN" altLang="en-US"/>
            </a:p>
          </p:txBody>
        </p:sp>
        <p:sp>
          <p:nvSpPr>
            <p:cNvPr id="42" name="AutoShape 117"/>
            <p:cNvSpPr>
              <a:spLocks noChangeArrowheads="1"/>
            </p:cNvSpPr>
            <p:nvPr/>
          </p:nvSpPr>
          <p:spPr bwMode="auto">
            <a:xfrm>
              <a:off x="6650" y="13176"/>
              <a:ext cx="1440" cy="402"/>
            </a:xfrm>
            <a:prstGeom prst="roundRect">
              <a:avLst>
                <a:gd name="adj" fmla="val 16667"/>
              </a:avLst>
            </a:prstGeom>
            <a:solidFill>
              <a:srgbClr val="E3BFBB"/>
            </a:solidFill>
            <a:ln w="9525" algn="ctr">
              <a:solidFill>
                <a:srgbClr val="000000"/>
              </a:solidFill>
              <a:round/>
              <a:headEnd/>
              <a:tailEnd/>
            </a:ln>
          </p:spPr>
          <p:txBody>
            <a:bodyPr lIns="0" tIns="0" rIns="0" bIns="0" anchor="ctr"/>
            <a:lstStyle/>
            <a:p>
              <a:pPr algn="ctr"/>
              <a:r>
                <a:rPr lang="zh-CN" altLang="en-US" sz="900">
                  <a:latin typeface="Times New Roman" pitchFamily="18" charset="0"/>
                </a:rPr>
                <a:t>废损成本统计</a:t>
              </a:r>
              <a:endParaRPr lang="zh-CN" altLang="en-US"/>
            </a:p>
          </p:txBody>
        </p:sp>
        <p:sp>
          <p:nvSpPr>
            <p:cNvPr id="43" name="AutoShape 118"/>
            <p:cNvSpPr>
              <a:spLocks noChangeArrowheads="1"/>
            </p:cNvSpPr>
            <p:nvPr/>
          </p:nvSpPr>
          <p:spPr bwMode="auto">
            <a:xfrm>
              <a:off x="3434" y="11580"/>
              <a:ext cx="1416" cy="327"/>
            </a:xfrm>
            <a:prstGeom prst="roundRect">
              <a:avLst>
                <a:gd name="adj" fmla="val 16667"/>
              </a:avLst>
            </a:prstGeom>
            <a:solidFill>
              <a:srgbClr val="E3BBD3"/>
            </a:solidFill>
            <a:ln w="9525" algn="ctr">
              <a:solidFill>
                <a:srgbClr val="000000"/>
              </a:solidFill>
              <a:round/>
              <a:headEnd/>
              <a:tailEnd/>
            </a:ln>
          </p:spPr>
          <p:txBody>
            <a:bodyPr lIns="0" tIns="0" rIns="0" bIns="0" anchor="ctr"/>
            <a:lstStyle/>
            <a:p>
              <a:pPr algn="ctr"/>
              <a:r>
                <a:rPr lang="zh-CN" altLang="en-US" sz="900" b="1">
                  <a:latin typeface="Times New Roman" pitchFamily="18" charset="0"/>
                </a:rPr>
                <a:t>记录管理</a:t>
              </a:r>
              <a:endParaRPr lang="zh-CN" altLang="en-US"/>
            </a:p>
          </p:txBody>
        </p:sp>
        <p:sp>
          <p:nvSpPr>
            <p:cNvPr id="44" name="AutoShape 119"/>
            <p:cNvSpPr>
              <a:spLocks noChangeArrowheads="1"/>
            </p:cNvSpPr>
            <p:nvPr/>
          </p:nvSpPr>
          <p:spPr bwMode="auto">
            <a:xfrm>
              <a:off x="3434" y="12123"/>
              <a:ext cx="1416" cy="327"/>
            </a:xfrm>
            <a:prstGeom prst="roundRect">
              <a:avLst>
                <a:gd name="adj" fmla="val 16667"/>
              </a:avLst>
            </a:prstGeom>
            <a:solidFill>
              <a:srgbClr val="E3BBD3"/>
            </a:solidFill>
            <a:ln w="9525" algn="ctr">
              <a:solidFill>
                <a:srgbClr val="000000"/>
              </a:solidFill>
              <a:round/>
              <a:headEnd/>
              <a:tailEnd/>
            </a:ln>
          </p:spPr>
          <p:txBody>
            <a:bodyPr lIns="0" tIns="0" rIns="0" bIns="0" anchor="ctr"/>
            <a:lstStyle/>
            <a:p>
              <a:pPr algn="ctr"/>
              <a:r>
                <a:rPr lang="zh-CN" altLang="en-US" sz="900">
                  <a:latin typeface="Times New Roman" pitchFamily="18" charset="0"/>
                </a:rPr>
                <a:t>质量活动</a:t>
              </a:r>
              <a:endParaRPr lang="zh-CN" altLang="en-US"/>
            </a:p>
          </p:txBody>
        </p:sp>
        <p:sp>
          <p:nvSpPr>
            <p:cNvPr id="45" name="AutoShape 120"/>
            <p:cNvSpPr>
              <a:spLocks noChangeArrowheads="1"/>
            </p:cNvSpPr>
            <p:nvPr/>
          </p:nvSpPr>
          <p:spPr bwMode="auto">
            <a:xfrm>
              <a:off x="3434" y="12450"/>
              <a:ext cx="1416" cy="328"/>
            </a:xfrm>
            <a:prstGeom prst="roundRect">
              <a:avLst>
                <a:gd name="adj" fmla="val 16667"/>
              </a:avLst>
            </a:prstGeom>
            <a:solidFill>
              <a:srgbClr val="E3BBD3"/>
            </a:solidFill>
            <a:ln w="9525" algn="ctr">
              <a:solidFill>
                <a:srgbClr val="000000"/>
              </a:solidFill>
              <a:round/>
              <a:headEnd/>
              <a:tailEnd/>
            </a:ln>
          </p:spPr>
          <p:txBody>
            <a:bodyPr lIns="0" tIns="0" rIns="0" bIns="0" anchor="ctr"/>
            <a:lstStyle/>
            <a:p>
              <a:pPr algn="ctr"/>
              <a:r>
                <a:rPr lang="zh-CN" altLang="en-US" sz="900">
                  <a:latin typeface="Times New Roman" pitchFamily="18" charset="0"/>
                </a:rPr>
                <a:t>质量信息</a:t>
              </a:r>
              <a:endParaRPr lang="zh-CN" altLang="en-US"/>
            </a:p>
          </p:txBody>
        </p:sp>
        <p:sp>
          <p:nvSpPr>
            <p:cNvPr id="46" name="AutoShape 121"/>
            <p:cNvSpPr>
              <a:spLocks noChangeArrowheads="1"/>
            </p:cNvSpPr>
            <p:nvPr/>
          </p:nvSpPr>
          <p:spPr bwMode="auto">
            <a:xfrm>
              <a:off x="5150" y="11580"/>
              <a:ext cx="1416" cy="328"/>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b="1">
                  <a:latin typeface="Times New Roman" pitchFamily="18" charset="0"/>
                </a:rPr>
                <a:t>检验管理</a:t>
              </a:r>
              <a:endParaRPr lang="zh-CN" altLang="en-US"/>
            </a:p>
          </p:txBody>
        </p:sp>
        <p:sp>
          <p:nvSpPr>
            <p:cNvPr id="47" name="AutoShape 122"/>
            <p:cNvSpPr>
              <a:spLocks noChangeArrowheads="1"/>
            </p:cNvSpPr>
            <p:nvPr/>
          </p:nvSpPr>
          <p:spPr bwMode="auto">
            <a:xfrm>
              <a:off x="5150" y="12126"/>
              <a:ext cx="1416" cy="329"/>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a:latin typeface="Times New Roman" pitchFamily="18" charset="0"/>
                </a:rPr>
                <a:t>制造记录</a:t>
              </a:r>
              <a:endParaRPr lang="zh-CN" altLang="en-US"/>
            </a:p>
          </p:txBody>
        </p:sp>
        <p:sp>
          <p:nvSpPr>
            <p:cNvPr id="48" name="AutoShape 123"/>
            <p:cNvSpPr>
              <a:spLocks noChangeArrowheads="1"/>
            </p:cNvSpPr>
            <p:nvPr/>
          </p:nvSpPr>
          <p:spPr bwMode="auto">
            <a:xfrm>
              <a:off x="5150" y="12455"/>
              <a:ext cx="1416" cy="326"/>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a:latin typeface="Times New Roman" pitchFamily="18" charset="0"/>
                </a:rPr>
                <a:t>检验记录</a:t>
              </a:r>
              <a:endParaRPr lang="zh-CN" altLang="en-US"/>
            </a:p>
          </p:txBody>
        </p:sp>
        <p:sp>
          <p:nvSpPr>
            <p:cNvPr id="49" name="AutoShape 124"/>
            <p:cNvSpPr>
              <a:spLocks noChangeArrowheads="1"/>
            </p:cNvSpPr>
            <p:nvPr/>
          </p:nvSpPr>
          <p:spPr bwMode="auto">
            <a:xfrm>
              <a:off x="5150" y="12781"/>
              <a:ext cx="1416" cy="328"/>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a:latin typeface="Times New Roman" pitchFamily="18" charset="0"/>
                </a:rPr>
                <a:t>试验报告</a:t>
              </a:r>
              <a:endParaRPr lang="zh-CN" altLang="en-US"/>
            </a:p>
          </p:txBody>
        </p:sp>
        <p:sp>
          <p:nvSpPr>
            <p:cNvPr id="50" name="AutoShape 125"/>
            <p:cNvSpPr>
              <a:spLocks noChangeArrowheads="1"/>
            </p:cNvSpPr>
            <p:nvPr/>
          </p:nvSpPr>
          <p:spPr bwMode="auto">
            <a:xfrm>
              <a:off x="5150" y="13109"/>
              <a:ext cx="1416" cy="327"/>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a:latin typeface="Times New Roman" pitchFamily="18" charset="0"/>
                </a:rPr>
                <a:t>探伤报告</a:t>
              </a:r>
              <a:endParaRPr lang="zh-CN" altLang="en-US"/>
            </a:p>
          </p:txBody>
        </p:sp>
        <p:sp>
          <p:nvSpPr>
            <p:cNvPr id="51" name="AutoShape 126"/>
            <p:cNvSpPr>
              <a:spLocks noChangeArrowheads="1"/>
            </p:cNvSpPr>
            <p:nvPr/>
          </p:nvSpPr>
          <p:spPr bwMode="auto">
            <a:xfrm>
              <a:off x="5150" y="13436"/>
              <a:ext cx="1416" cy="328"/>
            </a:xfrm>
            <a:prstGeom prst="roundRect">
              <a:avLst>
                <a:gd name="adj" fmla="val 16667"/>
              </a:avLst>
            </a:prstGeom>
            <a:solidFill>
              <a:srgbClr val="CFE4BA"/>
            </a:solidFill>
            <a:ln w="9525" algn="ctr">
              <a:solidFill>
                <a:srgbClr val="000000"/>
              </a:solidFill>
              <a:round/>
              <a:headEnd/>
              <a:tailEnd/>
            </a:ln>
          </p:spPr>
          <p:txBody>
            <a:bodyPr lIns="0" tIns="0" rIns="0" bIns="0" anchor="ctr"/>
            <a:lstStyle/>
            <a:p>
              <a:pPr algn="ctr"/>
              <a:r>
                <a:rPr lang="zh-CN" altLang="en-US" sz="900">
                  <a:latin typeface="Times New Roman" pitchFamily="18" charset="0"/>
                </a:rPr>
                <a:t>标准记录</a:t>
              </a:r>
              <a:endParaRPr lang="zh-CN" altLang="en-US"/>
            </a:p>
          </p:txBody>
        </p:sp>
        <p:sp>
          <p:nvSpPr>
            <p:cNvPr id="52" name="AutoShape 127"/>
            <p:cNvSpPr>
              <a:spLocks noChangeArrowheads="1"/>
            </p:cNvSpPr>
            <p:nvPr/>
          </p:nvSpPr>
          <p:spPr bwMode="auto">
            <a:xfrm>
              <a:off x="8555" y="11580"/>
              <a:ext cx="1416" cy="328"/>
            </a:xfrm>
            <a:prstGeom prst="roundRect">
              <a:avLst>
                <a:gd name="adj" fmla="val 16667"/>
              </a:avLst>
            </a:prstGeom>
            <a:solidFill>
              <a:srgbClr val="BBE0E3"/>
            </a:solidFill>
            <a:ln w="9525" algn="ctr">
              <a:solidFill>
                <a:srgbClr val="000000"/>
              </a:solidFill>
              <a:round/>
              <a:headEnd/>
              <a:tailEnd/>
            </a:ln>
          </p:spPr>
          <p:txBody>
            <a:bodyPr lIns="0" tIns="0" rIns="0" bIns="0" anchor="ctr"/>
            <a:lstStyle/>
            <a:p>
              <a:pPr algn="ctr"/>
              <a:r>
                <a:rPr lang="zh-CN" altLang="en-US" sz="900" b="1">
                  <a:latin typeface="Times New Roman" pitchFamily="18" charset="0"/>
                </a:rPr>
                <a:t>计量管理</a:t>
              </a:r>
              <a:endParaRPr lang="zh-CN" altLang="en-US"/>
            </a:p>
          </p:txBody>
        </p:sp>
        <p:sp>
          <p:nvSpPr>
            <p:cNvPr id="53" name="AutoShape 128"/>
            <p:cNvSpPr>
              <a:spLocks noChangeArrowheads="1"/>
            </p:cNvSpPr>
            <p:nvPr/>
          </p:nvSpPr>
          <p:spPr bwMode="auto">
            <a:xfrm>
              <a:off x="8555" y="12142"/>
              <a:ext cx="1416" cy="328"/>
            </a:xfrm>
            <a:prstGeom prst="roundRect">
              <a:avLst>
                <a:gd name="adj" fmla="val 16667"/>
              </a:avLst>
            </a:prstGeom>
            <a:solidFill>
              <a:srgbClr val="BBE0E3"/>
            </a:solidFill>
            <a:ln w="9525" algn="ctr">
              <a:solidFill>
                <a:srgbClr val="000000"/>
              </a:solidFill>
              <a:round/>
              <a:headEnd/>
              <a:tailEnd/>
            </a:ln>
          </p:spPr>
          <p:txBody>
            <a:bodyPr lIns="0" tIns="0" rIns="0" bIns="0" anchor="ctr"/>
            <a:lstStyle/>
            <a:p>
              <a:pPr algn="ctr"/>
              <a:r>
                <a:rPr lang="zh-CN" altLang="en-US" sz="900">
                  <a:latin typeface="Times New Roman" pitchFamily="18" charset="0"/>
                </a:rPr>
                <a:t>在用量具</a:t>
              </a:r>
              <a:endParaRPr lang="zh-CN" altLang="en-US"/>
            </a:p>
          </p:txBody>
        </p:sp>
        <p:sp>
          <p:nvSpPr>
            <p:cNvPr id="54" name="AutoShape 129"/>
            <p:cNvSpPr>
              <a:spLocks noChangeArrowheads="1"/>
            </p:cNvSpPr>
            <p:nvPr/>
          </p:nvSpPr>
          <p:spPr bwMode="auto">
            <a:xfrm>
              <a:off x="8555" y="12470"/>
              <a:ext cx="1416" cy="327"/>
            </a:xfrm>
            <a:prstGeom prst="roundRect">
              <a:avLst>
                <a:gd name="adj" fmla="val 16667"/>
              </a:avLst>
            </a:prstGeom>
            <a:solidFill>
              <a:srgbClr val="BBE0E3"/>
            </a:solidFill>
            <a:ln w="9525" algn="ctr">
              <a:solidFill>
                <a:srgbClr val="000000"/>
              </a:solidFill>
              <a:round/>
              <a:headEnd/>
              <a:tailEnd/>
            </a:ln>
          </p:spPr>
          <p:txBody>
            <a:bodyPr lIns="0" tIns="0" rIns="0" bIns="0" anchor="ctr"/>
            <a:lstStyle/>
            <a:p>
              <a:pPr algn="ctr"/>
              <a:r>
                <a:rPr lang="zh-CN" altLang="en-US" sz="900">
                  <a:latin typeface="Times New Roman" pitchFamily="18" charset="0"/>
                </a:rPr>
                <a:t>封存量具</a:t>
              </a:r>
              <a:endParaRPr lang="zh-CN" altLang="en-US"/>
            </a:p>
          </p:txBody>
        </p:sp>
        <p:sp>
          <p:nvSpPr>
            <p:cNvPr id="55" name="AutoShape 130"/>
            <p:cNvSpPr>
              <a:spLocks noChangeArrowheads="1"/>
            </p:cNvSpPr>
            <p:nvPr/>
          </p:nvSpPr>
          <p:spPr bwMode="auto">
            <a:xfrm>
              <a:off x="8555" y="12797"/>
              <a:ext cx="1416" cy="328"/>
            </a:xfrm>
            <a:prstGeom prst="roundRect">
              <a:avLst>
                <a:gd name="adj" fmla="val 16667"/>
              </a:avLst>
            </a:prstGeom>
            <a:solidFill>
              <a:srgbClr val="BBE0E3"/>
            </a:solidFill>
            <a:ln w="9525" algn="ctr">
              <a:solidFill>
                <a:srgbClr val="000000"/>
              </a:solidFill>
              <a:round/>
              <a:headEnd/>
              <a:tailEnd/>
            </a:ln>
          </p:spPr>
          <p:txBody>
            <a:bodyPr lIns="0" tIns="0" rIns="0" bIns="0" anchor="ctr"/>
            <a:lstStyle/>
            <a:p>
              <a:pPr algn="ctr"/>
              <a:r>
                <a:rPr lang="zh-CN" altLang="en-US" sz="900">
                  <a:latin typeface="Times New Roman" pitchFamily="18" charset="0"/>
                </a:rPr>
                <a:t>报废量具</a:t>
              </a:r>
              <a:endParaRPr lang="zh-CN" altLang="en-US"/>
            </a:p>
          </p:txBody>
        </p:sp>
        <p:sp>
          <p:nvSpPr>
            <p:cNvPr id="56" name="AutoShape 131"/>
            <p:cNvSpPr>
              <a:spLocks noChangeArrowheads="1"/>
            </p:cNvSpPr>
            <p:nvPr/>
          </p:nvSpPr>
          <p:spPr bwMode="auto">
            <a:xfrm>
              <a:off x="8555" y="13125"/>
              <a:ext cx="1416" cy="327"/>
            </a:xfrm>
            <a:prstGeom prst="roundRect">
              <a:avLst>
                <a:gd name="adj" fmla="val 16667"/>
              </a:avLst>
            </a:prstGeom>
            <a:solidFill>
              <a:srgbClr val="BBE0E3"/>
            </a:solidFill>
            <a:ln w="9525" algn="ctr">
              <a:solidFill>
                <a:srgbClr val="000000"/>
              </a:solidFill>
              <a:round/>
              <a:headEnd/>
              <a:tailEnd/>
            </a:ln>
          </p:spPr>
          <p:txBody>
            <a:bodyPr lIns="0" tIns="0" rIns="0" bIns="0" anchor="ctr"/>
            <a:lstStyle/>
            <a:p>
              <a:pPr algn="ctr"/>
              <a:r>
                <a:rPr lang="zh-CN" altLang="en-US" sz="900">
                  <a:latin typeface="Times New Roman" pitchFamily="18" charset="0"/>
                </a:rPr>
                <a:t>计量表格</a:t>
              </a:r>
              <a:endParaRPr lang="zh-CN" altLang="en-US"/>
            </a:p>
          </p:txBody>
        </p:sp>
        <p:sp>
          <p:nvSpPr>
            <p:cNvPr id="57" name="AutoShape 132"/>
            <p:cNvSpPr>
              <a:spLocks noChangeArrowheads="1"/>
            </p:cNvSpPr>
            <p:nvPr/>
          </p:nvSpPr>
          <p:spPr bwMode="auto">
            <a:xfrm>
              <a:off x="1935" y="11580"/>
              <a:ext cx="1416" cy="328"/>
            </a:xfrm>
            <a:prstGeom prst="roundRect">
              <a:avLst>
                <a:gd name="adj" fmla="val 16667"/>
              </a:avLst>
            </a:prstGeom>
            <a:solidFill>
              <a:srgbClr val="BABAE4"/>
            </a:solidFill>
            <a:ln w="9525" algn="ctr">
              <a:solidFill>
                <a:srgbClr val="000000"/>
              </a:solidFill>
              <a:round/>
              <a:headEnd/>
              <a:tailEnd/>
            </a:ln>
          </p:spPr>
          <p:txBody>
            <a:bodyPr lIns="0" tIns="0" rIns="0" bIns="0" anchor="ctr"/>
            <a:lstStyle/>
            <a:p>
              <a:pPr algn="ctr"/>
              <a:r>
                <a:rPr lang="zh-CN" altLang="en-US" sz="900" b="1">
                  <a:latin typeface="Times New Roman" pitchFamily="18" charset="0"/>
                </a:rPr>
                <a:t>规章制度</a:t>
              </a:r>
              <a:endParaRPr lang="zh-CN" altLang="en-US"/>
            </a:p>
          </p:txBody>
        </p:sp>
        <p:sp>
          <p:nvSpPr>
            <p:cNvPr id="58" name="AutoShape 133"/>
            <p:cNvSpPr>
              <a:spLocks noChangeArrowheads="1"/>
            </p:cNvSpPr>
            <p:nvPr/>
          </p:nvSpPr>
          <p:spPr bwMode="auto">
            <a:xfrm>
              <a:off x="1935" y="12123"/>
              <a:ext cx="1416" cy="327"/>
            </a:xfrm>
            <a:prstGeom prst="roundRect">
              <a:avLst>
                <a:gd name="adj" fmla="val 16667"/>
              </a:avLst>
            </a:prstGeom>
            <a:solidFill>
              <a:srgbClr val="BABAE4"/>
            </a:solidFill>
            <a:ln w="9525" algn="ctr">
              <a:solidFill>
                <a:srgbClr val="000000"/>
              </a:solidFill>
              <a:round/>
              <a:headEnd/>
              <a:tailEnd/>
            </a:ln>
          </p:spPr>
          <p:txBody>
            <a:bodyPr lIns="0" tIns="0" rIns="0" bIns="0" anchor="ctr"/>
            <a:lstStyle/>
            <a:p>
              <a:pPr algn="ctr"/>
              <a:r>
                <a:rPr lang="zh-CN" altLang="en-US" sz="900">
                  <a:latin typeface="Times New Roman" pitchFamily="18" charset="0"/>
                </a:rPr>
                <a:t>程序文件</a:t>
              </a:r>
              <a:endParaRPr lang="zh-CN" altLang="en-US"/>
            </a:p>
          </p:txBody>
        </p:sp>
        <p:sp>
          <p:nvSpPr>
            <p:cNvPr id="59" name="AutoShape 134"/>
            <p:cNvSpPr>
              <a:spLocks noChangeArrowheads="1"/>
            </p:cNvSpPr>
            <p:nvPr/>
          </p:nvSpPr>
          <p:spPr bwMode="auto">
            <a:xfrm>
              <a:off x="1935" y="12450"/>
              <a:ext cx="1416" cy="328"/>
            </a:xfrm>
            <a:prstGeom prst="roundRect">
              <a:avLst>
                <a:gd name="adj" fmla="val 16667"/>
              </a:avLst>
            </a:prstGeom>
            <a:solidFill>
              <a:srgbClr val="BABAE4"/>
            </a:solidFill>
            <a:ln w="9525" algn="ctr">
              <a:solidFill>
                <a:srgbClr val="000000"/>
              </a:solidFill>
              <a:round/>
              <a:headEnd/>
              <a:tailEnd/>
            </a:ln>
          </p:spPr>
          <p:txBody>
            <a:bodyPr lIns="0" tIns="0" rIns="0" bIns="0" anchor="ctr"/>
            <a:lstStyle/>
            <a:p>
              <a:pPr algn="ctr"/>
              <a:r>
                <a:rPr lang="zh-CN" altLang="en-US" sz="900">
                  <a:latin typeface="Times New Roman" pitchFamily="18" charset="0"/>
                </a:rPr>
                <a:t>规章制度</a:t>
              </a:r>
              <a:endParaRPr lang="zh-CN" altLang="en-US"/>
            </a:p>
          </p:txBody>
        </p:sp>
        <p:sp>
          <p:nvSpPr>
            <p:cNvPr id="60" name="AutoShape 135"/>
            <p:cNvSpPr>
              <a:spLocks noChangeArrowheads="1"/>
            </p:cNvSpPr>
            <p:nvPr/>
          </p:nvSpPr>
          <p:spPr bwMode="auto">
            <a:xfrm>
              <a:off x="1935" y="12778"/>
              <a:ext cx="1416" cy="327"/>
            </a:xfrm>
            <a:prstGeom prst="roundRect">
              <a:avLst>
                <a:gd name="adj" fmla="val 16667"/>
              </a:avLst>
            </a:prstGeom>
            <a:solidFill>
              <a:srgbClr val="BABAE4"/>
            </a:solidFill>
            <a:ln w="9525" algn="ctr">
              <a:solidFill>
                <a:srgbClr val="000000"/>
              </a:solidFill>
              <a:round/>
              <a:headEnd/>
              <a:tailEnd/>
            </a:ln>
          </p:spPr>
          <p:txBody>
            <a:bodyPr lIns="0" tIns="0" rIns="0" bIns="0" anchor="ctr"/>
            <a:lstStyle/>
            <a:p>
              <a:pPr algn="ctr"/>
              <a:r>
                <a:rPr lang="zh-CN" altLang="en-US" sz="900">
                  <a:latin typeface="Times New Roman" pitchFamily="18" charset="0"/>
                </a:rPr>
                <a:t>检验规程</a:t>
              </a:r>
              <a:endParaRPr lang="zh-CN" altLang="en-US"/>
            </a:p>
          </p:txBody>
        </p:sp>
        <p:sp>
          <p:nvSpPr>
            <p:cNvPr id="61" name="AutoShape 136"/>
            <p:cNvSpPr>
              <a:spLocks noChangeArrowheads="1"/>
            </p:cNvSpPr>
            <p:nvPr/>
          </p:nvSpPr>
          <p:spPr bwMode="auto">
            <a:xfrm>
              <a:off x="1935" y="13105"/>
              <a:ext cx="1416" cy="328"/>
            </a:xfrm>
            <a:prstGeom prst="roundRect">
              <a:avLst>
                <a:gd name="adj" fmla="val 16667"/>
              </a:avLst>
            </a:prstGeom>
            <a:solidFill>
              <a:srgbClr val="BABAE4"/>
            </a:solidFill>
            <a:ln w="9525" algn="ctr">
              <a:solidFill>
                <a:srgbClr val="000000"/>
              </a:solidFill>
              <a:round/>
              <a:headEnd/>
              <a:tailEnd/>
            </a:ln>
          </p:spPr>
          <p:txBody>
            <a:bodyPr lIns="0" tIns="0" rIns="0" bIns="0" anchor="ctr"/>
            <a:lstStyle/>
            <a:p>
              <a:pPr algn="ctr"/>
              <a:r>
                <a:rPr lang="zh-CN" altLang="en-US" sz="900">
                  <a:latin typeface="Times New Roman" pitchFamily="18" charset="0"/>
                </a:rPr>
                <a:t>操作规程</a:t>
              </a:r>
              <a:endParaRPr lang="zh-CN" altLang="en-US"/>
            </a:p>
          </p:txBody>
        </p:sp>
        <p:sp>
          <p:nvSpPr>
            <p:cNvPr id="62" name="AutoShape 137"/>
            <p:cNvSpPr>
              <a:spLocks noChangeArrowheads="1"/>
            </p:cNvSpPr>
            <p:nvPr/>
          </p:nvSpPr>
          <p:spPr bwMode="auto">
            <a:xfrm>
              <a:off x="6641" y="13729"/>
              <a:ext cx="1499" cy="347"/>
            </a:xfrm>
            <a:prstGeom prst="roundRect">
              <a:avLst>
                <a:gd name="adj" fmla="val 16667"/>
              </a:avLst>
            </a:prstGeom>
            <a:solidFill>
              <a:srgbClr val="E3DEBB"/>
            </a:solidFill>
            <a:ln w="9525" algn="ctr">
              <a:solidFill>
                <a:srgbClr val="000000"/>
              </a:solidFill>
              <a:round/>
              <a:headEnd/>
              <a:tailEnd/>
            </a:ln>
          </p:spPr>
          <p:txBody>
            <a:bodyPr lIns="0" tIns="0" rIns="0" bIns="0" anchor="ctr"/>
            <a:lstStyle/>
            <a:p>
              <a:pPr algn="ctr"/>
              <a:r>
                <a:rPr lang="zh-CN" altLang="en-US" sz="900" b="1" dirty="0">
                  <a:latin typeface="Times New Roman" pitchFamily="18" charset="0"/>
                </a:rPr>
                <a:t>技术通知单管理</a:t>
              </a:r>
              <a:endParaRPr lang="zh-CN" altLang="en-US" dirty="0"/>
            </a:p>
          </p:txBody>
        </p:sp>
        <p:sp>
          <p:nvSpPr>
            <p:cNvPr id="63" name="AutoShape 138"/>
            <p:cNvSpPr>
              <a:spLocks noChangeArrowheads="1"/>
            </p:cNvSpPr>
            <p:nvPr/>
          </p:nvSpPr>
          <p:spPr bwMode="auto">
            <a:xfrm>
              <a:off x="6656" y="11585"/>
              <a:ext cx="1415" cy="328"/>
            </a:xfrm>
            <a:prstGeom prst="roundRect">
              <a:avLst>
                <a:gd name="adj" fmla="val 16667"/>
              </a:avLst>
            </a:prstGeom>
            <a:solidFill>
              <a:srgbClr val="E3BFBB"/>
            </a:solidFill>
            <a:ln w="9525" algn="ctr">
              <a:solidFill>
                <a:srgbClr val="000000"/>
              </a:solidFill>
              <a:round/>
              <a:headEnd/>
              <a:tailEnd/>
            </a:ln>
          </p:spPr>
          <p:txBody>
            <a:bodyPr lIns="0" tIns="0" rIns="0" bIns="0" anchor="ctr"/>
            <a:lstStyle/>
            <a:p>
              <a:pPr algn="ctr"/>
              <a:r>
                <a:rPr lang="en-US" altLang="zh-CN" sz="900" b="1">
                  <a:latin typeface="Times New Roman" pitchFamily="18" charset="0"/>
                </a:rPr>
                <a:t>NCR</a:t>
              </a:r>
              <a:r>
                <a:rPr lang="zh-CN" altLang="en-US" sz="900" b="1">
                  <a:latin typeface="Times New Roman" pitchFamily="18" charset="0"/>
                </a:rPr>
                <a:t>管理</a:t>
              </a:r>
              <a:endParaRPr lang="zh-CN" altLang="en-US"/>
            </a:p>
          </p:txBody>
        </p:sp>
        <p:sp>
          <p:nvSpPr>
            <p:cNvPr id="64" name="AutoShape 139"/>
            <p:cNvSpPr>
              <a:spLocks noChangeArrowheads="1"/>
            </p:cNvSpPr>
            <p:nvPr/>
          </p:nvSpPr>
          <p:spPr bwMode="auto">
            <a:xfrm>
              <a:off x="6656" y="12123"/>
              <a:ext cx="1415" cy="328"/>
            </a:xfrm>
            <a:prstGeom prst="roundRect">
              <a:avLst>
                <a:gd name="adj" fmla="val 16667"/>
              </a:avLst>
            </a:prstGeom>
            <a:solidFill>
              <a:srgbClr val="E3BFBB"/>
            </a:solidFill>
            <a:ln w="9525" algn="ctr">
              <a:solidFill>
                <a:srgbClr val="000000"/>
              </a:solidFill>
              <a:round/>
              <a:headEnd/>
              <a:tailEnd/>
            </a:ln>
          </p:spPr>
          <p:txBody>
            <a:bodyPr lIns="0" tIns="0" rIns="0" bIns="0" anchor="ctr"/>
            <a:lstStyle/>
            <a:p>
              <a:pPr algn="ctr"/>
              <a:r>
                <a:rPr lang="en-US" altLang="zh-CN" sz="900" dirty="0">
                  <a:latin typeface="Times New Roman" pitchFamily="18" charset="0"/>
                </a:rPr>
                <a:t>NCR</a:t>
              </a:r>
              <a:r>
                <a:rPr lang="zh-CN" altLang="en-US" sz="900" dirty="0">
                  <a:latin typeface="Times New Roman" pitchFamily="18" charset="0"/>
                </a:rPr>
                <a:t>单管理</a:t>
              </a:r>
              <a:endParaRPr lang="zh-CN" altLang="en-US" dirty="0"/>
            </a:p>
          </p:txBody>
        </p:sp>
        <p:sp>
          <p:nvSpPr>
            <p:cNvPr id="65" name="AutoShape 140"/>
            <p:cNvSpPr>
              <a:spLocks noChangeArrowheads="1"/>
            </p:cNvSpPr>
            <p:nvPr/>
          </p:nvSpPr>
          <p:spPr bwMode="auto">
            <a:xfrm>
              <a:off x="6665" y="12494"/>
              <a:ext cx="1410" cy="646"/>
            </a:xfrm>
            <a:prstGeom prst="roundRect">
              <a:avLst>
                <a:gd name="adj" fmla="val 9454"/>
              </a:avLst>
            </a:prstGeom>
            <a:solidFill>
              <a:srgbClr val="E3BFBB"/>
            </a:solidFill>
            <a:ln w="9525" algn="ctr">
              <a:solidFill>
                <a:srgbClr val="000000"/>
              </a:solidFill>
              <a:round/>
              <a:headEnd/>
              <a:tailEnd/>
            </a:ln>
          </p:spPr>
          <p:txBody>
            <a:bodyPr lIns="0" tIns="0" rIns="0" bIns="0" anchor="ctr"/>
            <a:lstStyle/>
            <a:p>
              <a:pPr algn="ctr"/>
              <a:r>
                <a:rPr lang="en-US" altLang="zh-CN" sz="900">
                  <a:latin typeface="Times New Roman" pitchFamily="18" charset="0"/>
                </a:rPr>
                <a:t>NCR</a:t>
              </a:r>
              <a:r>
                <a:rPr lang="zh-CN" altLang="en-US" sz="900">
                  <a:latin typeface="Times New Roman" pitchFamily="18" charset="0"/>
                </a:rPr>
                <a:t>处理</a:t>
              </a:r>
            </a:p>
            <a:p>
              <a:pPr algn="ctr"/>
              <a:r>
                <a:rPr lang="en-US" altLang="zh-CN" sz="900">
                  <a:latin typeface="Times New Roman" pitchFamily="18" charset="0"/>
                </a:rPr>
                <a:t>(</a:t>
              </a:r>
              <a:r>
                <a:rPr lang="zh-CN" altLang="en-US" sz="900">
                  <a:latin typeface="Times New Roman" pitchFamily="18" charset="0"/>
                </a:rPr>
                <a:t>闵行流转</a:t>
              </a:r>
              <a:r>
                <a:rPr lang="en-US" altLang="zh-CN" sz="900">
                  <a:latin typeface="Times New Roman" pitchFamily="18" charset="0"/>
                </a:rPr>
                <a:t>)</a:t>
              </a:r>
              <a:endParaRPr lang="en-US" altLang="zh-CN"/>
            </a:p>
          </p:txBody>
        </p:sp>
        <p:sp>
          <p:nvSpPr>
            <p:cNvPr id="66" name="Line 141"/>
            <p:cNvSpPr>
              <a:spLocks noChangeShapeType="1"/>
            </p:cNvSpPr>
            <p:nvPr/>
          </p:nvSpPr>
          <p:spPr bwMode="auto">
            <a:xfrm>
              <a:off x="6660" y="10488"/>
              <a:ext cx="0" cy="624"/>
            </a:xfrm>
            <a:prstGeom prst="line">
              <a:avLst/>
            </a:prstGeom>
            <a:noFill/>
            <a:ln w="9525">
              <a:solidFill>
                <a:srgbClr val="000000"/>
              </a:solidFill>
              <a:round/>
              <a:headEnd/>
              <a:tailEnd/>
            </a:ln>
          </p:spPr>
          <p:txBody>
            <a:bodyPr/>
            <a:lstStyle/>
            <a:p>
              <a:endParaRPr lang="zh-CN" altLang="en-US"/>
            </a:p>
          </p:txBody>
        </p:sp>
        <p:sp>
          <p:nvSpPr>
            <p:cNvPr id="67" name="Line 142"/>
            <p:cNvSpPr>
              <a:spLocks noChangeShapeType="1"/>
            </p:cNvSpPr>
            <p:nvPr/>
          </p:nvSpPr>
          <p:spPr bwMode="auto">
            <a:xfrm>
              <a:off x="9180" y="10800"/>
              <a:ext cx="0" cy="312"/>
            </a:xfrm>
            <a:prstGeom prst="line">
              <a:avLst/>
            </a:prstGeom>
            <a:noFill/>
            <a:ln w="9525">
              <a:solidFill>
                <a:srgbClr val="000000"/>
              </a:solidFill>
              <a:round/>
              <a:headEnd/>
              <a:tailEnd/>
            </a:ln>
          </p:spPr>
          <p:txBody>
            <a:bodyPr/>
            <a:lstStyle/>
            <a:p>
              <a:endParaRPr lang="zh-CN" altLang="en-US"/>
            </a:p>
          </p:txBody>
        </p:sp>
        <p:sp>
          <p:nvSpPr>
            <p:cNvPr id="68" name="Line 143"/>
            <p:cNvSpPr>
              <a:spLocks noChangeShapeType="1"/>
            </p:cNvSpPr>
            <p:nvPr/>
          </p:nvSpPr>
          <p:spPr bwMode="auto">
            <a:xfrm>
              <a:off x="3420" y="10800"/>
              <a:ext cx="0" cy="312"/>
            </a:xfrm>
            <a:prstGeom prst="line">
              <a:avLst/>
            </a:prstGeom>
            <a:noFill/>
            <a:ln w="9525">
              <a:solidFill>
                <a:srgbClr val="000000"/>
              </a:solidFill>
              <a:round/>
              <a:headEnd/>
              <a:tailEnd/>
            </a:ln>
          </p:spPr>
          <p:txBody>
            <a:bodyPr/>
            <a:lstStyle/>
            <a:p>
              <a:endParaRPr lang="zh-CN" altLang="en-US"/>
            </a:p>
          </p:txBody>
        </p:sp>
        <p:sp>
          <p:nvSpPr>
            <p:cNvPr id="69" name="Line 144"/>
            <p:cNvSpPr>
              <a:spLocks noChangeShapeType="1"/>
            </p:cNvSpPr>
            <p:nvPr/>
          </p:nvSpPr>
          <p:spPr bwMode="auto">
            <a:xfrm>
              <a:off x="3420" y="10800"/>
              <a:ext cx="5760" cy="0"/>
            </a:xfrm>
            <a:prstGeom prst="line">
              <a:avLst/>
            </a:prstGeom>
            <a:noFill/>
            <a:ln w="9525">
              <a:solidFill>
                <a:srgbClr val="000000"/>
              </a:solidFill>
              <a:round/>
              <a:headEnd/>
              <a:tailEnd/>
            </a:ln>
          </p:spPr>
          <p:txBody>
            <a:bodyPr/>
            <a:lstStyle/>
            <a:p>
              <a:endParaRPr lang="zh-CN" altLang="en-US"/>
            </a:p>
          </p:txBody>
        </p:sp>
        <p:sp>
          <p:nvSpPr>
            <p:cNvPr id="70" name="AutoShape 145"/>
            <p:cNvSpPr>
              <a:spLocks noChangeArrowheads="1"/>
            </p:cNvSpPr>
            <p:nvPr/>
          </p:nvSpPr>
          <p:spPr bwMode="auto">
            <a:xfrm>
              <a:off x="5040" y="14544"/>
              <a:ext cx="1440" cy="468"/>
            </a:xfrm>
            <a:prstGeom prst="roundRect">
              <a:avLst>
                <a:gd name="adj" fmla="val 16667"/>
              </a:avLst>
            </a:prstGeom>
            <a:solidFill>
              <a:srgbClr val="C0C0C0"/>
            </a:solidFill>
            <a:ln w="9525" algn="ctr">
              <a:solidFill>
                <a:srgbClr val="000000"/>
              </a:solidFill>
              <a:round/>
              <a:headEnd/>
              <a:tailEnd/>
            </a:ln>
          </p:spPr>
          <p:txBody>
            <a:bodyPr lIns="0" tIns="0" rIns="0" bIns="0" anchor="ctr"/>
            <a:lstStyle/>
            <a:p>
              <a:pPr algn="ctr"/>
              <a:r>
                <a:rPr lang="en-US" altLang="zh-CN" sz="1200" b="1">
                  <a:latin typeface="黑体" pitchFamily="2" charset="-122"/>
                  <a:ea typeface="黑体" pitchFamily="2" charset="-122"/>
                </a:rPr>
                <a:t>SAP/QM</a:t>
              </a:r>
              <a:endParaRPr lang="en-US" altLang="zh-CN"/>
            </a:p>
          </p:txBody>
        </p:sp>
        <p:sp>
          <p:nvSpPr>
            <p:cNvPr id="71" name="AutoShape 146"/>
            <p:cNvSpPr>
              <a:spLocks noChangeArrowheads="1"/>
            </p:cNvSpPr>
            <p:nvPr/>
          </p:nvSpPr>
          <p:spPr bwMode="auto">
            <a:xfrm>
              <a:off x="6660" y="14544"/>
              <a:ext cx="1440" cy="468"/>
            </a:xfrm>
            <a:prstGeom prst="roundRect">
              <a:avLst>
                <a:gd name="adj" fmla="val 16667"/>
              </a:avLst>
            </a:prstGeom>
            <a:solidFill>
              <a:srgbClr val="C0C0C0"/>
            </a:solidFill>
            <a:ln w="9525" algn="ctr">
              <a:solidFill>
                <a:srgbClr val="000000"/>
              </a:solidFill>
              <a:round/>
              <a:headEnd/>
              <a:tailEnd/>
            </a:ln>
          </p:spPr>
          <p:txBody>
            <a:bodyPr lIns="0" tIns="0" rIns="0" bIns="0" anchor="ctr"/>
            <a:lstStyle/>
            <a:p>
              <a:pPr algn="ctr"/>
              <a:r>
                <a:rPr lang="en-US" altLang="zh-CN" sz="1200" b="1">
                  <a:latin typeface="黑体" pitchFamily="2" charset="-122"/>
                  <a:ea typeface="黑体" pitchFamily="2" charset="-122"/>
                </a:rPr>
                <a:t>MES</a:t>
              </a:r>
              <a:endParaRPr lang="en-US" altLang="zh-CN"/>
            </a:p>
          </p:txBody>
        </p:sp>
        <p:sp>
          <p:nvSpPr>
            <p:cNvPr id="72" name="AutoShape 147"/>
            <p:cNvSpPr>
              <a:spLocks noChangeArrowheads="1"/>
            </p:cNvSpPr>
            <p:nvPr/>
          </p:nvSpPr>
          <p:spPr bwMode="auto">
            <a:xfrm>
              <a:off x="8460" y="14544"/>
              <a:ext cx="1440" cy="468"/>
            </a:xfrm>
            <a:prstGeom prst="roundRect">
              <a:avLst>
                <a:gd name="adj" fmla="val 16667"/>
              </a:avLst>
            </a:prstGeom>
            <a:solidFill>
              <a:srgbClr val="C0C0C0"/>
            </a:solidFill>
            <a:ln w="9525" algn="ctr">
              <a:solidFill>
                <a:srgbClr val="000000"/>
              </a:solidFill>
              <a:round/>
              <a:headEnd/>
              <a:tailEnd/>
            </a:ln>
          </p:spPr>
          <p:txBody>
            <a:bodyPr lIns="0" tIns="0" rIns="0" bIns="0" anchor="ctr"/>
            <a:lstStyle/>
            <a:p>
              <a:pPr algn="ctr"/>
              <a:r>
                <a:rPr lang="en-US" altLang="zh-CN" sz="1200" b="1">
                  <a:latin typeface="黑体" pitchFamily="2" charset="-122"/>
                  <a:ea typeface="黑体" pitchFamily="2" charset="-122"/>
                </a:rPr>
                <a:t>SAP/PM</a:t>
              </a:r>
              <a:endParaRPr lang="en-US" altLang="zh-CN"/>
            </a:p>
          </p:txBody>
        </p:sp>
        <p:sp>
          <p:nvSpPr>
            <p:cNvPr id="73" name="Line 148"/>
            <p:cNvSpPr>
              <a:spLocks noChangeShapeType="1"/>
            </p:cNvSpPr>
            <p:nvPr/>
          </p:nvSpPr>
          <p:spPr bwMode="auto">
            <a:xfrm>
              <a:off x="5760" y="14232"/>
              <a:ext cx="0" cy="312"/>
            </a:xfrm>
            <a:prstGeom prst="line">
              <a:avLst/>
            </a:prstGeom>
            <a:noFill/>
            <a:ln w="9525">
              <a:solidFill>
                <a:srgbClr val="000000"/>
              </a:solidFill>
              <a:round/>
              <a:headEnd/>
              <a:tailEnd/>
            </a:ln>
          </p:spPr>
          <p:txBody>
            <a:bodyPr/>
            <a:lstStyle/>
            <a:p>
              <a:endParaRPr lang="zh-CN" altLang="en-US"/>
            </a:p>
          </p:txBody>
        </p:sp>
        <p:sp>
          <p:nvSpPr>
            <p:cNvPr id="74" name="Line 149"/>
            <p:cNvSpPr>
              <a:spLocks noChangeShapeType="1"/>
            </p:cNvSpPr>
            <p:nvPr/>
          </p:nvSpPr>
          <p:spPr bwMode="auto">
            <a:xfrm>
              <a:off x="7380" y="14232"/>
              <a:ext cx="0" cy="312"/>
            </a:xfrm>
            <a:prstGeom prst="line">
              <a:avLst/>
            </a:prstGeom>
            <a:noFill/>
            <a:ln w="9525">
              <a:solidFill>
                <a:srgbClr val="000000"/>
              </a:solidFill>
              <a:round/>
              <a:headEnd/>
              <a:tailEnd/>
            </a:ln>
          </p:spPr>
          <p:txBody>
            <a:bodyPr/>
            <a:lstStyle/>
            <a:p>
              <a:endParaRPr lang="zh-CN" altLang="en-US"/>
            </a:p>
          </p:txBody>
        </p:sp>
        <p:sp>
          <p:nvSpPr>
            <p:cNvPr id="75" name="Line 150"/>
            <p:cNvSpPr>
              <a:spLocks noChangeShapeType="1"/>
            </p:cNvSpPr>
            <p:nvPr/>
          </p:nvSpPr>
          <p:spPr bwMode="auto">
            <a:xfrm>
              <a:off x="9180" y="14232"/>
              <a:ext cx="0" cy="312"/>
            </a:xfrm>
            <a:prstGeom prst="line">
              <a:avLst/>
            </a:prstGeom>
            <a:noFill/>
            <a:ln w="9525">
              <a:solidFill>
                <a:srgbClr val="000000"/>
              </a:solidFill>
              <a:round/>
              <a:headEnd/>
              <a:tailEnd/>
            </a:ln>
          </p:spPr>
          <p:txBody>
            <a:bodyPr/>
            <a:lstStyle/>
            <a:p>
              <a:endParaRPr lang="zh-CN" altLang="en-US"/>
            </a:p>
          </p:txBody>
        </p:sp>
        <p:sp>
          <p:nvSpPr>
            <p:cNvPr id="76" name="Line 151"/>
            <p:cNvSpPr>
              <a:spLocks noChangeShapeType="1"/>
            </p:cNvSpPr>
            <p:nvPr/>
          </p:nvSpPr>
          <p:spPr bwMode="auto">
            <a:xfrm>
              <a:off x="2625" y="11922"/>
              <a:ext cx="0" cy="156"/>
            </a:xfrm>
            <a:prstGeom prst="line">
              <a:avLst/>
            </a:prstGeom>
            <a:noFill/>
            <a:ln w="9525">
              <a:solidFill>
                <a:srgbClr val="000000"/>
              </a:solidFill>
              <a:round/>
              <a:headEnd/>
              <a:tailEnd/>
            </a:ln>
          </p:spPr>
          <p:txBody>
            <a:bodyPr/>
            <a:lstStyle/>
            <a:p>
              <a:endParaRPr lang="zh-CN" altLang="en-US"/>
            </a:p>
          </p:txBody>
        </p:sp>
        <p:sp>
          <p:nvSpPr>
            <p:cNvPr id="77" name="Line 152"/>
            <p:cNvSpPr>
              <a:spLocks noChangeShapeType="1"/>
            </p:cNvSpPr>
            <p:nvPr/>
          </p:nvSpPr>
          <p:spPr bwMode="auto">
            <a:xfrm>
              <a:off x="4125" y="11937"/>
              <a:ext cx="0" cy="156"/>
            </a:xfrm>
            <a:prstGeom prst="line">
              <a:avLst/>
            </a:prstGeom>
            <a:noFill/>
            <a:ln w="9525">
              <a:solidFill>
                <a:srgbClr val="000000"/>
              </a:solidFill>
              <a:round/>
              <a:headEnd/>
              <a:tailEnd/>
            </a:ln>
          </p:spPr>
          <p:txBody>
            <a:bodyPr/>
            <a:lstStyle/>
            <a:p>
              <a:endParaRPr lang="zh-CN" altLang="en-US"/>
            </a:p>
          </p:txBody>
        </p:sp>
        <p:sp>
          <p:nvSpPr>
            <p:cNvPr id="78" name="Line 153"/>
            <p:cNvSpPr>
              <a:spLocks noChangeShapeType="1"/>
            </p:cNvSpPr>
            <p:nvPr/>
          </p:nvSpPr>
          <p:spPr bwMode="auto">
            <a:xfrm>
              <a:off x="5835" y="11937"/>
              <a:ext cx="0" cy="156"/>
            </a:xfrm>
            <a:prstGeom prst="line">
              <a:avLst/>
            </a:prstGeom>
            <a:noFill/>
            <a:ln w="9525">
              <a:solidFill>
                <a:srgbClr val="000000"/>
              </a:solidFill>
              <a:round/>
              <a:headEnd/>
              <a:tailEnd/>
            </a:ln>
          </p:spPr>
          <p:txBody>
            <a:bodyPr/>
            <a:lstStyle/>
            <a:p>
              <a:endParaRPr lang="zh-CN" altLang="en-US"/>
            </a:p>
          </p:txBody>
        </p:sp>
        <p:sp>
          <p:nvSpPr>
            <p:cNvPr id="79" name="Line 154"/>
            <p:cNvSpPr>
              <a:spLocks noChangeShapeType="1"/>
            </p:cNvSpPr>
            <p:nvPr/>
          </p:nvSpPr>
          <p:spPr bwMode="auto">
            <a:xfrm>
              <a:off x="7350" y="11922"/>
              <a:ext cx="0" cy="156"/>
            </a:xfrm>
            <a:prstGeom prst="line">
              <a:avLst/>
            </a:prstGeom>
            <a:noFill/>
            <a:ln w="9525">
              <a:solidFill>
                <a:srgbClr val="000000"/>
              </a:solidFill>
              <a:round/>
              <a:headEnd/>
              <a:tailEnd/>
            </a:ln>
          </p:spPr>
          <p:txBody>
            <a:bodyPr/>
            <a:lstStyle/>
            <a:p>
              <a:endParaRPr lang="zh-CN" altLang="en-US"/>
            </a:p>
          </p:txBody>
        </p:sp>
        <p:sp>
          <p:nvSpPr>
            <p:cNvPr id="80" name="Line 155"/>
            <p:cNvSpPr>
              <a:spLocks noChangeShapeType="1"/>
            </p:cNvSpPr>
            <p:nvPr/>
          </p:nvSpPr>
          <p:spPr bwMode="auto">
            <a:xfrm>
              <a:off x="7365" y="13593"/>
              <a:ext cx="0" cy="156"/>
            </a:xfrm>
            <a:prstGeom prst="line">
              <a:avLst/>
            </a:prstGeom>
            <a:noFill/>
            <a:ln w="9525">
              <a:solidFill>
                <a:srgbClr val="000000"/>
              </a:solidFill>
              <a:round/>
              <a:headEnd/>
              <a:tailEnd/>
            </a:ln>
          </p:spPr>
          <p:txBody>
            <a:bodyPr/>
            <a:lstStyle/>
            <a:p>
              <a:endParaRPr lang="zh-CN" altLang="en-US"/>
            </a:p>
          </p:txBody>
        </p:sp>
        <p:sp>
          <p:nvSpPr>
            <p:cNvPr id="81" name="Line 156"/>
            <p:cNvSpPr>
              <a:spLocks noChangeShapeType="1"/>
            </p:cNvSpPr>
            <p:nvPr/>
          </p:nvSpPr>
          <p:spPr bwMode="auto">
            <a:xfrm>
              <a:off x="9240" y="11937"/>
              <a:ext cx="0" cy="156"/>
            </a:xfrm>
            <a:prstGeom prst="line">
              <a:avLst/>
            </a:prstGeom>
            <a:noFill/>
            <a:ln w="9525">
              <a:solidFill>
                <a:srgbClr val="000000"/>
              </a:solidFill>
              <a:round/>
              <a:headEnd/>
              <a:tailEnd/>
            </a:ln>
          </p:spPr>
          <p:txBody>
            <a:bodyPr/>
            <a:lstStyle/>
            <a:p>
              <a:endParaRPr lang="zh-CN" altLang="en-US"/>
            </a:p>
          </p:txBody>
        </p:sp>
      </p:gr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eaLnBrk="0" fontAlgn="auto" hangingPunct="0">
              <a:spcBef>
                <a:spcPct val="20000"/>
              </a:spcBef>
              <a:spcAft>
                <a:spcPts val="0"/>
              </a:spcAft>
              <a:defRPr/>
            </a:pPr>
            <a:r>
              <a:rPr lang="en-US" altLang="zh-CN" sz="2000" kern="1200" dirty="0" smtClean="0">
                <a:solidFill>
                  <a:srgbClr val="0070C0"/>
                </a:solidFill>
                <a:cs typeface="+mn-cs"/>
              </a:rPr>
              <a:t>LMS</a:t>
            </a:r>
            <a:r>
              <a:rPr lang="zh-CN" altLang="en-US" sz="2000" kern="1200" dirty="0" smtClean="0">
                <a:solidFill>
                  <a:srgbClr val="0070C0"/>
                </a:solidFill>
                <a:cs typeface="+mn-cs"/>
              </a:rPr>
              <a:t>现场物流管理系统</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a:p>
        </p:txBody>
      </p:sp>
      <p:sp>
        <p:nvSpPr>
          <p:cNvPr id="27" name="TextBox 26"/>
          <p:cNvSpPr txBox="1"/>
          <p:nvPr/>
        </p:nvSpPr>
        <p:spPr>
          <a:xfrm>
            <a:off x="714348" y="1624000"/>
            <a:ext cx="4793756" cy="2677656"/>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传统企业的车间现场内部物流管理缺乏计划性，对于大型行车设备的调用存在随意性。临港工厂通过</a:t>
            </a:r>
            <a:r>
              <a:rPr lang="en-US" altLang="zh-CN" sz="1600" dirty="0" smtClean="0">
                <a:latin typeface="微软雅黑" pitchFamily="34" charset="-122"/>
                <a:ea typeface="微软雅黑" pitchFamily="34" charset="-122"/>
              </a:rPr>
              <a:t>LMS</a:t>
            </a:r>
            <a:r>
              <a:rPr lang="zh-CN" altLang="en-US" sz="1600" dirty="0" smtClean="0">
                <a:latin typeface="微软雅黑" pitchFamily="34" charset="-122"/>
                <a:ea typeface="微软雅黑" pitchFamily="34" charset="-122"/>
              </a:rPr>
              <a:t>系统的使用，打破了传统行车调配运行模式，申请人员在系统内提前预约吊运申请，系统综合考虑吊运的先后顺序及各工位等工成本，从而对吊运任务进行最优配置，实现了工厂内部物流的高效流转，</a:t>
            </a:r>
            <a:r>
              <a:rPr lang="zh-CN" altLang="zh-CN" sz="1600" dirty="0" smtClean="0">
                <a:latin typeface="微软雅黑" pitchFamily="34" charset="-122"/>
                <a:ea typeface="微软雅黑" pitchFamily="34" charset="-122"/>
              </a:rPr>
              <a:t>切实提升了整个工厂的内部物流管理效率。</a:t>
            </a:r>
            <a:endParaRPr lang="zh-CN" altLang="en-US" sz="1600" dirty="0" smtClean="0">
              <a:latin typeface="微软雅黑" pitchFamily="34" charset="-122"/>
              <a:ea typeface="微软雅黑" pitchFamily="34" charset="-122"/>
            </a:endParaRPr>
          </a:p>
        </p:txBody>
      </p:sp>
      <p:sp>
        <p:nvSpPr>
          <p:cNvPr id="2519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1905" name="Object 1"/>
          <p:cNvGraphicFramePr>
            <a:graphicFrameLocks noChangeAspect="1"/>
          </p:cNvGraphicFramePr>
          <p:nvPr/>
        </p:nvGraphicFramePr>
        <p:xfrm>
          <a:off x="581031" y="4214818"/>
          <a:ext cx="4848225" cy="2190750"/>
        </p:xfrm>
        <a:graphic>
          <a:graphicData uri="http://schemas.openxmlformats.org/presentationml/2006/ole">
            <p:oleObj spid="_x0000_s244738" name="Visio" r:id="rId3" imgW="4063508" imgH="1832864" progId="">
              <p:embed/>
            </p:oleObj>
          </a:graphicData>
        </a:graphic>
      </p:graphicFrame>
      <p:pic>
        <p:nvPicPr>
          <p:cNvPr id="251907" name="Picture 3"/>
          <p:cNvPicPr>
            <a:picLocks noChangeAspect="1" noChangeArrowheads="1"/>
          </p:cNvPicPr>
          <p:nvPr/>
        </p:nvPicPr>
        <p:blipFill>
          <a:blip r:embed="rId4" cstate="print"/>
          <a:srcRect/>
          <a:stretch>
            <a:fillRect/>
          </a:stretch>
        </p:blipFill>
        <p:spPr bwMode="auto">
          <a:xfrm>
            <a:off x="5556772" y="1785926"/>
            <a:ext cx="3291440" cy="2003114"/>
          </a:xfrm>
          <a:prstGeom prst="rect">
            <a:avLst/>
          </a:prstGeom>
          <a:ln>
            <a:noFill/>
          </a:ln>
          <a:effectLst>
            <a:outerShdw blurRad="190500" algn="tl" rotWithShape="0">
              <a:srgbClr val="000000">
                <a:alpha val="70000"/>
              </a:srgbClr>
            </a:outerShdw>
          </a:effectLst>
        </p:spPr>
      </p:pic>
      <p:pic>
        <p:nvPicPr>
          <p:cNvPr id="62" name="图片 61" descr="吊运.jpg"/>
          <p:cNvPicPr>
            <a:picLocks noChangeAspect="1"/>
          </p:cNvPicPr>
          <p:nvPr/>
        </p:nvPicPr>
        <p:blipFill>
          <a:blip r:embed="rId5" cstate="print"/>
          <a:stretch>
            <a:fillRect/>
          </a:stretch>
        </p:blipFill>
        <p:spPr>
          <a:xfrm>
            <a:off x="5429256" y="4000504"/>
            <a:ext cx="3512228" cy="2367554"/>
          </a:xfrm>
          <a:prstGeom prst="roundRect">
            <a:avLst/>
          </a:prstGeom>
        </p:spPr>
      </p:pic>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圆角矩形 39"/>
          <p:cNvSpPr/>
          <p:nvPr/>
        </p:nvSpPr>
        <p:spPr bwMode="auto">
          <a:xfrm>
            <a:off x="4922614" y="2951734"/>
            <a:ext cx="4068358" cy="3213570"/>
          </a:xfrm>
          <a:prstGeom prst="roundRect">
            <a:avLst/>
          </a:prstGeom>
          <a:solidFill>
            <a:schemeClr val="bg1">
              <a:lumMod val="95000"/>
            </a:schemeClr>
          </a:solidFill>
          <a:ln w="25400" cap="flat" cmpd="sng" algn="ctr">
            <a:solidFill>
              <a:schemeClr val="bg1">
                <a:lumMod val="75000"/>
              </a:schemeClr>
            </a:solid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lang="zh-CN" altLang="en-US" sz="2400" b="1" kern="0" dirty="0" smtClean="0">
              <a:solidFill>
                <a:sysClr val="windowText" lastClr="000000"/>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pPr lvl="0" eaLnBrk="0" fontAlgn="auto" hangingPunct="0">
              <a:spcBef>
                <a:spcPct val="20000"/>
              </a:spcBef>
              <a:spcAft>
                <a:spcPts val="0"/>
              </a:spcAft>
              <a:defRPr/>
            </a:pPr>
            <a:r>
              <a:rPr lang="en-US" altLang="zh-CN" sz="2000" kern="1200" dirty="0" smtClean="0">
                <a:solidFill>
                  <a:srgbClr val="0070C0"/>
                </a:solidFill>
                <a:cs typeface="+mn-cs"/>
              </a:rPr>
              <a:t>PMS</a:t>
            </a:r>
            <a:r>
              <a:rPr lang="zh-CN" altLang="en-US" sz="2000" kern="1200" dirty="0" smtClean="0">
                <a:solidFill>
                  <a:srgbClr val="0070C0"/>
                </a:solidFill>
                <a:cs typeface="+mn-cs"/>
              </a:rPr>
              <a:t>设备管理系统</a:t>
            </a:r>
            <a:endParaRPr lang="zh-CN" altLang="en-US" sz="2000" kern="1200" dirty="0">
              <a:solidFill>
                <a:srgbClr val="0070C0"/>
              </a:solidFill>
              <a:cs typeface="+mn-cs"/>
            </a:endParaRPr>
          </a:p>
        </p:txBody>
      </p:sp>
      <p:sp>
        <p:nvSpPr>
          <p:cNvPr id="4" name="灯片编号占位符 3"/>
          <p:cNvSpPr>
            <a:spLocks noGrp="1"/>
          </p:cNvSpPr>
          <p:nvPr>
            <p:ph type="sldNum" sz="quarter" idx="12"/>
          </p:nvPr>
        </p:nvSpPr>
        <p:spPr>
          <a:xfrm>
            <a:off x="6804248" y="6237312"/>
            <a:ext cx="2095406" cy="476250"/>
          </a:xfrm>
        </p:spPr>
        <p:txBody>
          <a:bodyPr/>
          <a:lstStyle/>
          <a:p>
            <a:fld id="{0C913308-F349-4B6D-A68A-DD1791B4A57B}" type="slidenum">
              <a:rPr lang="zh-CN" altLang="en-US" smtClean="0"/>
              <a:pPr/>
              <a:t>33</a:t>
            </a:fld>
            <a:endParaRPr lang="zh-CN" altLang="en-US" dirty="0"/>
          </a:p>
        </p:txBody>
      </p:sp>
      <p:sp>
        <p:nvSpPr>
          <p:cNvPr id="2519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组合 39"/>
          <p:cNvGrpSpPr>
            <a:grpSpLocks noChangeAspect="1"/>
          </p:cNvGrpSpPr>
          <p:nvPr/>
        </p:nvGrpSpPr>
        <p:grpSpPr bwMode="auto">
          <a:xfrm>
            <a:off x="4961144" y="3094610"/>
            <a:ext cx="4147360" cy="2998686"/>
            <a:chOff x="1292015" y="1143000"/>
            <a:chExt cx="6400257" cy="4805306"/>
          </a:xfrm>
        </p:grpSpPr>
        <p:grpSp>
          <p:nvGrpSpPr>
            <p:cNvPr id="5" name="组合 55"/>
            <p:cNvGrpSpPr>
              <a:grpSpLocks/>
            </p:cNvGrpSpPr>
            <p:nvPr/>
          </p:nvGrpSpPr>
          <p:grpSpPr bwMode="auto">
            <a:xfrm>
              <a:off x="1981200" y="1143000"/>
              <a:ext cx="4976877" cy="4805306"/>
              <a:chOff x="1601788" y="814388"/>
              <a:chExt cx="5940425" cy="5735637"/>
            </a:xfrm>
          </p:grpSpPr>
          <p:sp>
            <p:nvSpPr>
              <p:cNvPr id="15" name="Arc 2"/>
              <p:cNvSpPr>
                <a:spLocks/>
              </p:cNvSpPr>
              <p:nvPr/>
            </p:nvSpPr>
            <p:spPr bwMode="auto">
              <a:xfrm>
                <a:off x="1601788" y="909638"/>
                <a:ext cx="5940425" cy="5640387"/>
              </a:xfrm>
              <a:custGeom>
                <a:avLst/>
                <a:gdLst>
                  <a:gd name="T0" fmla="*/ 2147483647 w 43200"/>
                  <a:gd name="T1" fmla="*/ 2147483647 h 41018"/>
                  <a:gd name="T2" fmla="*/ 2147483647 w 43200"/>
                  <a:gd name="T3" fmla="*/ 0 h 41018"/>
                  <a:gd name="T4" fmla="*/ 2147483647 w 43200"/>
                  <a:gd name="T5" fmla="*/ 2147483647 h 41018"/>
                  <a:gd name="T6" fmla="*/ 0 60000 65536"/>
                  <a:gd name="T7" fmla="*/ 0 60000 65536"/>
                  <a:gd name="T8" fmla="*/ 0 60000 65536"/>
                  <a:gd name="T9" fmla="*/ 0 w 43200"/>
                  <a:gd name="T10" fmla="*/ 0 h 41018"/>
                  <a:gd name="T11" fmla="*/ 43200 w 43200"/>
                  <a:gd name="T12" fmla="*/ 41018 h 41018"/>
                </a:gdLst>
                <a:ahLst/>
                <a:cxnLst>
                  <a:cxn ang="T6">
                    <a:pos x="T0" y="T1"/>
                  </a:cxn>
                  <a:cxn ang="T7">
                    <a:pos x="T2" y="T3"/>
                  </a:cxn>
                  <a:cxn ang="T8">
                    <a:pos x="T4" y="T5"/>
                  </a:cxn>
                </a:cxnLst>
                <a:rect l="T9" t="T10" r="T11" b="T12"/>
                <a:pathLst>
                  <a:path w="43200" h="41018" fill="none" extrusionOk="0">
                    <a:moveTo>
                      <a:pt x="42391" y="13561"/>
                    </a:moveTo>
                    <a:cubicBezTo>
                      <a:pt x="42927" y="15467"/>
                      <a:pt x="43200" y="17438"/>
                      <a:pt x="43200" y="19418"/>
                    </a:cubicBezTo>
                    <a:cubicBezTo>
                      <a:pt x="43200" y="31347"/>
                      <a:pt x="33529" y="41018"/>
                      <a:pt x="21600" y="41018"/>
                    </a:cubicBezTo>
                    <a:cubicBezTo>
                      <a:pt x="9670" y="41018"/>
                      <a:pt x="0" y="31347"/>
                      <a:pt x="0" y="19418"/>
                    </a:cubicBezTo>
                    <a:cubicBezTo>
                      <a:pt x="-1" y="11156"/>
                      <a:pt x="4712" y="3618"/>
                      <a:pt x="12139" y="0"/>
                    </a:cubicBezTo>
                  </a:path>
                  <a:path w="43200" h="41018" stroke="0" extrusionOk="0">
                    <a:moveTo>
                      <a:pt x="42391" y="13561"/>
                    </a:moveTo>
                    <a:cubicBezTo>
                      <a:pt x="42927" y="15467"/>
                      <a:pt x="43200" y="17438"/>
                      <a:pt x="43200" y="19418"/>
                    </a:cubicBezTo>
                    <a:cubicBezTo>
                      <a:pt x="43200" y="31347"/>
                      <a:pt x="33529" y="41018"/>
                      <a:pt x="21600" y="41018"/>
                    </a:cubicBezTo>
                    <a:cubicBezTo>
                      <a:pt x="9670" y="41018"/>
                      <a:pt x="0" y="31347"/>
                      <a:pt x="0" y="19418"/>
                    </a:cubicBezTo>
                    <a:cubicBezTo>
                      <a:pt x="-1" y="11156"/>
                      <a:pt x="4712" y="3618"/>
                      <a:pt x="12139" y="0"/>
                    </a:cubicBezTo>
                    <a:lnTo>
                      <a:pt x="21600" y="19418"/>
                    </a:lnTo>
                    <a:close/>
                  </a:path>
                </a:pathLst>
              </a:custGeom>
              <a:noFill/>
              <a:ln w="38100">
                <a:solidFill>
                  <a:srgbClr val="FF9900"/>
                </a:solidFill>
                <a:prstDash val="sysDot"/>
                <a:round/>
                <a:headEnd/>
                <a:tailEnd type="triangle" w="med" len="med"/>
              </a:ln>
            </p:spPr>
            <p:txBody>
              <a:bodyPr wrap="none" anchor="ctr"/>
              <a:lstStyle/>
              <a:p>
                <a:endParaRPr lang="zh-CN" altLang="en-US"/>
              </a:p>
            </p:txBody>
          </p:sp>
          <p:sp>
            <p:nvSpPr>
              <p:cNvPr id="16" name="Line 5"/>
              <p:cNvSpPr>
                <a:spLocks noChangeShapeType="1"/>
              </p:cNvSpPr>
              <p:nvPr/>
            </p:nvSpPr>
            <p:spPr bwMode="auto">
              <a:xfrm>
                <a:off x="3076575" y="2286000"/>
                <a:ext cx="2895600" cy="2743200"/>
              </a:xfrm>
              <a:prstGeom prst="line">
                <a:avLst/>
              </a:prstGeom>
              <a:noFill/>
              <a:ln w="12700">
                <a:solidFill>
                  <a:srgbClr val="FF9900"/>
                </a:solidFill>
                <a:prstDash val="sysDot"/>
                <a:round/>
                <a:headEnd type="triangle" w="sm" len="lg"/>
                <a:tailEnd type="triangle" w="sm" len="lg"/>
              </a:ln>
            </p:spPr>
            <p:txBody>
              <a:bodyPr wrap="none" anchor="ctr"/>
              <a:lstStyle/>
              <a:p>
                <a:endParaRPr lang="zh-CN" altLang="en-US"/>
              </a:p>
            </p:txBody>
          </p:sp>
          <p:sp>
            <p:nvSpPr>
              <p:cNvPr id="17" name="Line 6"/>
              <p:cNvSpPr>
                <a:spLocks noChangeShapeType="1"/>
              </p:cNvSpPr>
              <p:nvPr/>
            </p:nvSpPr>
            <p:spPr bwMode="auto">
              <a:xfrm flipV="1">
                <a:off x="3057525" y="2286000"/>
                <a:ext cx="2971800" cy="2743200"/>
              </a:xfrm>
              <a:prstGeom prst="line">
                <a:avLst/>
              </a:prstGeom>
              <a:noFill/>
              <a:ln w="12700">
                <a:solidFill>
                  <a:srgbClr val="FF9900"/>
                </a:solidFill>
                <a:prstDash val="sysDot"/>
                <a:round/>
                <a:headEnd type="triangle" w="sm" len="lg"/>
                <a:tailEnd type="triangle" w="sm" len="lg"/>
              </a:ln>
            </p:spPr>
            <p:txBody>
              <a:bodyPr wrap="none" anchor="ctr"/>
              <a:lstStyle/>
              <a:p>
                <a:endParaRPr lang="zh-CN" altLang="en-US"/>
              </a:p>
            </p:txBody>
          </p:sp>
          <p:sp>
            <p:nvSpPr>
              <p:cNvPr id="18" name="Rectangle 7"/>
              <p:cNvSpPr>
                <a:spLocks noChangeArrowheads="1"/>
              </p:cNvSpPr>
              <p:nvPr/>
            </p:nvSpPr>
            <p:spPr bwMode="auto">
              <a:xfrm>
                <a:off x="2695575" y="1981200"/>
                <a:ext cx="3733800" cy="3429000"/>
              </a:xfrm>
              <a:prstGeom prst="rect">
                <a:avLst/>
              </a:prstGeom>
              <a:noFill/>
              <a:ln w="9525">
                <a:solidFill>
                  <a:srgbClr val="B2B2B2"/>
                </a:solidFill>
                <a:miter lim="800000"/>
                <a:headEnd/>
                <a:tailEnd/>
              </a:ln>
            </p:spPr>
            <p:txBody>
              <a:bodyPr wrap="none" anchor="ctr"/>
              <a:lstStyle/>
              <a:p>
                <a:endParaRPr lang="zh-CN" altLang="en-US"/>
              </a:p>
            </p:txBody>
          </p:sp>
          <p:sp>
            <p:nvSpPr>
              <p:cNvPr id="19" name="Rectangle 8"/>
              <p:cNvSpPr>
                <a:spLocks noChangeArrowheads="1"/>
              </p:cNvSpPr>
              <p:nvPr/>
            </p:nvSpPr>
            <p:spPr bwMode="auto">
              <a:xfrm rot="2700000">
                <a:off x="3422650" y="2563813"/>
                <a:ext cx="2235200" cy="2235200"/>
              </a:xfrm>
              <a:prstGeom prst="rect">
                <a:avLst/>
              </a:prstGeom>
              <a:gradFill rotWithShape="0">
                <a:gsLst>
                  <a:gs pos="0">
                    <a:srgbClr val="FF6600"/>
                  </a:gs>
                  <a:gs pos="50000">
                    <a:srgbClr val="762F00"/>
                  </a:gs>
                  <a:gs pos="100000">
                    <a:srgbClr val="FF6600"/>
                  </a:gs>
                </a:gsLst>
                <a:lin ang="27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FF6600"/>
                </a:extrusionClr>
              </a:sp3d>
            </p:spPr>
            <p:txBody>
              <a:bodyPr wrap="none" anchor="ctr">
                <a:flatTx/>
              </a:bodyPr>
              <a:lstStyle/>
              <a:p>
                <a:endParaRPr lang="zh-CN" altLang="en-US"/>
              </a:p>
            </p:txBody>
          </p:sp>
          <p:sp>
            <p:nvSpPr>
              <p:cNvPr id="20" name="AutoShape 9"/>
              <p:cNvSpPr>
                <a:spLocks noChangeArrowheads="1"/>
              </p:cNvSpPr>
              <p:nvPr/>
            </p:nvSpPr>
            <p:spPr bwMode="auto">
              <a:xfrm>
                <a:off x="1933575" y="1066800"/>
                <a:ext cx="5181600" cy="5181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65" y="10800"/>
                    </a:moveTo>
                    <a:cubicBezTo>
                      <a:pt x="1065" y="16176"/>
                      <a:pt x="5424" y="20535"/>
                      <a:pt x="10800" y="20535"/>
                    </a:cubicBezTo>
                    <a:cubicBezTo>
                      <a:pt x="16176" y="20535"/>
                      <a:pt x="20535" y="16176"/>
                      <a:pt x="20535" y="10800"/>
                    </a:cubicBezTo>
                    <a:cubicBezTo>
                      <a:pt x="20535" y="5424"/>
                      <a:pt x="16176" y="1065"/>
                      <a:pt x="10800" y="1065"/>
                    </a:cubicBezTo>
                    <a:cubicBezTo>
                      <a:pt x="5424" y="1065"/>
                      <a:pt x="1065" y="5424"/>
                      <a:pt x="1065" y="10800"/>
                    </a:cubicBezTo>
                    <a:close/>
                  </a:path>
                </a:pathLst>
              </a:custGeom>
              <a:gradFill rotWithShape="1">
                <a:gsLst>
                  <a:gs pos="0">
                    <a:srgbClr val="33CCFF"/>
                  </a:gs>
                  <a:gs pos="50000">
                    <a:srgbClr val="185E76"/>
                  </a:gs>
                  <a:gs pos="100000">
                    <a:srgbClr val="33CCFF"/>
                  </a:gs>
                </a:gsLst>
                <a:lin ang="2700000" scaled="1"/>
              </a:gradFill>
              <a:ln w="9525">
                <a:round/>
                <a:headEnd/>
                <a:tailEnd/>
              </a:ln>
              <a:scene3d>
                <a:camera prst="legacyObliqueTopRight"/>
                <a:lightRig rig="legacyFlat3" dir="b"/>
              </a:scene3d>
              <a:sp3d extrusionH="430200" prstMaterial="legacyMatte">
                <a:bevelT w="13500" h="13500" prst="angle"/>
                <a:bevelB w="13500" h="13500" prst="angle"/>
                <a:extrusionClr>
                  <a:srgbClr val="33CCFF"/>
                </a:extrusionClr>
              </a:sp3d>
            </p:spPr>
            <p:txBody>
              <a:bodyPr wrap="none" anchor="ctr">
                <a:flatTx/>
              </a:bodyPr>
              <a:lstStyle/>
              <a:p>
                <a:endParaRPr lang="zh-CN" altLang="en-US"/>
              </a:p>
            </p:txBody>
          </p:sp>
          <p:sp>
            <p:nvSpPr>
              <p:cNvPr id="21" name="Oval 10"/>
              <p:cNvSpPr>
                <a:spLocks noChangeArrowheads="1"/>
              </p:cNvSpPr>
              <p:nvPr/>
            </p:nvSpPr>
            <p:spPr bwMode="auto">
              <a:xfrm>
                <a:off x="3724462" y="814388"/>
                <a:ext cx="1673134" cy="1633063"/>
              </a:xfrm>
              <a:prstGeom prst="ellipse">
                <a:avLst/>
              </a:prstGeom>
              <a:gradFill rotWithShape="0">
                <a:gsLst>
                  <a:gs pos="0">
                    <a:srgbClr val="FFAE5D"/>
                  </a:gs>
                  <a:gs pos="100000">
                    <a:srgbClr val="FFAE5D">
                      <a:gamma/>
                      <a:shade val="35686"/>
                      <a:invGamma/>
                    </a:srgbClr>
                  </a:gs>
                </a:gsLst>
                <a:path path="shape">
                  <a:fillToRect l="50000" t="50000" r="50000" b="50000"/>
                </a:path>
              </a:gradFill>
              <a:ln w="12700" cap="sq">
                <a:noFill/>
                <a:round/>
                <a:headEnd type="none" w="sm" len="sm"/>
                <a:tailEnd type="none" w="sm" len="sm"/>
              </a:ln>
              <a:effectLst/>
            </p:spPr>
            <p:txBody>
              <a:bodyPr wrap="none" anchor="ctr"/>
              <a:lstStyle/>
              <a:p>
                <a:pPr algn="ctr" eaLnBrk="0" hangingPunct="0">
                  <a:defRPr/>
                </a:pPr>
                <a:endParaRPr lang="zh-CN" altLang="en-US" sz="1700">
                  <a:effectLst>
                    <a:outerShdw blurRad="38100" dist="38100" dir="2700000" algn="tl">
                      <a:srgbClr val="FFFFFF"/>
                    </a:outerShdw>
                  </a:effectLst>
                  <a:latin typeface="Arial Black" pitchFamily="34" charset="0"/>
                  <a:ea typeface="HY헤드라인M" pitchFamily="18" charset="-127"/>
                </a:endParaRPr>
              </a:p>
            </p:txBody>
          </p:sp>
          <p:sp>
            <p:nvSpPr>
              <p:cNvPr id="22" name="Oval 11"/>
              <p:cNvSpPr>
                <a:spLocks noChangeArrowheads="1"/>
              </p:cNvSpPr>
              <p:nvPr/>
            </p:nvSpPr>
            <p:spPr bwMode="auto">
              <a:xfrm>
                <a:off x="3753687" y="4801263"/>
                <a:ext cx="1609205" cy="1642547"/>
              </a:xfrm>
              <a:prstGeom prst="ellipse">
                <a:avLst/>
              </a:prstGeom>
              <a:gradFill rotWithShape="0">
                <a:gsLst>
                  <a:gs pos="0">
                    <a:srgbClr val="A2EAE8"/>
                  </a:gs>
                  <a:gs pos="100000">
                    <a:srgbClr val="A2EAE8">
                      <a:gamma/>
                      <a:shade val="35686"/>
                      <a:invGamma/>
                    </a:srgbClr>
                  </a:gs>
                </a:gsLst>
                <a:path path="shape">
                  <a:fillToRect l="50000" t="50000" r="50000" b="50000"/>
                </a:path>
              </a:gradFill>
              <a:ln w="12700" cap="sq">
                <a:noFill/>
                <a:round/>
                <a:headEnd type="none" w="sm" len="sm"/>
                <a:tailEnd type="none" w="sm" len="sm"/>
              </a:ln>
              <a:effectLst/>
            </p:spPr>
            <p:txBody>
              <a:bodyPr wrap="none" anchor="ctr"/>
              <a:lstStyle/>
              <a:p>
                <a:pPr algn="ctr" eaLnBrk="0" hangingPunct="0">
                  <a:defRPr/>
                </a:pPr>
                <a:endParaRPr lang="zh-CN" altLang="en-US" sz="1700">
                  <a:effectLst>
                    <a:outerShdw blurRad="38100" dist="38100" dir="2700000" algn="tl">
                      <a:srgbClr val="FFFFFF"/>
                    </a:outerShdw>
                  </a:effectLst>
                  <a:latin typeface="Arial Black" pitchFamily="34" charset="0"/>
                  <a:ea typeface="HY헤드라인M" pitchFamily="18" charset="-127"/>
                </a:endParaRPr>
              </a:p>
            </p:txBody>
          </p:sp>
          <p:sp>
            <p:nvSpPr>
              <p:cNvPr id="23" name="Oval 12"/>
              <p:cNvSpPr>
                <a:spLocks noChangeArrowheads="1"/>
              </p:cNvSpPr>
              <p:nvPr/>
            </p:nvSpPr>
            <p:spPr bwMode="auto">
              <a:xfrm>
                <a:off x="1748118" y="2857139"/>
                <a:ext cx="1618337" cy="1642547"/>
              </a:xfrm>
              <a:prstGeom prst="ellipse">
                <a:avLst/>
              </a:prstGeom>
              <a:gradFill rotWithShape="0">
                <a:gsLst>
                  <a:gs pos="0">
                    <a:srgbClr val="ECD9FF"/>
                  </a:gs>
                  <a:gs pos="100000">
                    <a:srgbClr val="ECD9FF">
                      <a:gamma/>
                      <a:shade val="35686"/>
                      <a:invGamma/>
                    </a:srgbClr>
                  </a:gs>
                </a:gsLst>
                <a:path path="shape">
                  <a:fillToRect l="50000" t="50000" r="50000" b="50000"/>
                </a:path>
              </a:gradFill>
              <a:ln w="12700" cap="sq">
                <a:noFill/>
                <a:round/>
                <a:headEnd type="none" w="sm" len="sm"/>
                <a:tailEnd type="none" w="sm" len="sm"/>
              </a:ln>
              <a:effectLst/>
            </p:spPr>
            <p:txBody>
              <a:bodyPr wrap="none" anchor="ctr"/>
              <a:lstStyle/>
              <a:p>
                <a:pPr algn="ctr" eaLnBrk="0" hangingPunct="0">
                  <a:defRPr/>
                </a:pPr>
                <a:endParaRPr lang="zh-CN" altLang="en-US" sz="1700">
                  <a:effectLst>
                    <a:outerShdw blurRad="38100" dist="38100" dir="2700000" algn="tl">
                      <a:srgbClr val="FFFFFF"/>
                    </a:outerShdw>
                  </a:effectLst>
                  <a:latin typeface="Arial Black" pitchFamily="34" charset="0"/>
                  <a:ea typeface="HY헤드라인M" pitchFamily="18" charset="-127"/>
                </a:endParaRPr>
              </a:p>
            </p:txBody>
          </p:sp>
          <p:sp>
            <p:nvSpPr>
              <p:cNvPr id="24" name="Oval 13"/>
              <p:cNvSpPr>
                <a:spLocks noChangeArrowheads="1"/>
              </p:cNvSpPr>
              <p:nvPr/>
            </p:nvSpPr>
            <p:spPr bwMode="auto">
              <a:xfrm>
                <a:off x="5753776" y="2838172"/>
                <a:ext cx="1609203" cy="1642547"/>
              </a:xfrm>
              <a:prstGeom prst="ellipse">
                <a:avLst/>
              </a:prstGeom>
              <a:gradFill rotWithShape="0">
                <a:gsLst>
                  <a:gs pos="0">
                    <a:srgbClr val="C5FF23"/>
                  </a:gs>
                  <a:gs pos="100000">
                    <a:srgbClr val="C5FF23">
                      <a:gamma/>
                      <a:shade val="35686"/>
                      <a:invGamma/>
                    </a:srgbClr>
                  </a:gs>
                </a:gsLst>
                <a:path path="shape">
                  <a:fillToRect l="50000" t="50000" r="50000" b="50000"/>
                </a:path>
              </a:gradFill>
              <a:ln w="12700" cap="sq">
                <a:noFill/>
                <a:round/>
                <a:headEnd type="none" w="sm" len="sm"/>
                <a:tailEnd type="none" w="sm" len="sm"/>
              </a:ln>
              <a:effectLst/>
            </p:spPr>
            <p:txBody>
              <a:bodyPr wrap="none" anchor="ctr"/>
              <a:lstStyle/>
              <a:p>
                <a:pPr algn="ctr" eaLnBrk="0" hangingPunct="0">
                  <a:defRPr/>
                </a:pPr>
                <a:endParaRPr lang="zh-CN" altLang="en-US" sz="1700">
                  <a:effectLst>
                    <a:outerShdw blurRad="38100" dist="38100" dir="2700000" algn="tl">
                      <a:srgbClr val="FFFFFF"/>
                    </a:outerShdw>
                  </a:effectLst>
                  <a:latin typeface="Arial Black" pitchFamily="34" charset="0"/>
                  <a:ea typeface="HY헤드라인M" pitchFamily="18" charset="-127"/>
                </a:endParaRPr>
              </a:p>
            </p:txBody>
          </p:sp>
          <p:sp>
            <p:nvSpPr>
              <p:cNvPr id="25" name="Text Box 14"/>
              <p:cNvSpPr txBox="1">
                <a:spLocks noChangeArrowheads="1"/>
              </p:cNvSpPr>
              <p:nvPr/>
            </p:nvSpPr>
            <p:spPr bwMode="auto">
              <a:xfrm>
                <a:off x="3631247" y="2997252"/>
                <a:ext cx="1751100" cy="1212300"/>
              </a:xfrm>
              <a:prstGeom prst="rect">
                <a:avLst/>
              </a:prstGeom>
              <a:noFill/>
              <a:ln w="9525">
                <a:noFill/>
                <a:miter lim="800000"/>
                <a:headEnd/>
                <a:tailEnd/>
              </a:ln>
            </p:spPr>
            <p:txBody>
              <a:bodyPr wrap="none">
                <a:spAutoFit/>
              </a:bodyPr>
              <a:lstStyle/>
              <a:p>
                <a:pPr algn="ctr"/>
                <a:r>
                  <a:rPr lang="zh-CN" altLang="en-US" sz="2000" b="1">
                    <a:solidFill>
                      <a:srgbClr val="FF9900"/>
                    </a:solidFill>
                    <a:latin typeface="微软雅黑" pitchFamily="34" charset="-122"/>
                    <a:ea typeface="微软雅黑" pitchFamily="34" charset="-122"/>
                  </a:rPr>
                  <a:t>设备</a:t>
                </a:r>
                <a:endParaRPr lang="en-US" altLang="zh-CN" sz="2000" b="1">
                  <a:solidFill>
                    <a:srgbClr val="FF9900"/>
                  </a:solidFill>
                  <a:latin typeface="微软雅黑" pitchFamily="34" charset="-122"/>
                  <a:ea typeface="微软雅黑" pitchFamily="34" charset="-122"/>
                </a:endParaRPr>
              </a:p>
              <a:p>
                <a:pPr algn="ctr"/>
                <a:r>
                  <a:rPr lang="zh-CN" altLang="en-US" sz="2000" b="1">
                    <a:solidFill>
                      <a:srgbClr val="FF9900"/>
                    </a:solidFill>
                    <a:latin typeface="微软雅黑" pitchFamily="34" charset="-122"/>
                    <a:ea typeface="微软雅黑" pitchFamily="34" charset="-122"/>
                  </a:rPr>
                  <a:t>全生命周期</a:t>
                </a:r>
                <a:endParaRPr lang="en-US" altLang="zh-CN" sz="2000" b="1">
                  <a:solidFill>
                    <a:srgbClr val="FF9900"/>
                  </a:solidFill>
                  <a:latin typeface="微软雅黑" pitchFamily="34" charset="-122"/>
                  <a:ea typeface="微软雅黑" pitchFamily="34" charset="-122"/>
                </a:endParaRPr>
              </a:p>
              <a:p>
                <a:pPr algn="ctr"/>
                <a:r>
                  <a:rPr lang="zh-CN" altLang="en-US" sz="2000" b="1">
                    <a:solidFill>
                      <a:srgbClr val="FF9900"/>
                    </a:solidFill>
                    <a:latin typeface="微软雅黑" pitchFamily="34" charset="-122"/>
                    <a:ea typeface="微软雅黑" pitchFamily="34" charset="-122"/>
                  </a:rPr>
                  <a:t>管理</a:t>
                </a:r>
                <a:endParaRPr lang="en-US" altLang="ko-KR" sz="2000" b="1">
                  <a:solidFill>
                    <a:srgbClr val="FF9900"/>
                  </a:solidFill>
                  <a:latin typeface="微软雅黑" pitchFamily="34" charset="-122"/>
                  <a:ea typeface="微软雅黑" pitchFamily="34" charset="-122"/>
                </a:endParaRPr>
              </a:p>
            </p:txBody>
          </p:sp>
          <p:sp>
            <p:nvSpPr>
              <p:cNvPr id="26" name="Oval 17"/>
              <p:cNvSpPr>
                <a:spLocks noChangeArrowheads="1"/>
              </p:cNvSpPr>
              <p:nvPr/>
            </p:nvSpPr>
            <p:spPr bwMode="auto">
              <a:xfrm>
                <a:off x="2171700" y="1457325"/>
                <a:ext cx="990600" cy="990600"/>
              </a:xfrm>
              <a:prstGeom prst="ellipse">
                <a:avLst/>
              </a:prstGeom>
              <a:gradFill rotWithShape="0">
                <a:gsLst>
                  <a:gs pos="0">
                    <a:srgbClr val="474776"/>
                  </a:gs>
                  <a:gs pos="100000">
                    <a:srgbClr val="9999FF"/>
                  </a:gs>
                </a:gsLst>
                <a:lin ang="5400000" scaled="1"/>
              </a:gradFill>
              <a:ln w="9525">
                <a:round/>
                <a:headEnd/>
                <a:tailEnd/>
              </a:ln>
              <a:scene3d>
                <a:camera prst="legacyObliqueTopRight"/>
                <a:lightRig rig="legacyFlat3" dir="b"/>
              </a:scene3d>
              <a:sp3d extrusionH="227000" prstMaterial="legacyMatte">
                <a:bevelT w="13500" h="13500" prst="angle"/>
                <a:bevelB w="13500" h="13500" prst="angle"/>
                <a:extrusionClr>
                  <a:srgbClr val="9999FF"/>
                </a:extrusionClr>
              </a:sp3d>
            </p:spPr>
            <p:txBody>
              <a:bodyPr wrap="none" anchor="ctr">
                <a:flatTx/>
              </a:bodyPr>
              <a:lstStyle/>
              <a:p>
                <a:pPr algn="ctr">
                  <a:lnSpc>
                    <a:spcPct val="80000"/>
                  </a:lnSpc>
                </a:pPr>
                <a:r>
                  <a:rPr lang="en-US" altLang="ko-KR" sz="1500" b="1">
                    <a:solidFill>
                      <a:srgbClr val="CCCCFF"/>
                    </a:solidFill>
                    <a:ea typeface="GulimChe" pitchFamily="49" charset="-127"/>
                  </a:rPr>
                  <a:t>DMS</a:t>
                </a:r>
              </a:p>
            </p:txBody>
          </p:sp>
          <p:sp>
            <p:nvSpPr>
              <p:cNvPr id="28" name="Oval 18"/>
              <p:cNvSpPr>
                <a:spLocks noChangeArrowheads="1"/>
              </p:cNvSpPr>
              <p:nvPr/>
            </p:nvSpPr>
            <p:spPr bwMode="auto">
              <a:xfrm>
                <a:off x="2154238" y="4953000"/>
                <a:ext cx="990600" cy="990600"/>
              </a:xfrm>
              <a:prstGeom prst="ellipse">
                <a:avLst/>
              </a:prstGeom>
              <a:gradFill rotWithShape="0">
                <a:gsLst>
                  <a:gs pos="0">
                    <a:srgbClr val="474776"/>
                  </a:gs>
                  <a:gs pos="100000">
                    <a:srgbClr val="9999FF"/>
                  </a:gs>
                </a:gsLst>
                <a:lin ang="5400000" scaled="1"/>
              </a:gradFill>
              <a:ln w="9525">
                <a:round/>
                <a:headEnd/>
                <a:tailEnd/>
              </a:ln>
              <a:scene3d>
                <a:camera prst="legacyObliqueTopRight"/>
                <a:lightRig rig="legacyFlat3" dir="b"/>
              </a:scene3d>
              <a:sp3d extrusionH="227000" prstMaterial="legacyMatte">
                <a:bevelT w="13500" h="13500" prst="angle"/>
                <a:bevelB w="13500" h="13500" prst="angle"/>
                <a:extrusionClr>
                  <a:srgbClr val="9999FF"/>
                </a:extrusionClr>
              </a:sp3d>
            </p:spPr>
            <p:txBody>
              <a:bodyPr wrap="none" anchor="ctr">
                <a:flatTx/>
              </a:bodyPr>
              <a:lstStyle/>
              <a:p>
                <a:pPr algn="ctr"/>
                <a:r>
                  <a:rPr lang="en-US" altLang="ko-KR" sz="1400" b="1">
                    <a:solidFill>
                      <a:srgbClr val="CCCCFF"/>
                    </a:solidFill>
                    <a:ea typeface="GulimChe" pitchFamily="49" charset="-127"/>
                  </a:rPr>
                  <a:t>MCIS</a:t>
                </a:r>
              </a:p>
            </p:txBody>
          </p:sp>
          <p:sp>
            <p:nvSpPr>
              <p:cNvPr id="29" name="Oval 19"/>
              <p:cNvSpPr>
                <a:spLocks noChangeArrowheads="1"/>
              </p:cNvSpPr>
              <p:nvPr/>
            </p:nvSpPr>
            <p:spPr bwMode="auto">
              <a:xfrm>
                <a:off x="5895975" y="4876800"/>
                <a:ext cx="990600" cy="990600"/>
              </a:xfrm>
              <a:prstGeom prst="ellipse">
                <a:avLst/>
              </a:prstGeom>
              <a:gradFill rotWithShape="0">
                <a:gsLst>
                  <a:gs pos="0">
                    <a:srgbClr val="474776"/>
                  </a:gs>
                  <a:gs pos="100000">
                    <a:srgbClr val="9999FF"/>
                  </a:gs>
                </a:gsLst>
                <a:lin ang="5400000" scaled="1"/>
              </a:gradFill>
              <a:ln w="9525">
                <a:round/>
                <a:headEnd/>
                <a:tailEnd/>
              </a:ln>
              <a:scene3d>
                <a:camera prst="legacyObliqueTopRight"/>
                <a:lightRig rig="legacyFlat3" dir="b"/>
              </a:scene3d>
              <a:sp3d extrusionH="227000" prstMaterial="legacyMatte">
                <a:bevelT w="13500" h="13500" prst="angle"/>
                <a:bevelB w="13500" h="13500" prst="angle"/>
                <a:extrusionClr>
                  <a:srgbClr val="9999FF"/>
                </a:extrusionClr>
              </a:sp3d>
            </p:spPr>
            <p:txBody>
              <a:bodyPr wrap="none" anchor="ctr">
                <a:flatTx/>
              </a:bodyPr>
              <a:lstStyle/>
              <a:p>
                <a:pPr algn="ctr">
                  <a:lnSpc>
                    <a:spcPct val="80000"/>
                  </a:lnSpc>
                </a:pPr>
                <a:r>
                  <a:rPr lang="en-US" altLang="ko-KR" sz="1500" b="1" dirty="0" smtClean="0">
                    <a:solidFill>
                      <a:srgbClr val="CCCCFF"/>
                    </a:solidFill>
                    <a:ea typeface="GulimChe" pitchFamily="49" charset="-127"/>
                  </a:rPr>
                  <a:t>PM</a:t>
                </a:r>
                <a:endParaRPr lang="en-US" altLang="ko-KR" sz="1500" b="1" dirty="0">
                  <a:solidFill>
                    <a:srgbClr val="CCCCFF"/>
                  </a:solidFill>
                  <a:ea typeface="GulimChe" pitchFamily="49" charset="-127"/>
                </a:endParaRPr>
              </a:p>
            </p:txBody>
          </p:sp>
          <p:sp>
            <p:nvSpPr>
              <p:cNvPr id="30" name="Oval 20"/>
              <p:cNvSpPr>
                <a:spLocks noChangeArrowheads="1"/>
              </p:cNvSpPr>
              <p:nvPr/>
            </p:nvSpPr>
            <p:spPr bwMode="auto">
              <a:xfrm>
                <a:off x="5895975" y="1447800"/>
                <a:ext cx="990600" cy="990600"/>
              </a:xfrm>
              <a:prstGeom prst="ellipse">
                <a:avLst/>
              </a:prstGeom>
              <a:gradFill rotWithShape="0">
                <a:gsLst>
                  <a:gs pos="0">
                    <a:srgbClr val="474776"/>
                  </a:gs>
                  <a:gs pos="100000">
                    <a:srgbClr val="9999FF"/>
                  </a:gs>
                </a:gsLst>
                <a:lin ang="5400000" scaled="1"/>
              </a:gradFill>
              <a:ln w="9525">
                <a:round/>
                <a:headEnd/>
                <a:tailEnd/>
              </a:ln>
              <a:scene3d>
                <a:camera prst="legacyObliqueTopRight"/>
                <a:lightRig rig="legacyFlat3" dir="b"/>
              </a:scene3d>
              <a:sp3d extrusionH="227000" prstMaterial="legacyMatte">
                <a:bevelT w="13500" h="13500" prst="angle"/>
                <a:bevelB w="13500" h="13500" prst="angle"/>
                <a:extrusionClr>
                  <a:srgbClr val="9999FF"/>
                </a:extrusionClr>
              </a:sp3d>
            </p:spPr>
            <p:txBody>
              <a:bodyPr wrap="none" anchor="ctr">
                <a:flatTx/>
              </a:bodyPr>
              <a:lstStyle/>
              <a:p>
                <a:pPr algn="ctr">
                  <a:lnSpc>
                    <a:spcPct val="80000"/>
                  </a:lnSpc>
                </a:pPr>
                <a:r>
                  <a:rPr lang="en-US" altLang="ko-KR" sz="1500" b="1">
                    <a:solidFill>
                      <a:srgbClr val="CCCCFF"/>
                    </a:solidFill>
                    <a:ea typeface="GulimChe" pitchFamily="49" charset="-127"/>
                  </a:rPr>
                  <a:t>PMS</a:t>
                </a:r>
              </a:p>
            </p:txBody>
          </p:sp>
          <p:sp>
            <p:nvSpPr>
              <p:cNvPr id="31" name="WordArt 21"/>
              <p:cNvSpPr>
                <a:spLocks noChangeArrowheads="1" noChangeShapeType="1" noTextEdit="1"/>
              </p:cNvSpPr>
              <p:nvPr/>
            </p:nvSpPr>
            <p:spPr bwMode="auto">
              <a:xfrm>
                <a:off x="3914775" y="1474019"/>
                <a:ext cx="1330325" cy="340847"/>
              </a:xfrm>
              <a:prstGeom prst="rect">
                <a:avLst/>
              </a:prstGeom>
            </p:spPr>
            <p:txBody>
              <a:bodyPr wrap="none" fromWordArt="1">
                <a:prstTxWarp prst="textCanDown">
                  <a:avLst>
                    <a:gd name="adj" fmla="val 0"/>
                  </a:avLst>
                </a:prstTxWarp>
              </a:bodyPr>
              <a:lstStyle/>
              <a:p>
                <a:pPr algn="ctr"/>
                <a:r>
                  <a:rPr lang="zh-CN" altLang="en-US" sz="3600" kern="10">
                    <a:ln w="9525">
                      <a:noFill/>
                      <a:round/>
                      <a:headEnd/>
                      <a:tailEnd/>
                    </a:ln>
                    <a:solidFill>
                      <a:srgbClr val="FFFFFF"/>
                    </a:solidFill>
                    <a:effectLst>
                      <a:outerShdw dist="35921" dir="2700000" algn="ctr" rotWithShape="0">
                        <a:srgbClr val="000000">
                          <a:alpha val="39998"/>
                        </a:srgbClr>
                      </a:outerShdw>
                    </a:effectLst>
                    <a:latin typeface="微软雅黑"/>
                    <a:ea typeface="微软雅黑"/>
                  </a:rPr>
                  <a:t>资产管理</a:t>
                </a:r>
              </a:p>
            </p:txBody>
          </p:sp>
          <p:sp>
            <p:nvSpPr>
              <p:cNvPr id="32" name="WordArt 22"/>
              <p:cNvSpPr>
                <a:spLocks noChangeArrowheads="1" noChangeShapeType="1" noTextEdit="1"/>
              </p:cNvSpPr>
              <p:nvPr/>
            </p:nvSpPr>
            <p:spPr bwMode="auto">
              <a:xfrm>
                <a:off x="5951879" y="3474372"/>
                <a:ext cx="1268605" cy="341455"/>
              </a:xfrm>
              <a:prstGeom prst="rect">
                <a:avLst/>
              </a:prstGeom>
            </p:spPr>
            <p:txBody>
              <a:bodyPr wrap="none" fromWordArt="1">
                <a:prstTxWarp prst="textCanDown">
                  <a:avLst>
                    <a:gd name="adj" fmla="val 0"/>
                  </a:avLst>
                </a:prstTxWarp>
              </a:bodyPr>
              <a:lstStyle/>
              <a:p>
                <a:pPr algn="ctr"/>
                <a:r>
                  <a:rPr lang="zh-CN" altLang="en-US" sz="3600" kern="10" dirty="0">
                    <a:ln w="9525">
                      <a:noFill/>
                      <a:round/>
                      <a:headEnd/>
                      <a:tailEnd/>
                    </a:ln>
                    <a:solidFill>
                      <a:srgbClr val="FFFFFF"/>
                    </a:solidFill>
                    <a:effectLst>
                      <a:outerShdw dist="35921" dir="2700000" algn="ctr" rotWithShape="0">
                        <a:srgbClr val="000000">
                          <a:alpha val="39998"/>
                        </a:srgbClr>
                      </a:outerShdw>
                    </a:effectLst>
                    <a:latin typeface="微软雅黑"/>
                    <a:ea typeface="微软雅黑"/>
                  </a:rPr>
                  <a:t>运维管理</a:t>
                </a:r>
              </a:p>
            </p:txBody>
          </p:sp>
          <p:sp>
            <p:nvSpPr>
              <p:cNvPr id="33" name="WordArt 23"/>
              <p:cNvSpPr>
                <a:spLocks noChangeArrowheads="1" noChangeShapeType="1" noTextEdit="1"/>
              </p:cNvSpPr>
              <p:nvPr/>
            </p:nvSpPr>
            <p:spPr bwMode="auto">
              <a:xfrm>
                <a:off x="3904105" y="5501153"/>
                <a:ext cx="1364289" cy="315632"/>
              </a:xfrm>
              <a:prstGeom prst="rect">
                <a:avLst/>
              </a:prstGeom>
            </p:spPr>
            <p:txBody>
              <a:bodyPr wrap="none" fromWordArt="1">
                <a:prstTxWarp prst="textCanDown">
                  <a:avLst>
                    <a:gd name="adj" fmla="val 0"/>
                  </a:avLst>
                </a:prstTxWarp>
              </a:bodyPr>
              <a:lstStyle/>
              <a:p>
                <a:pPr algn="ctr"/>
                <a:r>
                  <a:rPr lang="zh-CN" altLang="en-US" sz="3600" kern="10">
                    <a:ln w="9525">
                      <a:noFill/>
                      <a:round/>
                      <a:headEnd/>
                      <a:tailEnd/>
                    </a:ln>
                    <a:solidFill>
                      <a:srgbClr val="FFFFFF"/>
                    </a:solidFill>
                    <a:effectLst>
                      <a:outerShdw dist="35921" dir="2700000" algn="ctr" rotWithShape="0">
                        <a:srgbClr val="000000">
                          <a:alpha val="39998"/>
                        </a:srgbClr>
                      </a:outerShdw>
                    </a:effectLst>
                    <a:latin typeface="微软雅黑"/>
                    <a:ea typeface="微软雅黑"/>
                  </a:rPr>
                  <a:t>运行监控</a:t>
                </a:r>
              </a:p>
            </p:txBody>
          </p:sp>
          <p:sp>
            <p:nvSpPr>
              <p:cNvPr id="34" name="WordArt 24"/>
              <p:cNvSpPr>
                <a:spLocks noChangeArrowheads="1" noChangeShapeType="1" noTextEdit="1"/>
              </p:cNvSpPr>
              <p:nvPr/>
            </p:nvSpPr>
            <p:spPr bwMode="auto">
              <a:xfrm>
                <a:off x="1933576" y="3558710"/>
                <a:ext cx="1228726" cy="348068"/>
              </a:xfrm>
              <a:prstGeom prst="rect">
                <a:avLst/>
              </a:prstGeom>
            </p:spPr>
            <p:txBody>
              <a:bodyPr wrap="none" fromWordArt="1">
                <a:prstTxWarp prst="textCanDown">
                  <a:avLst>
                    <a:gd name="adj" fmla="val 0"/>
                  </a:avLst>
                </a:prstTxWarp>
              </a:bodyPr>
              <a:lstStyle/>
              <a:p>
                <a:pPr algn="ctr"/>
                <a:r>
                  <a:rPr lang="zh-CN" altLang="en-US" sz="3600" kern="10">
                    <a:ln w="9525">
                      <a:noFill/>
                      <a:round/>
                      <a:headEnd/>
                      <a:tailEnd/>
                    </a:ln>
                    <a:solidFill>
                      <a:srgbClr val="FFFFFF"/>
                    </a:solidFill>
                    <a:effectLst>
                      <a:outerShdw dist="35921" dir="2700000" algn="ctr" rotWithShape="0">
                        <a:srgbClr val="000000">
                          <a:alpha val="39998"/>
                        </a:srgbClr>
                      </a:outerShdw>
                    </a:effectLst>
                    <a:latin typeface="微软雅黑"/>
                    <a:ea typeface="微软雅黑"/>
                  </a:rPr>
                  <a:t>管理分析</a:t>
                </a:r>
              </a:p>
            </p:txBody>
          </p:sp>
          <p:sp>
            <p:nvSpPr>
              <p:cNvPr id="35" name="Oval 25"/>
              <p:cNvSpPr>
                <a:spLocks noChangeArrowheads="1"/>
              </p:cNvSpPr>
              <p:nvPr/>
            </p:nvSpPr>
            <p:spPr bwMode="auto">
              <a:xfrm rot="-3044923">
                <a:off x="1900237" y="3179763"/>
                <a:ext cx="373063" cy="242888"/>
              </a:xfrm>
              <a:prstGeom prst="ellipse">
                <a:avLst/>
              </a:prstGeom>
              <a:gradFill rotWithShape="1">
                <a:gsLst>
                  <a:gs pos="0">
                    <a:srgbClr val="FFFFFF">
                      <a:alpha val="79999"/>
                    </a:srgbClr>
                  </a:gs>
                  <a:gs pos="100000">
                    <a:srgbClr val="767676">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6" name="Oval 26"/>
              <p:cNvSpPr>
                <a:spLocks noChangeArrowheads="1"/>
              </p:cNvSpPr>
              <p:nvPr/>
            </p:nvSpPr>
            <p:spPr bwMode="auto">
              <a:xfrm rot="-3044923">
                <a:off x="3843338" y="5099050"/>
                <a:ext cx="373062" cy="242888"/>
              </a:xfrm>
              <a:prstGeom prst="ellipse">
                <a:avLst/>
              </a:prstGeom>
              <a:gradFill rotWithShape="1">
                <a:gsLst>
                  <a:gs pos="0">
                    <a:srgbClr val="FFFFFF">
                      <a:alpha val="79999"/>
                    </a:srgbClr>
                  </a:gs>
                  <a:gs pos="100000">
                    <a:srgbClr val="767676">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7" name="Oval 27"/>
              <p:cNvSpPr>
                <a:spLocks noChangeArrowheads="1"/>
              </p:cNvSpPr>
              <p:nvPr/>
            </p:nvSpPr>
            <p:spPr bwMode="auto">
              <a:xfrm rot="-3044923">
                <a:off x="5824537" y="3179763"/>
                <a:ext cx="373063" cy="242888"/>
              </a:xfrm>
              <a:prstGeom prst="ellipse">
                <a:avLst/>
              </a:prstGeom>
              <a:gradFill rotWithShape="1">
                <a:gsLst>
                  <a:gs pos="0">
                    <a:srgbClr val="FFFFFF">
                      <a:alpha val="79999"/>
                    </a:srgbClr>
                  </a:gs>
                  <a:gs pos="100000">
                    <a:srgbClr val="767676">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8" name="Oval 28"/>
              <p:cNvSpPr>
                <a:spLocks noChangeArrowheads="1"/>
              </p:cNvSpPr>
              <p:nvPr/>
            </p:nvSpPr>
            <p:spPr bwMode="auto">
              <a:xfrm rot="-3044923">
                <a:off x="3834606" y="1126332"/>
                <a:ext cx="390525" cy="258762"/>
              </a:xfrm>
              <a:prstGeom prst="ellipse">
                <a:avLst/>
              </a:prstGeom>
              <a:gradFill rotWithShape="1">
                <a:gsLst>
                  <a:gs pos="0">
                    <a:srgbClr val="FFFFFF">
                      <a:alpha val="79999"/>
                    </a:srgbClr>
                  </a:gs>
                  <a:gs pos="100000">
                    <a:srgbClr val="767676">
                      <a:alpha val="0"/>
                    </a:srgbClr>
                  </a:gs>
                </a:gsLst>
                <a:path path="shape">
                  <a:fillToRect l="50000" t="50000" r="50000" b="50000"/>
                </a:path>
              </a:gradFill>
              <a:ln w="9525" algn="ctr">
                <a:noFill/>
                <a:round/>
                <a:headEnd/>
                <a:tailEnd/>
              </a:ln>
            </p:spPr>
            <p:txBody>
              <a:bodyPr wrap="none" anchor="ctr"/>
              <a:lstStyle/>
              <a:p>
                <a:endParaRPr lang="zh-CN" altLang="en-US"/>
              </a:p>
            </p:txBody>
          </p:sp>
        </p:grpSp>
        <p:sp>
          <p:nvSpPr>
            <p:cNvPr id="11" name="TextBox 43"/>
            <p:cNvSpPr txBox="1">
              <a:spLocks noChangeArrowheads="1"/>
            </p:cNvSpPr>
            <p:nvPr/>
          </p:nvSpPr>
          <p:spPr bwMode="auto">
            <a:xfrm>
              <a:off x="1384771" y="1547336"/>
              <a:ext cx="1255699" cy="705452"/>
            </a:xfrm>
            <a:prstGeom prst="rect">
              <a:avLst/>
            </a:prstGeom>
            <a:noFill/>
            <a:ln w="9525">
              <a:noFill/>
              <a:miter lim="800000"/>
              <a:headEnd/>
              <a:tailEnd/>
            </a:ln>
          </p:spPr>
          <p:txBody>
            <a:bodyPr wrap="square">
              <a:spAutoFit/>
            </a:bodyPr>
            <a:lstStyle/>
            <a:p>
              <a:r>
                <a:rPr lang="zh-CN" altLang="en-US" sz="1400" dirty="0" smtClean="0">
                  <a:solidFill>
                    <a:srgbClr val="000000"/>
                  </a:solidFill>
                  <a:latin typeface="微软雅黑" pitchFamily="34" charset="-122"/>
                  <a:ea typeface="微软雅黑" pitchFamily="34" charset="-122"/>
                </a:rPr>
                <a:t>数据管理</a:t>
              </a:r>
              <a:r>
                <a:rPr lang="zh-CN" altLang="en-US" sz="1400" dirty="0">
                  <a:solidFill>
                    <a:srgbClr val="000000"/>
                  </a:solidFill>
                  <a:latin typeface="微软雅黑" pitchFamily="34" charset="-122"/>
                  <a:ea typeface="微软雅黑" pitchFamily="34" charset="-122"/>
                </a:rPr>
                <a:t>系统</a:t>
              </a:r>
            </a:p>
          </p:txBody>
        </p:sp>
        <p:sp>
          <p:nvSpPr>
            <p:cNvPr id="12" name="TextBox 44"/>
            <p:cNvSpPr txBox="1">
              <a:spLocks noChangeArrowheads="1"/>
            </p:cNvSpPr>
            <p:nvPr/>
          </p:nvSpPr>
          <p:spPr bwMode="auto">
            <a:xfrm>
              <a:off x="6460441" y="1600200"/>
              <a:ext cx="1231831" cy="705452"/>
            </a:xfrm>
            <a:prstGeom prst="rect">
              <a:avLst/>
            </a:prstGeom>
            <a:noFill/>
            <a:ln w="9525">
              <a:noFill/>
              <a:miter lim="800000"/>
              <a:headEnd/>
              <a:tailEnd/>
            </a:ln>
          </p:spPr>
          <p:txBody>
            <a:bodyPr wrap="square">
              <a:spAutoFit/>
            </a:bodyPr>
            <a:lstStyle/>
            <a:p>
              <a:r>
                <a:rPr lang="zh-CN" altLang="en-US" sz="1400" dirty="0" smtClean="0">
                  <a:solidFill>
                    <a:srgbClr val="000000"/>
                  </a:solidFill>
                  <a:latin typeface="微软雅黑" pitchFamily="34" charset="-122"/>
                  <a:ea typeface="微软雅黑" pitchFamily="34" charset="-122"/>
                </a:rPr>
                <a:t>工厂</a:t>
              </a:r>
              <a:r>
                <a:rPr lang="zh-CN" altLang="en-US" sz="1400" dirty="0">
                  <a:solidFill>
                    <a:srgbClr val="000000"/>
                  </a:solidFill>
                  <a:latin typeface="微软雅黑" pitchFamily="34" charset="-122"/>
                  <a:ea typeface="微软雅黑" pitchFamily="34" charset="-122"/>
                </a:rPr>
                <a:t>设备管理系统</a:t>
              </a:r>
            </a:p>
          </p:txBody>
        </p:sp>
        <p:sp>
          <p:nvSpPr>
            <p:cNvPr id="13" name="TextBox 45"/>
            <p:cNvSpPr txBox="1">
              <a:spLocks noChangeArrowheads="1"/>
            </p:cNvSpPr>
            <p:nvPr/>
          </p:nvSpPr>
          <p:spPr bwMode="auto">
            <a:xfrm>
              <a:off x="1292015" y="4722871"/>
              <a:ext cx="1205844" cy="838445"/>
            </a:xfrm>
            <a:prstGeom prst="rect">
              <a:avLst/>
            </a:prstGeom>
            <a:noFill/>
            <a:ln w="9525">
              <a:noFill/>
              <a:miter lim="800000"/>
              <a:headEnd/>
              <a:tailEnd/>
            </a:ln>
          </p:spPr>
          <p:txBody>
            <a:bodyPr wrap="square">
              <a:spAutoFit/>
            </a:bodyPr>
            <a:lstStyle/>
            <a:p>
              <a:r>
                <a:rPr lang="zh-CN" altLang="en-US" sz="1400" dirty="0" smtClean="0">
                  <a:solidFill>
                    <a:srgbClr val="000000"/>
                  </a:solidFill>
                  <a:latin typeface="微软雅黑" pitchFamily="34" charset="-122"/>
                  <a:ea typeface="微软雅黑" pitchFamily="34" charset="-122"/>
                </a:rPr>
                <a:t>控制</a:t>
              </a:r>
              <a:r>
                <a:rPr lang="zh-CN" altLang="en-US" sz="1400" dirty="0">
                  <a:solidFill>
                    <a:srgbClr val="000000"/>
                  </a:solidFill>
                  <a:latin typeface="微软雅黑" pitchFamily="34" charset="-122"/>
                  <a:ea typeface="微软雅黑" pitchFamily="34" charset="-122"/>
                </a:rPr>
                <a:t>信息系统</a:t>
              </a:r>
            </a:p>
          </p:txBody>
        </p:sp>
        <p:sp>
          <p:nvSpPr>
            <p:cNvPr id="14" name="TextBox 47"/>
            <p:cNvSpPr txBox="1">
              <a:spLocks noChangeArrowheads="1"/>
            </p:cNvSpPr>
            <p:nvPr/>
          </p:nvSpPr>
          <p:spPr bwMode="auto">
            <a:xfrm>
              <a:off x="6393670" y="4886981"/>
              <a:ext cx="1205846" cy="414973"/>
            </a:xfrm>
            <a:prstGeom prst="rect">
              <a:avLst/>
            </a:prstGeom>
            <a:noFill/>
            <a:ln w="9525">
              <a:noFill/>
              <a:miter lim="800000"/>
              <a:headEnd/>
              <a:tailEnd/>
            </a:ln>
          </p:spPr>
          <p:txBody>
            <a:bodyPr wrap="square">
              <a:spAutoFit/>
            </a:bodyPr>
            <a:lstStyle/>
            <a:p>
              <a:r>
                <a:rPr lang="zh-CN" altLang="en-US" sz="1400" dirty="0" smtClean="0">
                  <a:solidFill>
                    <a:srgbClr val="000000"/>
                  </a:solidFill>
                  <a:latin typeface="微软雅黑" pitchFamily="34" charset="-122"/>
                  <a:ea typeface="微软雅黑" pitchFamily="34" charset="-122"/>
                </a:rPr>
                <a:t>设备</a:t>
              </a:r>
              <a:r>
                <a:rPr lang="zh-CN" altLang="en-US" sz="1400" dirty="0">
                  <a:solidFill>
                    <a:srgbClr val="000000"/>
                  </a:solidFill>
                  <a:latin typeface="微软雅黑" pitchFamily="34" charset="-122"/>
                  <a:ea typeface="微软雅黑" pitchFamily="34" charset="-122"/>
                </a:rPr>
                <a:t>维护</a:t>
              </a:r>
            </a:p>
          </p:txBody>
        </p:sp>
      </p:grpSp>
      <p:sp>
        <p:nvSpPr>
          <p:cNvPr id="39" name="TextBox 38"/>
          <p:cNvSpPr txBox="1"/>
          <p:nvPr/>
        </p:nvSpPr>
        <p:spPr>
          <a:xfrm>
            <a:off x="683568" y="1601505"/>
            <a:ext cx="8064896" cy="1323439"/>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        高效的计划排程离不开对于大型加工设备的精准管理。临港工厂</a:t>
            </a:r>
            <a:r>
              <a:rPr lang="zh-CN" altLang="zh-CN" sz="1600" dirty="0" smtClean="0">
                <a:latin typeface="微软雅黑" pitchFamily="34" charset="-122"/>
                <a:ea typeface="微软雅黑" pitchFamily="34" charset="-122"/>
              </a:rPr>
              <a:t>为了规范设备管理流程，</a:t>
            </a:r>
            <a:r>
              <a:rPr lang="zh-CN" altLang="en-US" sz="1600" dirty="0" smtClean="0">
                <a:latin typeface="微软雅黑" pitchFamily="34" charset="-122"/>
                <a:ea typeface="微软雅黑" pitchFamily="34" charset="-122"/>
              </a:rPr>
              <a:t>制定合理的维修保养计划，</a:t>
            </a:r>
            <a:r>
              <a:rPr lang="zh-CN" altLang="zh-CN" sz="1600" dirty="0" smtClean="0">
                <a:latin typeface="微软雅黑" pitchFamily="34" charset="-122"/>
                <a:ea typeface="微软雅黑" pitchFamily="34" charset="-122"/>
              </a:rPr>
              <a:t>实现灵活、高效设备维护处理，</a:t>
            </a:r>
            <a:r>
              <a:rPr lang="zh-CN" altLang="en-US" sz="1600" dirty="0" smtClean="0">
                <a:latin typeface="微软雅黑" pitchFamily="34" charset="-122"/>
                <a:ea typeface="微软雅黑" pitchFamily="34" charset="-122"/>
              </a:rPr>
              <a:t>建立了设备管理系统，实现了从设备的购置、维修保养、设备报备进行全过程监控，</a:t>
            </a:r>
            <a:r>
              <a:rPr lang="zh-CN" altLang="zh-CN" sz="1600" dirty="0" smtClean="0">
                <a:latin typeface="微软雅黑" pitchFamily="34" charset="-122"/>
                <a:ea typeface="微软雅黑" pitchFamily="34" charset="-122"/>
              </a:rPr>
              <a:t>从而为设备管理部门进行维修管理、故障分析提供有效的基础数据</a:t>
            </a:r>
            <a:r>
              <a:rPr lang="zh-CN" altLang="en-US" sz="1600" dirty="0" smtClean="0">
                <a:latin typeface="微软雅黑" pitchFamily="34" charset="-122"/>
                <a:ea typeface="微软雅黑" pitchFamily="34" charset="-122"/>
              </a:rPr>
              <a:t>，并通过与</a:t>
            </a:r>
            <a:r>
              <a:rPr lang="en-US" altLang="zh-CN" sz="1600" dirty="0" smtClean="0">
                <a:latin typeface="微软雅黑" pitchFamily="34" charset="-122"/>
                <a:ea typeface="微软雅黑" pitchFamily="34" charset="-122"/>
              </a:rPr>
              <a:t>ERP</a:t>
            </a:r>
            <a:r>
              <a:rPr lang="zh-CN" altLang="en-US" sz="1600" dirty="0" smtClean="0">
                <a:latin typeface="微软雅黑" pitchFamily="34" charset="-122"/>
                <a:ea typeface="微软雅黑" pitchFamily="34" charset="-122"/>
              </a:rPr>
              <a:t>及</a:t>
            </a:r>
            <a:r>
              <a:rPr lang="en-US" altLang="zh-CN" sz="1600" dirty="0" smtClean="0">
                <a:latin typeface="微软雅黑" pitchFamily="34" charset="-122"/>
                <a:ea typeface="微软雅黑" pitchFamily="34" charset="-122"/>
              </a:rPr>
              <a:t>MES</a:t>
            </a:r>
            <a:r>
              <a:rPr lang="zh-CN" altLang="en-US" sz="1600" dirty="0" smtClean="0">
                <a:latin typeface="微软雅黑" pitchFamily="34" charset="-122"/>
                <a:ea typeface="微软雅黑" pitchFamily="34" charset="-122"/>
              </a:rPr>
              <a:t>系统的集成，实现设备保养计划与生产计划的联动。</a:t>
            </a:r>
            <a:endParaRPr lang="zh-CN" altLang="en-US" sz="1600" dirty="0">
              <a:latin typeface="微软雅黑" pitchFamily="34" charset="-122"/>
              <a:ea typeface="微软雅黑" pitchFamily="34" charset="-122"/>
            </a:endParaRPr>
          </a:p>
        </p:txBody>
      </p:sp>
      <p:pic>
        <p:nvPicPr>
          <p:cNvPr id="42" name="Picture 2" descr="D:\chengyan\working files\电气\数字化工厂\临港工厂\照片\动平衡2.jpg"/>
          <p:cNvPicPr>
            <a:picLocks noChangeAspect="1" noChangeArrowheads="1"/>
          </p:cNvPicPr>
          <p:nvPr/>
        </p:nvPicPr>
        <p:blipFill>
          <a:blip r:embed="rId3" cstate="print"/>
          <a:srcRect/>
          <a:stretch>
            <a:fillRect/>
          </a:stretch>
        </p:blipFill>
        <p:spPr bwMode="auto">
          <a:xfrm>
            <a:off x="683568" y="3044790"/>
            <a:ext cx="2952328" cy="1896378"/>
          </a:xfrm>
          <a:prstGeom prst="rect">
            <a:avLst/>
          </a:prstGeom>
          <a:ln>
            <a:noFill/>
          </a:ln>
          <a:effectLst>
            <a:softEdge rad="112500"/>
          </a:effectLst>
        </p:spPr>
      </p:pic>
      <p:pic>
        <p:nvPicPr>
          <p:cNvPr id="280577" name="Picture 1" descr="D:\chengyan\working files\电气\数字化工厂\临港工厂\照片\20米大车.jpg"/>
          <p:cNvPicPr>
            <a:picLocks noChangeAspect="1" noChangeArrowheads="1"/>
          </p:cNvPicPr>
          <p:nvPr/>
        </p:nvPicPr>
        <p:blipFill>
          <a:blip r:embed="rId4" cstate="print"/>
          <a:srcRect/>
          <a:stretch>
            <a:fillRect/>
          </a:stretch>
        </p:blipFill>
        <p:spPr bwMode="auto">
          <a:xfrm>
            <a:off x="1979712" y="4872521"/>
            <a:ext cx="2952328" cy="1940855"/>
          </a:xfrm>
          <a:prstGeom prst="rect">
            <a:avLst/>
          </a:prstGeom>
          <a:ln>
            <a:noFill/>
          </a:ln>
          <a:effectLst>
            <a:softEdge rad="112500"/>
          </a:effectLst>
        </p:spPr>
      </p:pic>
      <p:sp>
        <p:nvSpPr>
          <p:cNvPr id="43" name="TextBox 42"/>
          <p:cNvSpPr txBox="1"/>
          <p:nvPr/>
        </p:nvSpPr>
        <p:spPr>
          <a:xfrm>
            <a:off x="3563888" y="3789040"/>
            <a:ext cx="936104" cy="523220"/>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亚洲最大的动平衡</a:t>
            </a:r>
            <a:endParaRPr lang="zh-CN" altLang="en-US" sz="1400" dirty="0">
              <a:latin typeface="微软雅黑" pitchFamily="34" charset="-122"/>
              <a:ea typeface="微软雅黑" pitchFamily="34" charset="-122"/>
            </a:endParaRPr>
          </a:p>
        </p:txBody>
      </p:sp>
      <p:sp>
        <p:nvSpPr>
          <p:cNvPr id="44" name="TextBox 43"/>
          <p:cNvSpPr txBox="1"/>
          <p:nvPr/>
        </p:nvSpPr>
        <p:spPr>
          <a:xfrm>
            <a:off x="1043608" y="5716872"/>
            <a:ext cx="936104" cy="307777"/>
          </a:xfrm>
          <a:prstGeom prst="rect">
            <a:avLst/>
          </a:prstGeom>
          <a:noFill/>
        </p:spPr>
        <p:txBody>
          <a:bodyPr wrap="square" rtlCol="0">
            <a:spAutoFit/>
          </a:bodyPr>
          <a:lstStyle/>
          <a:p>
            <a:r>
              <a:rPr lang="en-US" altLang="zh-CN" sz="1400" dirty="0" smtClean="0">
                <a:latin typeface="微软雅黑" pitchFamily="34" charset="-122"/>
                <a:ea typeface="微软雅黑" pitchFamily="34" charset="-122"/>
              </a:rPr>
              <a:t>20</a:t>
            </a:r>
            <a:r>
              <a:rPr lang="zh-CN" altLang="en-US" sz="1400" dirty="0" smtClean="0">
                <a:latin typeface="微软雅黑" pitchFamily="34" charset="-122"/>
                <a:ea typeface="微软雅黑" pitchFamily="34" charset="-122"/>
              </a:rPr>
              <a:t>米大车</a:t>
            </a:r>
            <a:endParaRPr lang="zh-CN" altLang="en-US" sz="1400" dirty="0">
              <a:latin typeface="微软雅黑" pitchFamily="34" charset="-122"/>
              <a:ea typeface="微软雅黑" pitchFamily="34" charset="-122"/>
            </a:endParaRPr>
          </a:p>
        </p:txBody>
      </p:sp>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eaLnBrk="0" fontAlgn="auto" hangingPunct="0">
              <a:spcBef>
                <a:spcPct val="20000"/>
              </a:spcBef>
              <a:spcAft>
                <a:spcPts val="0"/>
              </a:spcAft>
              <a:defRPr/>
            </a:pPr>
            <a:r>
              <a:rPr lang="zh-CN" altLang="en-US" sz="2000" kern="1200" dirty="0" smtClean="0">
                <a:solidFill>
                  <a:srgbClr val="0070C0"/>
                </a:solidFill>
                <a:cs typeface="+mn-cs"/>
              </a:rPr>
              <a:t>通过一体化信息平台的协同应用</a:t>
            </a:r>
            <a:r>
              <a:rPr lang="zh-CN" altLang="en-US" sz="2000" kern="1200" dirty="0">
                <a:solidFill>
                  <a:srgbClr val="0070C0"/>
                </a:solidFill>
                <a:cs typeface="+mn-cs"/>
              </a:rPr>
              <a:t>，打造“可视化”数字化工厂</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a:p>
        </p:txBody>
      </p:sp>
      <p:sp>
        <p:nvSpPr>
          <p:cNvPr id="27" name="TextBox 26"/>
          <p:cNvSpPr txBox="1"/>
          <p:nvPr/>
        </p:nvSpPr>
        <p:spPr>
          <a:xfrm>
            <a:off x="714348" y="1631702"/>
            <a:ext cx="7929618" cy="1077218"/>
          </a:xfrm>
          <a:prstGeom prst="rect">
            <a:avLst/>
          </a:prstGeom>
          <a:noFill/>
        </p:spPr>
        <p:txBody>
          <a:bodyPr wrap="square" rtlCol="0">
            <a:spAutoFit/>
          </a:bodyPr>
          <a:lstStyle/>
          <a:p>
            <a:pPr lvl="0"/>
            <a:r>
              <a:rPr lang="zh-CN" altLang="en-US" sz="1600" dirty="0" smtClean="0">
                <a:latin typeface="微软雅黑" pitchFamily="34" charset="-122"/>
                <a:ea typeface="微软雅黑" pitchFamily="34" charset="-122"/>
              </a:rPr>
              <a:t>    通过财务业务一体化</a:t>
            </a:r>
            <a:r>
              <a:rPr lang="en-US" altLang="zh-CN" sz="1600" dirty="0" smtClean="0">
                <a:latin typeface="微软雅黑" pitchFamily="34" charset="-122"/>
                <a:ea typeface="微软雅黑" pitchFamily="34" charset="-122"/>
              </a:rPr>
              <a:t>ERP</a:t>
            </a:r>
            <a:r>
              <a:rPr lang="zh-CN" altLang="en-US" sz="1600" dirty="0" smtClean="0">
                <a:latin typeface="微软雅黑" pitchFamily="34" charset="-122"/>
                <a:ea typeface="微软雅黑" pitchFamily="34" charset="-122"/>
              </a:rPr>
              <a:t>系统、车间制造执行</a:t>
            </a:r>
            <a:r>
              <a:rPr lang="en-US" altLang="zh-CN" sz="1600" dirty="0" smtClean="0">
                <a:latin typeface="微软雅黑" pitchFamily="34" charset="-122"/>
                <a:ea typeface="微软雅黑" pitchFamily="34" charset="-122"/>
              </a:rPr>
              <a:t>MES</a:t>
            </a:r>
            <a:r>
              <a:rPr lang="zh-CN" altLang="en-US" sz="1600" dirty="0" smtClean="0">
                <a:latin typeface="微软雅黑" pitchFamily="34" charset="-122"/>
                <a:ea typeface="微软雅黑" pitchFamily="34" charset="-122"/>
              </a:rPr>
              <a:t>系统、质量管理</a:t>
            </a:r>
            <a:r>
              <a:rPr lang="en-US" altLang="zh-CN" sz="1600" dirty="0" smtClean="0">
                <a:latin typeface="微软雅黑" pitchFamily="34" charset="-122"/>
                <a:ea typeface="微软雅黑" pitchFamily="34" charset="-122"/>
              </a:rPr>
              <a:t>QMS</a:t>
            </a:r>
            <a:r>
              <a:rPr lang="zh-CN" altLang="en-US" sz="1600" dirty="0" smtClean="0">
                <a:latin typeface="微软雅黑" pitchFamily="34" charset="-122"/>
                <a:ea typeface="微软雅黑" pitchFamily="34" charset="-122"/>
              </a:rPr>
              <a:t>系统、设备管理</a:t>
            </a:r>
            <a:r>
              <a:rPr lang="en-US" altLang="zh-CN" sz="1600" dirty="0" smtClean="0">
                <a:latin typeface="微软雅黑" pitchFamily="34" charset="-122"/>
                <a:ea typeface="微软雅黑" pitchFamily="34" charset="-122"/>
              </a:rPr>
              <a:t>PM</a:t>
            </a:r>
            <a:r>
              <a:rPr lang="zh-CN" altLang="en-US" sz="1600" dirty="0" smtClean="0">
                <a:latin typeface="微软雅黑" pitchFamily="34" charset="-122"/>
                <a:ea typeface="微软雅黑" pitchFamily="34" charset="-122"/>
              </a:rPr>
              <a:t>系统等一体化信息平台的集成应用，实时收集车间实际生产进度和质量，并通过管理看板予以展现，使管理及生产人员清晰了解工厂计划与实际完成情况，提高生产效率，降低成本，实现生产制造精细化管理。</a:t>
            </a:r>
            <a:endParaRPr lang="zh-CN" altLang="zh-CN" sz="1600" dirty="0" smtClean="0">
              <a:latin typeface="微软雅黑" pitchFamily="34" charset="-122"/>
              <a:ea typeface="微软雅黑" pitchFamily="34" charset="-122"/>
            </a:endParaRPr>
          </a:p>
        </p:txBody>
      </p:sp>
      <p:sp>
        <p:nvSpPr>
          <p:cNvPr id="2519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1" name="Picture 28"/>
          <p:cNvPicPr>
            <a:picLocks noChangeAspect="1" noChangeArrowheads="1"/>
          </p:cNvPicPr>
          <p:nvPr/>
        </p:nvPicPr>
        <p:blipFill>
          <a:blip r:embed="rId2" cstate="print"/>
          <a:srcRect/>
          <a:stretch>
            <a:fillRect/>
          </a:stretch>
        </p:blipFill>
        <p:spPr bwMode="auto">
          <a:xfrm>
            <a:off x="5292080" y="2460465"/>
            <a:ext cx="3168826" cy="204865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bevelT w="101600" h="101600"/>
            <a:contourClr>
              <a:srgbClr val="969696"/>
            </a:contourClr>
          </a:sp3d>
        </p:spPr>
      </p:pic>
      <p:grpSp>
        <p:nvGrpSpPr>
          <p:cNvPr id="3" name="组合 30"/>
          <p:cNvGrpSpPr/>
          <p:nvPr/>
        </p:nvGrpSpPr>
        <p:grpSpPr>
          <a:xfrm>
            <a:off x="793918" y="3036786"/>
            <a:ext cx="4642178" cy="2984502"/>
            <a:chOff x="858516" y="2928934"/>
            <a:chExt cx="4642178" cy="2984502"/>
          </a:xfrm>
        </p:grpSpPr>
        <p:sp>
          <p:nvSpPr>
            <p:cNvPr id="43" name="Oval 2713"/>
            <p:cNvSpPr>
              <a:spLocks noChangeArrowheads="1"/>
            </p:cNvSpPr>
            <p:nvPr/>
          </p:nvSpPr>
          <p:spPr bwMode="auto">
            <a:xfrm>
              <a:off x="996743" y="5446963"/>
              <a:ext cx="2110983" cy="466473"/>
            </a:xfrm>
            <a:prstGeom prst="ellipse">
              <a:avLst/>
            </a:prstGeom>
            <a:solidFill>
              <a:schemeClr val="bg2">
                <a:alpha val="36862"/>
              </a:schemeClr>
            </a:solidFill>
            <a:ln w="9525">
              <a:noFill/>
              <a:round/>
              <a:headEnd/>
              <a:tailEnd/>
            </a:ln>
          </p:spPr>
          <p:txBody>
            <a:bodyPr wrap="none" anchor="ctr"/>
            <a:lstStyle/>
            <a:p>
              <a:endParaRPr lang="zh-CN" altLang="en-US"/>
            </a:p>
          </p:txBody>
        </p:sp>
        <p:sp>
          <p:nvSpPr>
            <p:cNvPr id="44" name="Rectangle 2731"/>
            <p:cNvSpPr>
              <a:spLocks noChangeArrowheads="1"/>
            </p:cNvSpPr>
            <p:nvPr/>
          </p:nvSpPr>
          <p:spPr bwMode="auto">
            <a:xfrm rot="19836464">
              <a:off x="1293808" y="5059216"/>
              <a:ext cx="494705" cy="533447"/>
            </a:xfrm>
            <a:prstGeom prst="rect">
              <a:avLst/>
            </a:prstGeom>
            <a:solidFill>
              <a:schemeClr val="bg1"/>
            </a:solidFill>
            <a:ln w="9525" algn="ctr">
              <a:noFill/>
              <a:miter lim="800000"/>
              <a:headEnd/>
              <a:tailEnd/>
            </a:ln>
          </p:spPr>
          <p:txBody>
            <a:bodyPr wrap="none" anchor="ctr"/>
            <a:lstStyle/>
            <a:p>
              <a:endParaRPr lang="zh-CN" altLang="en-US"/>
            </a:p>
          </p:txBody>
        </p:sp>
        <p:sp>
          <p:nvSpPr>
            <p:cNvPr id="45" name="Freeform 2714"/>
            <p:cNvSpPr>
              <a:spLocks/>
            </p:cNvSpPr>
            <p:nvPr/>
          </p:nvSpPr>
          <p:spPr bwMode="auto">
            <a:xfrm>
              <a:off x="1486597" y="3633949"/>
              <a:ext cx="1718129" cy="985819"/>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 name="T15" fmla="*/ 0 w 1296"/>
                <a:gd name="T16" fmla="*/ 0 h 768"/>
                <a:gd name="T17" fmla="*/ 1296 w 1296"/>
                <a:gd name="T18" fmla="*/ 768 h 768"/>
              </a:gdLst>
              <a:ahLst/>
              <a:cxnLst>
                <a:cxn ang="T10">
                  <a:pos x="T0" y="T1"/>
                </a:cxn>
                <a:cxn ang="T11">
                  <a:pos x="T2" y="T3"/>
                </a:cxn>
                <a:cxn ang="T12">
                  <a:pos x="T4" y="T5"/>
                </a:cxn>
                <a:cxn ang="T13">
                  <a:pos x="T6" y="T7"/>
                </a:cxn>
                <a:cxn ang="T14">
                  <a:pos x="T8" y="T9"/>
                </a:cxn>
              </a:cxnLst>
              <a:rect l="T15" t="T16" r="T17" b="T18"/>
              <a:pathLst>
                <a:path w="1296" h="768">
                  <a:moveTo>
                    <a:pt x="0" y="0"/>
                  </a:moveTo>
                  <a:lnTo>
                    <a:pt x="432" y="768"/>
                  </a:lnTo>
                  <a:lnTo>
                    <a:pt x="1296" y="768"/>
                  </a:lnTo>
                  <a:lnTo>
                    <a:pt x="864" y="0"/>
                  </a:lnTo>
                  <a:lnTo>
                    <a:pt x="0" y="0"/>
                  </a:lnTo>
                  <a:close/>
                </a:path>
              </a:pathLst>
            </a:custGeom>
            <a:gradFill rotWithShape="1">
              <a:gsLst>
                <a:gs pos="0">
                  <a:schemeClr val="folHlink"/>
                </a:gs>
                <a:gs pos="100000">
                  <a:srgbClr val="008000"/>
                </a:gs>
              </a:gsLst>
              <a:lin ang="5400000" scaled="1"/>
            </a:gradFill>
            <a:ln w="9525">
              <a:noFill/>
              <a:round/>
              <a:headEnd/>
              <a:tailEnd/>
            </a:ln>
          </p:spPr>
          <p:txBody>
            <a:bodyPr/>
            <a:lstStyle/>
            <a:p>
              <a:endParaRPr lang="zh-CN" altLang="en-US"/>
            </a:p>
          </p:txBody>
        </p:sp>
        <p:sp>
          <p:nvSpPr>
            <p:cNvPr id="46" name="Freeform 2715"/>
            <p:cNvSpPr>
              <a:spLocks/>
            </p:cNvSpPr>
            <p:nvPr/>
          </p:nvSpPr>
          <p:spPr bwMode="auto">
            <a:xfrm>
              <a:off x="1478110" y="4682043"/>
              <a:ext cx="1718129" cy="988169"/>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 name="T15" fmla="*/ 0 w 1296"/>
                <a:gd name="T16" fmla="*/ 0 h 768"/>
                <a:gd name="T17" fmla="*/ 1296 w 1296"/>
                <a:gd name="T18" fmla="*/ 768 h 768"/>
              </a:gdLst>
              <a:ahLst/>
              <a:cxnLst>
                <a:cxn ang="T10">
                  <a:pos x="T0" y="T1"/>
                </a:cxn>
                <a:cxn ang="T11">
                  <a:pos x="T2" y="T3"/>
                </a:cxn>
                <a:cxn ang="T12">
                  <a:pos x="T4" y="T5"/>
                </a:cxn>
                <a:cxn ang="T13">
                  <a:pos x="T6" y="T7"/>
                </a:cxn>
                <a:cxn ang="T14">
                  <a:pos x="T8" y="T9"/>
                </a:cxn>
              </a:cxnLst>
              <a:rect l="T15" t="T16" r="T17" b="T18"/>
              <a:pathLst>
                <a:path w="1296" h="768">
                  <a:moveTo>
                    <a:pt x="0" y="768"/>
                  </a:moveTo>
                  <a:lnTo>
                    <a:pt x="864" y="768"/>
                  </a:lnTo>
                  <a:lnTo>
                    <a:pt x="1296" y="0"/>
                  </a:lnTo>
                  <a:lnTo>
                    <a:pt x="432" y="0"/>
                  </a:lnTo>
                  <a:lnTo>
                    <a:pt x="0" y="768"/>
                  </a:lnTo>
                  <a:close/>
                </a:path>
              </a:pathLst>
            </a:custGeom>
            <a:gradFill rotWithShape="1">
              <a:gsLst>
                <a:gs pos="0">
                  <a:srgbClr val="0099FF"/>
                </a:gs>
                <a:gs pos="100000">
                  <a:srgbClr val="0066FF"/>
                </a:gs>
              </a:gsLst>
              <a:lin ang="5400000" scaled="1"/>
            </a:gradFill>
            <a:ln w="9525">
              <a:noFill/>
              <a:round/>
              <a:headEnd/>
              <a:tailEnd/>
            </a:ln>
          </p:spPr>
          <p:txBody>
            <a:bodyPr/>
            <a:lstStyle/>
            <a:p>
              <a:endParaRPr lang="zh-CN" altLang="en-US"/>
            </a:p>
          </p:txBody>
        </p:sp>
        <p:sp>
          <p:nvSpPr>
            <p:cNvPr id="47" name="Freeform 2716"/>
            <p:cNvSpPr>
              <a:spLocks/>
            </p:cNvSpPr>
            <p:nvPr/>
          </p:nvSpPr>
          <p:spPr bwMode="auto">
            <a:xfrm>
              <a:off x="858516" y="3652749"/>
              <a:ext cx="1145824" cy="1972813"/>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 name="T15" fmla="*/ 0 w 864"/>
                <a:gd name="T16" fmla="*/ 0 h 1536"/>
                <a:gd name="T17" fmla="*/ 864 w 864"/>
                <a:gd name="T18" fmla="*/ 1536 h 1536"/>
              </a:gdLst>
              <a:ahLst/>
              <a:cxnLst>
                <a:cxn ang="T10">
                  <a:pos x="T0" y="T1"/>
                </a:cxn>
                <a:cxn ang="T11">
                  <a:pos x="T2" y="T3"/>
                </a:cxn>
                <a:cxn ang="T12">
                  <a:pos x="T4" y="T5"/>
                </a:cxn>
                <a:cxn ang="T13">
                  <a:pos x="T6" y="T7"/>
                </a:cxn>
                <a:cxn ang="T14">
                  <a:pos x="T8" y="T9"/>
                </a:cxn>
              </a:cxnLst>
              <a:rect l="T15" t="T16" r="T17" b="T18"/>
              <a:pathLst>
                <a:path w="864" h="1536">
                  <a:moveTo>
                    <a:pt x="0" y="768"/>
                  </a:moveTo>
                  <a:lnTo>
                    <a:pt x="432" y="1536"/>
                  </a:lnTo>
                  <a:lnTo>
                    <a:pt x="864" y="768"/>
                  </a:lnTo>
                  <a:lnTo>
                    <a:pt x="432" y="0"/>
                  </a:lnTo>
                  <a:lnTo>
                    <a:pt x="0" y="768"/>
                  </a:lnTo>
                  <a:close/>
                </a:path>
              </a:pathLst>
            </a:custGeom>
            <a:gradFill rotWithShape="1">
              <a:gsLst>
                <a:gs pos="0">
                  <a:srgbClr val="FFCC00"/>
                </a:gs>
                <a:gs pos="100000">
                  <a:srgbClr val="FF9900"/>
                </a:gs>
              </a:gsLst>
              <a:lin ang="5400000" scaled="1"/>
            </a:gradFill>
            <a:ln w="9525">
              <a:noFill/>
              <a:round/>
              <a:headEnd/>
              <a:tailEnd/>
            </a:ln>
          </p:spPr>
          <p:txBody>
            <a:bodyPr/>
            <a:lstStyle/>
            <a:p>
              <a:endParaRPr lang="zh-CN" altLang="en-US"/>
            </a:p>
          </p:txBody>
        </p:sp>
        <p:cxnSp>
          <p:nvCxnSpPr>
            <p:cNvPr id="48" name="AutoShape 2730"/>
            <p:cNvCxnSpPr>
              <a:cxnSpLocks noChangeShapeType="1"/>
            </p:cNvCxnSpPr>
            <p:nvPr/>
          </p:nvCxnSpPr>
          <p:spPr bwMode="auto">
            <a:xfrm>
              <a:off x="2393556" y="3814891"/>
              <a:ext cx="931209" cy="596028"/>
            </a:xfrm>
            <a:prstGeom prst="bentConnector3">
              <a:avLst>
                <a:gd name="adj1" fmla="val 50000"/>
              </a:avLst>
            </a:prstGeom>
            <a:noFill/>
            <a:ln w="19050" cap="rnd">
              <a:solidFill>
                <a:srgbClr val="008000"/>
              </a:solidFill>
              <a:prstDash val="sysDot"/>
              <a:miter lim="800000"/>
              <a:headEnd/>
              <a:tailEnd type="oval" w="med" len="med"/>
            </a:ln>
          </p:spPr>
        </p:cxnSp>
        <p:cxnSp>
          <p:nvCxnSpPr>
            <p:cNvPr id="49" name="AutoShape 2732"/>
            <p:cNvCxnSpPr>
              <a:cxnSpLocks noChangeShapeType="1"/>
            </p:cNvCxnSpPr>
            <p:nvPr/>
          </p:nvCxnSpPr>
          <p:spPr bwMode="auto">
            <a:xfrm flipV="1">
              <a:off x="1229548" y="3199186"/>
              <a:ext cx="1209838" cy="1091151"/>
            </a:xfrm>
            <a:prstGeom prst="bentConnector3">
              <a:avLst>
                <a:gd name="adj1" fmla="val 1977"/>
              </a:avLst>
            </a:prstGeom>
            <a:noFill/>
            <a:ln w="19050" cap="rnd">
              <a:solidFill>
                <a:srgbClr val="FF6600"/>
              </a:solidFill>
              <a:prstDash val="sysDot"/>
              <a:miter lim="800000"/>
              <a:headEnd/>
              <a:tailEnd type="oval" w="med" len="med"/>
            </a:ln>
          </p:spPr>
        </p:cxnSp>
        <p:cxnSp>
          <p:nvCxnSpPr>
            <p:cNvPr id="50" name="AutoShape 2733"/>
            <p:cNvCxnSpPr>
              <a:cxnSpLocks noChangeShapeType="1"/>
            </p:cNvCxnSpPr>
            <p:nvPr/>
          </p:nvCxnSpPr>
          <p:spPr bwMode="auto">
            <a:xfrm flipV="1">
              <a:off x="2204407" y="5446963"/>
              <a:ext cx="1222212" cy="157467"/>
            </a:xfrm>
            <a:prstGeom prst="bentConnector3">
              <a:avLst>
                <a:gd name="adj1" fmla="val 50000"/>
              </a:avLst>
            </a:prstGeom>
            <a:noFill/>
            <a:ln w="19050" cap="rnd">
              <a:solidFill>
                <a:schemeClr val="accent2"/>
              </a:solidFill>
              <a:prstDash val="sysDot"/>
              <a:miter lim="800000"/>
              <a:headEnd/>
              <a:tailEnd type="oval" w="med" len="med"/>
            </a:ln>
          </p:spPr>
        </p:cxnSp>
        <p:sp>
          <p:nvSpPr>
            <p:cNvPr id="51" name="Text Box 2735"/>
            <p:cNvSpPr txBox="1">
              <a:spLocks noChangeArrowheads="1"/>
            </p:cNvSpPr>
            <p:nvPr/>
          </p:nvSpPr>
          <p:spPr bwMode="auto">
            <a:xfrm>
              <a:off x="2488693" y="2928934"/>
              <a:ext cx="1620957" cy="338554"/>
            </a:xfrm>
            <a:prstGeom prst="rect">
              <a:avLst/>
            </a:prstGeom>
            <a:noFill/>
            <a:ln w="9525" algn="ctr">
              <a:noFill/>
              <a:miter lim="800000"/>
              <a:headEnd/>
              <a:tailEnd/>
            </a:ln>
          </p:spPr>
          <p:txBody>
            <a:bodyPr wrap="none">
              <a:spAutoFit/>
            </a:bodyPr>
            <a:lstStyle/>
            <a:p>
              <a:r>
                <a:rPr lang="zh-CN" altLang="en-US" sz="1600" b="1" dirty="0">
                  <a:solidFill>
                    <a:srgbClr val="FF9900"/>
                  </a:solidFill>
                  <a:latin typeface="微软雅黑" pitchFamily="34" charset="-122"/>
                  <a:ea typeface="微软雅黑" pitchFamily="34" charset="-122"/>
                </a:rPr>
                <a:t>动态</a:t>
              </a:r>
              <a:r>
                <a:rPr lang="zh-CN" altLang="en-US" sz="1600" b="1" dirty="0" smtClean="0">
                  <a:solidFill>
                    <a:srgbClr val="FF9900"/>
                  </a:solidFill>
                  <a:latin typeface="微软雅黑" pitchFamily="34" charset="-122"/>
                  <a:ea typeface="微软雅黑" pitchFamily="34" charset="-122"/>
                </a:rPr>
                <a:t>的分析平台</a:t>
              </a:r>
              <a:endParaRPr lang="en-US" altLang="ko-KR" sz="1600" b="1" dirty="0">
                <a:solidFill>
                  <a:srgbClr val="FF9900"/>
                </a:solidFill>
                <a:latin typeface="微软雅黑" pitchFamily="34" charset="-122"/>
                <a:ea typeface="微软雅黑" pitchFamily="34" charset="-122"/>
              </a:endParaRPr>
            </a:p>
          </p:txBody>
        </p:sp>
        <p:sp>
          <p:nvSpPr>
            <p:cNvPr id="53" name="Freeform 2739"/>
            <p:cNvSpPr>
              <a:spLocks noEditPoints="1"/>
            </p:cNvSpPr>
            <p:nvPr/>
          </p:nvSpPr>
          <p:spPr bwMode="auto">
            <a:xfrm>
              <a:off x="2100225" y="3808600"/>
              <a:ext cx="594131" cy="579271"/>
            </a:xfrm>
            <a:custGeom>
              <a:avLst/>
              <a:gdLst>
                <a:gd name="T0" fmla="*/ 2147483647 w 300"/>
                <a:gd name="T1" fmla="*/ 2147483647 h 302"/>
                <a:gd name="T2" fmla="*/ 2147483647 w 300"/>
                <a:gd name="T3" fmla="*/ 2147483647 h 302"/>
                <a:gd name="T4" fmla="*/ 2147483647 w 300"/>
                <a:gd name="T5" fmla="*/ 2147483647 h 302"/>
                <a:gd name="T6" fmla="*/ 2147483647 w 300"/>
                <a:gd name="T7" fmla="*/ 2147483647 h 302"/>
                <a:gd name="T8" fmla="*/ 2147483647 w 300"/>
                <a:gd name="T9" fmla="*/ 2147483647 h 302"/>
                <a:gd name="T10" fmla="*/ 2147483647 w 300"/>
                <a:gd name="T11" fmla="*/ 2147483647 h 302"/>
                <a:gd name="T12" fmla="*/ 2147483647 w 300"/>
                <a:gd name="T13" fmla="*/ 2147483647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2147483647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2147483647 w 300"/>
                <a:gd name="T87" fmla="*/ 2147483647 h 302"/>
                <a:gd name="T88" fmla="*/ 2147483647 w 300"/>
                <a:gd name="T89" fmla="*/ 2147483647 h 302"/>
                <a:gd name="T90" fmla="*/ 2147483647 w 300"/>
                <a:gd name="T91" fmla="*/ 2147483647 h 302"/>
                <a:gd name="T92" fmla="*/ 2147483647 w 300"/>
                <a:gd name="T93" fmla="*/ 2147483647 h 302"/>
                <a:gd name="T94" fmla="*/ 2147483647 w 300"/>
                <a:gd name="T95" fmla="*/ 2147483647 h 302"/>
                <a:gd name="T96" fmla="*/ 2147483647 w 300"/>
                <a:gd name="T97" fmla="*/ 2147483647 h 302"/>
                <a:gd name="T98" fmla="*/ 2147483647 w 300"/>
                <a:gd name="T99" fmla="*/ 2147483647 h 302"/>
                <a:gd name="T100" fmla="*/ 2147483647 w 300"/>
                <a:gd name="T101" fmla="*/ 2147483647 h 302"/>
                <a:gd name="T102" fmla="*/ 2147483647 w 300"/>
                <a:gd name="T103" fmla="*/ 2147483647 h 302"/>
                <a:gd name="T104" fmla="*/ 2147483647 w 300"/>
                <a:gd name="T105" fmla="*/ 2147483647 h 302"/>
                <a:gd name="T106" fmla="*/ 2147483647 w 300"/>
                <a:gd name="T107" fmla="*/ 2147483647 h 302"/>
                <a:gd name="T108" fmla="*/ 2147483647 w 300"/>
                <a:gd name="T109" fmla="*/ 2147483647 h 302"/>
                <a:gd name="T110" fmla="*/ 2147483647 w 300"/>
                <a:gd name="T111" fmla="*/ 2147483647 h 302"/>
                <a:gd name="T112" fmla="*/ 2147483647 w 300"/>
                <a:gd name="T113" fmla="*/ 2147483647 h 302"/>
                <a:gd name="T114" fmla="*/ 2147483647 w 300"/>
                <a:gd name="T115" fmla="*/ 2147483647 h 302"/>
                <a:gd name="T116" fmla="*/ 2147483647 w 300"/>
                <a:gd name="T117" fmla="*/ 2147483647 h 302"/>
                <a:gd name="T118" fmla="*/ 2147483647 w 300"/>
                <a:gd name="T119" fmla="*/ 2147483647 h 302"/>
                <a:gd name="T120" fmla="*/ 2147483647 w 300"/>
                <a:gd name="T121" fmla="*/ 2147483647 h 302"/>
                <a:gd name="T122" fmla="*/ 2147483647 w 300"/>
                <a:gd name="T123" fmla="*/ 2147483647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0"/>
                <a:gd name="T187" fmla="*/ 0 h 302"/>
                <a:gd name="T188" fmla="*/ 300 w 300"/>
                <a:gd name="T189" fmla="*/ 302 h 30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0" h="302">
                  <a:moveTo>
                    <a:pt x="30" y="302"/>
                  </a:moveTo>
                  <a:lnTo>
                    <a:pt x="30" y="302"/>
                  </a:lnTo>
                  <a:lnTo>
                    <a:pt x="18" y="300"/>
                  </a:lnTo>
                  <a:lnTo>
                    <a:pt x="8" y="292"/>
                  </a:lnTo>
                  <a:lnTo>
                    <a:pt x="2" y="282"/>
                  </a:lnTo>
                  <a:lnTo>
                    <a:pt x="0" y="272"/>
                  </a:lnTo>
                  <a:lnTo>
                    <a:pt x="0" y="266"/>
                  </a:lnTo>
                  <a:lnTo>
                    <a:pt x="2" y="260"/>
                  </a:lnTo>
                  <a:lnTo>
                    <a:pt x="16" y="206"/>
                  </a:lnTo>
                  <a:lnTo>
                    <a:pt x="18" y="200"/>
                  </a:lnTo>
                  <a:lnTo>
                    <a:pt x="24" y="198"/>
                  </a:lnTo>
                  <a:lnTo>
                    <a:pt x="30" y="196"/>
                  </a:lnTo>
                  <a:lnTo>
                    <a:pt x="270" y="196"/>
                  </a:lnTo>
                  <a:lnTo>
                    <a:pt x="276" y="198"/>
                  </a:lnTo>
                  <a:lnTo>
                    <a:pt x="280" y="200"/>
                  </a:lnTo>
                  <a:lnTo>
                    <a:pt x="284" y="206"/>
                  </a:lnTo>
                  <a:lnTo>
                    <a:pt x="298" y="260"/>
                  </a:lnTo>
                  <a:lnTo>
                    <a:pt x="300" y="266"/>
                  </a:lnTo>
                  <a:lnTo>
                    <a:pt x="300" y="272"/>
                  </a:lnTo>
                  <a:lnTo>
                    <a:pt x="298" y="282"/>
                  </a:lnTo>
                  <a:lnTo>
                    <a:pt x="292" y="292"/>
                  </a:lnTo>
                  <a:lnTo>
                    <a:pt x="282" y="300"/>
                  </a:lnTo>
                  <a:lnTo>
                    <a:pt x="270" y="302"/>
                  </a:lnTo>
                  <a:lnTo>
                    <a:pt x="30" y="302"/>
                  </a:lnTo>
                  <a:close/>
                  <a:moveTo>
                    <a:pt x="60" y="0"/>
                  </a:moveTo>
                  <a:lnTo>
                    <a:pt x="240" y="0"/>
                  </a:lnTo>
                  <a:lnTo>
                    <a:pt x="252" y="2"/>
                  </a:lnTo>
                  <a:lnTo>
                    <a:pt x="262" y="8"/>
                  </a:lnTo>
                  <a:lnTo>
                    <a:pt x="268" y="18"/>
                  </a:lnTo>
                  <a:lnTo>
                    <a:pt x="270" y="30"/>
                  </a:lnTo>
                  <a:lnTo>
                    <a:pt x="270" y="150"/>
                  </a:lnTo>
                  <a:lnTo>
                    <a:pt x="268" y="162"/>
                  </a:lnTo>
                  <a:lnTo>
                    <a:pt x="262" y="172"/>
                  </a:lnTo>
                  <a:lnTo>
                    <a:pt x="252" y="178"/>
                  </a:lnTo>
                  <a:lnTo>
                    <a:pt x="240" y="180"/>
                  </a:lnTo>
                  <a:lnTo>
                    <a:pt x="60" y="180"/>
                  </a:lnTo>
                  <a:lnTo>
                    <a:pt x="48" y="178"/>
                  </a:lnTo>
                  <a:lnTo>
                    <a:pt x="38" y="172"/>
                  </a:lnTo>
                  <a:lnTo>
                    <a:pt x="32" y="162"/>
                  </a:lnTo>
                  <a:lnTo>
                    <a:pt x="30" y="150"/>
                  </a:lnTo>
                  <a:lnTo>
                    <a:pt x="30" y="30"/>
                  </a:lnTo>
                  <a:lnTo>
                    <a:pt x="32" y="18"/>
                  </a:lnTo>
                  <a:lnTo>
                    <a:pt x="38" y="8"/>
                  </a:lnTo>
                  <a:lnTo>
                    <a:pt x="48" y="2"/>
                  </a:lnTo>
                  <a:lnTo>
                    <a:pt x="60" y="0"/>
                  </a:lnTo>
                  <a:close/>
                  <a:moveTo>
                    <a:pt x="36" y="256"/>
                  </a:moveTo>
                  <a:lnTo>
                    <a:pt x="36" y="256"/>
                  </a:lnTo>
                  <a:lnTo>
                    <a:pt x="34" y="258"/>
                  </a:lnTo>
                  <a:lnTo>
                    <a:pt x="32" y="260"/>
                  </a:lnTo>
                  <a:lnTo>
                    <a:pt x="32" y="264"/>
                  </a:lnTo>
                  <a:lnTo>
                    <a:pt x="30" y="268"/>
                  </a:lnTo>
                  <a:lnTo>
                    <a:pt x="30" y="270"/>
                  </a:lnTo>
                  <a:lnTo>
                    <a:pt x="32" y="272"/>
                  </a:lnTo>
                  <a:lnTo>
                    <a:pt x="36" y="272"/>
                  </a:lnTo>
                  <a:lnTo>
                    <a:pt x="40" y="272"/>
                  </a:lnTo>
                  <a:lnTo>
                    <a:pt x="44" y="270"/>
                  </a:lnTo>
                  <a:lnTo>
                    <a:pt x="46" y="268"/>
                  </a:lnTo>
                  <a:lnTo>
                    <a:pt x="46" y="264"/>
                  </a:lnTo>
                  <a:lnTo>
                    <a:pt x="46" y="260"/>
                  </a:lnTo>
                  <a:lnTo>
                    <a:pt x="46" y="258"/>
                  </a:lnTo>
                  <a:lnTo>
                    <a:pt x="44" y="256"/>
                  </a:lnTo>
                  <a:lnTo>
                    <a:pt x="40" y="256"/>
                  </a:lnTo>
                  <a:lnTo>
                    <a:pt x="36" y="256"/>
                  </a:lnTo>
                  <a:close/>
                  <a:moveTo>
                    <a:pt x="42" y="234"/>
                  </a:moveTo>
                  <a:lnTo>
                    <a:pt x="42" y="234"/>
                  </a:lnTo>
                  <a:lnTo>
                    <a:pt x="40" y="234"/>
                  </a:lnTo>
                  <a:lnTo>
                    <a:pt x="38" y="238"/>
                  </a:lnTo>
                  <a:lnTo>
                    <a:pt x="36" y="242"/>
                  </a:lnTo>
                  <a:lnTo>
                    <a:pt x="36" y="244"/>
                  </a:lnTo>
                  <a:lnTo>
                    <a:pt x="36" y="248"/>
                  </a:lnTo>
                  <a:lnTo>
                    <a:pt x="38" y="248"/>
                  </a:lnTo>
                  <a:lnTo>
                    <a:pt x="50" y="248"/>
                  </a:lnTo>
                  <a:lnTo>
                    <a:pt x="60" y="248"/>
                  </a:lnTo>
                  <a:lnTo>
                    <a:pt x="62" y="248"/>
                  </a:lnTo>
                  <a:lnTo>
                    <a:pt x="64" y="244"/>
                  </a:lnTo>
                  <a:lnTo>
                    <a:pt x="64" y="242"/>
                  </a:lnTo>
                  <a:lnTo>
                    <a:pt x="66" y="238"/>
                  </a:lnTo>
                  <a:lnTo>
                    <a:pt x="66" y="234"/>
                  </a:lnTo>
                  <a:lnTo>
                    <a:pt x="62" y="234"/>
                  </a:lnTo>
                  <a:lnTo>
                    <a:pt x="52" y="234"/>
                  </a:lnTo>
                  <a:lnTo>
                    <a:pt x="42" y="234"/>
                  </a:lnTo>
                  <a:close/>
                  <a:moveTo>
                    <a:pt x="48" y="210"/>
                  </a:moveTo>
                  <a:lnTo>
                    <a:pt x="48" y="210"/>
                  </a:lnTo>
                  <a:lnTo>
                    <a:pt x="44" y="212"/>
                  </a:lnTo>
                  <a:lnTo>
                    <a:pt x="44" y="214"/>
                  </a:lnTo>
                  <a:lnTo>
                    <a:pt x="42" y="222"/>
                  </a:lnTo>
                  <a:lnTo>
                    <a:pt x="42" y="226"/>
                  </a:lnTo>
                  <a:lnTo>
                    <a:pt x="44" y="226"/>
                  </a:lnTo>
                  <a:lnTo>
                    <a:pt x="50" y="226"/>
                  </a:lnTo>
                  <a:lnTo>
                    <a:pt x="58" y="226"/>
                  </a:lnTo>
                  <a:lnTo>
                    <a:pt x="60" y="226"/>
                  </a:lnTo>
                  <a:lnTo>
                    <a:pt x="62" y="222"/>
                  </a:lnTo>
                  <a:lnTo>
                    <a:pt x="62" y="218"/>
                  </a:lnTo>
                  <a:lnTo>
                    <a:pt x="64" y="214"/>
                  </a:lnTo>
                  <a:lnTo>
                    <a:pt x="62" y="212"/>
                  </a:lnTo>
                  <a:lnTo>
                    <a:pt x="60" y="210"/>
                  </a:lnTo>
                  <a:lnTo>
                    <a:pt x="54" y="210"/>
                  </a:lnTo>
                  <a:lnTo>
                    <a:pt x="48" y="210"/>
                  </a:lnTo>
                  <a:close/>
                  <a:moveTo>
                    <a:pt x="58" y="256"/>
                  </a:moveTo>
                  <a:lnTo>
                    <a:pt x="58" y="256"/>
                  </a:lnTo>
                  <a:lnTo>
                    <a:pt x="56" y="258"/>
                  </a:lnTo>
                  <a:lnTo>
                    <a:pt x="54" y="260"/>
                  </a:lnTo>
                  <a:lnTo>
                    <a:pt x="52" y="268"/>
                  </a:lnTo>
                  <a:lnTo>
                    <a:pt x="52" y="270"/>
                  </a:lnTo>
                  <a:lnTo>
                    <a:pt x="56" y="272"/>
                  </a:lnTo>
                  <a:lnTo>
                    <a:pt x="60" y="272"/>
                  </a:lnTo>
                  <a:lnTo>
                    <a:pt x="64" y="272"/>
                  </a:lnTo>
                  <a:lnTo>
                    <a:pt x="66" y="270"/>
                  </a:lnTo>
                  <a:lnTo>
                    <a:pt x="68" y="268"/>
                  </a:lnTo>
                  <a:lnTo>
                    <a:pt x="68" y="264"/>
                  </a:lnTo>
                  <a:lnTo>
                    <a:pt x="68" y="260"/>
                  </a:lnTo>
                  <a:lnTo>
                    <a:pt x="68" y="258"/>
                  </a:lnTo>
                  <a:lnTo>
                    <a:pt x="66" y="256"/>
                  </a:lnTo>
                  <a:lnTo>
                    <a:pt x="62" y="256"/>
                  </a:lnTo>
                  <a:lnTo>
                    <a:pt x="58" y="256"/>
                  </a:lnTo>
                  <a:close/>
                  <a:moveTo>
                    <a:pt x="74" y="30"/>
                  </a:moveTo>
                  <a:lnTo>
                    <a:pt x="74" y="30"/>
                  </a:lnTo>
                  <a:lnTo>
                    <a:pt x="68" y="32"/>
                  </a:lnTo>
                  <a:lnTo>
                    <a:pt x="64" y="34"/>
                  </a:lnTo>
                  <a:lnTo>
                    <a:pt x="60" y="38"/>
                  </a:lnTo>
                  <a:lnTo>
                    <a:pt x="60" y="46"/>
                  </a:lnTo>
                  <a:lnTo>
                    <a:pt x="60" y="136"/>
                  </a:lnTo>
                  <a:lnTo>
                    <a:pt x="60" y="142"/>
                  </a:lnTo>
                  <a:lnTo>
                    <a:pt x="64" y="146"/>
                  </a:lnTo>
                  <a:lnTo>
                    <a:pt x="68" y="150"/>
                  </a:lnTo>
                  <a:lnTo>
                    <a:pt x="74" y="150"/>
                  </a:lnTo>
                  <a:lnTo>
                    <a:pt x="226" y="150"/>
                  </a:lnTo>
                  <a:lnTo>
                    <a:pt x="232" y="150"/>
                  </a:lnTo>
                  <a:lnTo>
                    <a:pt x="236" y="146"/>
                  </a:lnTo>
                  <a:lnTo>
                    <a:pt x="240" y="142"/>
                  </a:lnTo>
                  <a:lnTo>
                    <a:pt x="240" y="136"/>
                  </a:lnTo>
                  <a:lnTo>
                    <a:pt x="240" y="46"/>
                  </a:lnTo>
                  <a:lnTo>
                    <a:pt x="240" y="38"/>
                  </a:lnTo>
                  <a:lnTo>
                    <a:pt x="236" y="34"/>
                  </a:lnTo>
                  <a:lnTo>
                    <a:pt x="232" y="32"/>
                  </a:lnTo>
                  <a:lnTo>
                    <a:pt x="226" y="30"/>
                  </a:lnTo>
                  <a:lnTo>
                    <a:pt x="74" y="30"/>
                  </a:lnTo>
                  <a:close/>
                  <a:moveTo>
                    <a:pt x="74" y="210"/>
                  </a:moveTo>
                  <a:lnTo>
                    <a:pt x="74" y="210"/>
                  </a:lnTo>
                  <a:lnTo>
                    <a:pt x="72" y="212"/>
                  </a:lnTo>
                  <a:lnTo>
                    <a:pt x="70" y="214"/>
                  </a:lnTo>
                  <a:lnTo>
                    <a:pt x="70" y="218"/>
                  </a:lnTo>
                  <a:lnTo>
                    <a:pt x="68" y="222"/>
                  </a:lnTo>
                  <a:lnTo>
                    <a:pt x="68" y="226"/>
                  </a:lnTo>
                  <a:lnTo>
                    <a:pt x="72" y="226"/>
                  </a:lnTo>
                  <a:lnTo>
                    <a:pt x="74" y="226"/>
                  </a:lnTo>
                  <a:lnTo>
                    <a:pt x="78" y="226"/>
                  </a:lnTo>
                  <a:lnTo>
                    <a:pt x="80" y="226"/>
                  </a:lnTo>
                  <a:lnTo>
                    <a:pt x="82" y="222"/>
                  </a:lnTo>
                  <a:lnTo>
                    <a:pt x="82" y="218"/>
                  </a:lnTo>
                  <a:lnTo>
                    <a:pt x="84" y="214"/>
                  </a:lnTo>
                  <a:lnTo>
                    <a:pt x="82" y="212"/>
                  </a:lnTo>
                  <a:lnTo>
                    <a:pt x="80" y="210"/>
                  </a:lnTo>
                  <a:lnTo>
                    <a:pt x="78" y="210"/>
                  </a:lnTo>
                  <a:lnTo>
                    <a:pt x="74" y="210"/>
                  </a:lnTo>
                  <a:close/>
                  <a:moveTo>
                    <a:pt x="76" y="234"/>
                  </a:moveTo>
                  <a:lnTo>
                    <a:pt x="76" y="234"/>
                  </a:lnTo>
                  <a:lnTo>
                    <a:pt x="74" y="234"/>
                  </a:lnTo>
                  <a:lnTo>
                    <a:pt x="72" y="238"/>
                  </a:lnTo>
                  <a:lnTo>
                    <a:pt x="72" y="244"/>
                  </a:lnTo>
                  <a:lnTo>
                    <a:pt x="72" y="248"/>
                  </a:lnTo>
                  <a:lnTo>
                    <a:pt x="74" y="248"/>
                  </a:lnTo>
                  <a:lnTo>
                    <a:pt x="78" y="248"/>
                  </a:lnTo>
                  <a:lnTo>
                    <a:pt x="82" y="248"/>
                  </a:lnTo>
                  <a:lnTo>
                    <a:pt x="84" y="248"/>
                  </a:lnTo>
                  <a:lnTo>
                    <a:pt x="86" y="244"/>
                  </a:lnTo>
                  <a:lnTo>
                    <a:pt x="86" y="242"/>
                  </a:lnTo>
                  <a:lnTo>
                    <a:pt x="86" y="238"/>
                  </a:lnTo>
                  <a:lnTo>
                    <a:pt x="86" y="234"/>
                  </a:lnTo>
                  <a:lnTo>
                    <a:pt x="84" y="234"/>
                  </a:lnTo>
                  <a:lnTo>
                    <a:pt x="80" y="234"/>
                  </a:lnTo>
                  <a:lnTo>
                    <a:pt x="76" y="234"/>
                  </a:lnTo>
                  <a:close/>
                  <a:moveTo>
                    <a:pt x="80" y="256"/>
                  </a:moveTo>
                  <a:lnTo>
                    <a:pt x="80" y="256"/>
                  </a:lnTo>
                  <a:lnTo>
                    <a:pt x="78" y="258"/>
                  </a:lnTo>
                  <a:lnTo>
                    <a:pt x="76" y="260"/>
                  </a:lnTo>
                  <a:lnTo>
                    <a:pt x="76" y="264"/>
                  </a:lnTo>
                  <a:lnTo>
                    <a:pt x="74" y="268"/>
                  </a:lnTo>
                  <a:lnTo>
                    <a:pt x="76" y="270"/>
                  </a:lnTo>
                  <a:lnTo>
                    <a:pt x="78" y="272"/>
                  </a:lnTo>
                  <a:lnTo>
                    <a:pt x="82" y="272"/>
                  </a:lnTo>
                  <a:lnTo>
                    <a:pt x="86" y="272"/>
                  </a:lnTo>
                  <a:lnTo>
                    <a:pt x="88" y="270"/>
                  </a:lnTo>
                  <a:lnTo>
                    <a:pt x="90" y="268"/>
                  </a:lnTo>
                  <a:lnTo>
                    <a:pt x="90" y="264"/>
                  </a:lnTo>
                  <a:lnTo>
                    <a:pt x="90" y="260"/>
                  </a:lnTo>
                  <a:lnTo>
                    <a:pt x="90" y="258"/>
                  </a:lnTo>
                  <a:lnTo>
                    <a:pt x="88" y="256"/>
                  </a:lnTo>
                  <a:lnTo>
                    <a:pt x="84" y="256"/>
                  </a:lnTo>
                  <a:lnTo>
                    <a:pt x="80" y="256"/>
                  </a:lnTo>
                  <a:close/>
                  <a:moveTo>
                    <a:pt x="94" y="210"/>
                  </a:moveTo>
                  <a:lnTo>
                    <a:pt x="94" y="210"/>
                  </a:lnTo>
                  <a:lnTo>
                    <a:pt x="92" y="212"/>
                  </a:lnTo>
                  <a:lnTo>
                    <a:pt x="90" y="214"/>
                  </a:lnTo>
                  <a:lnTo>
                    <a:pt x="88" y="222"/>
                  </a:lnTo>
                  <a:lnTo>
                    <a:pt x="90" y="226"/>
                  </a:lnTo>
                  <a:lnTo>
                    <a:pt x="92" y="226"/>
                  </a:lnTo>
                  <a:lnTo>
                    <a:pt x="94" y="226"/>
                  </a:lnTo>
                  <a:lnTo>
                    <a:pt x="98" y="226"/>
                  </a:lnTo>
                  <a:lnTo>
                    <a:pt x="102" y="226"/>
                  </a:lnTo>
                  <a:lnTo>
                    <a:pt x="102" y="222"/>
                  </a:lnTo>
                  <a:lnTo>
                    <a:pt x="102" y="218"/>
                  </a:lnTo>
                  <a:lnTo>
                    <a:pt x="104" y="214"/>
                  </a:lnTo>
                  <a:lnTo>
                    <a:pt x="102" y="212"/>
                  </a:lnTo>
                  <a:lnTo>
                    <a:pt x="100" y="210"/>
                  </a:lnTo>
                  <a:lnTo>
                    <a:pt x="96" y="210"/>
                  </a:lnTo>
                  <a:lnTo>
                    <a:pt x="94" y="210"/>
                  </a:lnTo>
                  <a:close/>
                  <a:moveTo>
                    <a:pt x="98" y="234"/>
                  </a:moveTo>
                  <a:lnTo>
                    <a:pt x="98" y="234"/>
                  </a:lnTo>
                  <a:lnTo>
                    <a:pt x="94" y="234"/>
                  </a:lnTo>
                  <a:lnTo>
                    <a:pt x="94" y="238"/>
                  </a:lnTo>
                  <a:lnTo>
                    <a:pt x="94" y="242"/>
                  </a:lnTo>
                  <a:lnTo>
                    <a:pt x="92" y="244"/>
                  </a:lnTo>
                  <a:lnTo>
                    <a:pt x="94" y="248"/>
                  </a:lnTo>
                  <a:lnTo>
                    <a:pt x="96" y="248"/>
                  </a:lnTo>
                  <a:lnTo>
                    <a:pt x="100" y="248"/>
                  </a:lnTo>
                  <a:lnTo>
                    <a:pt x="104" y="248"/>
                  </a:lnTo>
                  <a:lnTo>
                    <a:pt x="106" y="248"/>
                  </a:lnTo>
                  <a:lnTo>
                    <a:pt x="108" y="244"/>
                  </a:lnTo>
                  <a:lnTo>
                    <a:pt x="108" y="242"/>
                  </a:lnTo>
                  <a:lnTo>
                    <a:pt x="108" y="238"/>
                  </a:lnTo>
                  <a:lnTo>
                    <a:pt x="108" y="234"/>
                  </a:lnTo>
                  <a:lnTo>
                    <a:pt x="104" y="234"/>
                  </a:lnTo>
                  <a:lnTo>
                    <a:pt x="102" y="234"/>
                  </a:lnTo>
                  <a:lnTo>
                    <a:pt x="98" y="234"/>
                  </a:lnTo>
                  <a:close/>
                  <a:moveTo>
                    <a:pt x="102" y="256"/>
                  </a:moveTo>
                  <a:lnTo>
                    <a:pt x="102" y="256"/>
                  </a:lnTo>
                  <a:lnTo>
                    <a:pt x="100" y="258"/>
                  </a:lnTo>
                  <a:lnTo>
                    <a:pt x="98" y="260"/>
                  </a:lnTo>
                  <a:lnTo>
                    <a:pt x="98" y="264"/>
                  </a:lnTo>
                  <a:lnTo>
                    <a:pt x="98" y="268"/>
                  </a:lnTo>
                  <a:lnTo>
                    <a:pt x="98" y="270"/>
                  </a:lnTo>
                  <a:lnTo>
                    <a:pt x="100" y="272"/>
                  </a:lnTo>
                  <a:lnTo>
                    <a:pt x="126" y="272"/>
                  </a:lnTo>
                  <a:lnTo>
                    <a:pt x="150" y="272"/>
                  </a:lnTo>
                  <a:lnTo>
                    <a:pt x="174" y="272"/>
                  </a:lnTo>
                  <a:lnTo>
                    <a:pt x="198" y="272"/>
                  </a:lnTo>
                  <a:lnTo>
                    <a:pt x="202" y="270"/>
                  </a:lnTo>
                  <a:lnTo>
                    <a:pt x="202" y="268"/>
                  </a:lnTo>
                  <a:lnTo>
                    <a:pt x="202" y="264"/>
                  </a:lnTo>
                  <a:lnTo>
                    <a:pt x="202" y="260"/>
                  </a:lnTo>
                  <a:lnTo>
                    <a:pt x="200" y="258"/>
                  </a:lnTo>
                  <a:lnTo>
                    <a:pt x="198" y="256"/>
                  </a:lnTo>
                  <a:lnTo>
                    <a:pt x="174" y="256"/>
                  </a:lnTo>
                  <a:lnTo>
                    <a:pt x="150" y="256"/>
                  </a:lnTo>
                  <a:lnTo>
                    <a:pt x="126" y="256"/>
                  </a:lnTo>
                  <a:lnTo>
                    <a:pt x="102" y="256"/>
                  </a:lnTo>
                  <a:close/>
                  <a:moveTo>
                    <a:pt x="114" y="210"/>
                  </a:moveTo>
                  <a:lnTo>
                    <a:pt x="114" y="210"/>
                  </a:lnTo>
                  <a:lnTo>
                    <a:pt x="110" y="212"/>
                  </a:lnTo>
                  <a:lnTo>
                    <a:pt x="110" y="214"/>
                  </a:lnTo>
                  <a:lnTo>
                    <a:pt x="110" y="218"/>
                  </a:lnTo>
                  <a:lnTo>
                    <a:pt x="110" y="222"/>
                  </a:lnTo>
                  <a:lnTo>
                    <a:pt x="110" y="226"/>
                  </a:lnTo>
                  <a:lnTo>
                    <a:pt x="112" y="226"/>
                  </a:lnTo>
                  <a:lnTo>
                    <a:pt x="116" y="226"/>
                  </a:lnTo>
                  <a:lnTo>
                    <a:pt x="120" y="226"/>
                  </a:lnTo>
                  <a:lnTo>
                    <a:pt x="122" y="226"/>
                  </a:lnTo>
                  <a:lnTo>
                    <a:pt x="122" y="222"/>
                  </a:lnTo>
                  <a:lnTo>
                    <a:pt x="122" y="218"/>
                  </a:lnTo>
                  <a:lnTo>
                    <a:pt x="124" y="214"/>
                  </a:lnTo>
                  <a:lnTo>
                    <a:pt x="122" y="212"/>
                  </a:lnTo>
                  <a:lnTo>
                    <a:pt x="120" y="210"/>
                  </a:lnTo>
                  <a:lnTo>
                    <a:pt x="116" y="210"/>
                  </a:lnTo>
                  <a:lnTo>
                    <a:pt x="114" y="210"/>
                  </a:lnTo>
                  <a:close/>
                  <a:moveTo>
                    <a:pt x="118" y="234"/>
                  </a:moveTo>
                  <a:lnTo>
                    <a:pt x="118" y="234"/>
                  </a:lnTo>
                  <a:lnTo>
                    <a:pt x="116" y="234"/>
                  </a:lnTo>
                  <a:lnTo>
                    <a:pt x="114" y="238"/>
                  </a:lnTo>
                  <a:lnTo>
                    <a:pt x="114" y="242"/>
                  </a:lnTo>
                  <a:lnTo>
                    <a:pt x="114" y="244"/>
                  </a:lnTo>
                  <a:lnTo>
                    <a:pt x="114" y="248"/>
                  </a:lnTo>
                  <a:lnTo>
                    <a:pt x="118" y="248"/>
                  </a:lnTo>
                  <a:lnTo>
                    <a:pt x="120" y="248"/>
                  </a:lnTo>
                  <a:lnTo>
                    <a:pt x="124" y="248"/>
                  </a:lnTo>
                  <a:lnTo>
                    <a:pt x="128" y="248"/>
                  </a:lnTo>
                  <a:lnTo>
                    <a:pt x="128" y="244"/>
                  </a:lnTo>
                  <a:lnTo>
                    <a:pt x="128" y="238"/>
                  </a:lnTo>
                  <a:lnTo>
                    <a:pt x="128" y="234"/>
                  </a:lnTo>
                  <a:lnTo>
                    <a:pt x="126" y="234"/>
                  </a:lnTo>
                  <a:lnTo>
                    <a:pt x="122" y="234"/>
                  </a:lnTo>
                  <a:lnTo>
                    <a:pt x="118" y="234"/>
                  </a:lnTo>
                  <a:close/>
                  <a:moveTo>
                    <a:pt x="134" y="210"/>
                  </a:moveTo>
                  <a:lnTo>
                    <a:pt x="134" y="210"/>
                  </a:lnTo>
                  <a:lnTo>
                    <a:pt x="130" y="212"/>
                  </a:lnTo>
                  <a:lnTo>
                    <a:pt x="130" y="214"/>
                  </a:lnTo>
                  <a:lnTo>
                    <a:pt x="130" y="222"/>
                  </a:lnTo>
                  <a:lnTo>
                    <a:pt x="130" y="226"/>
                  </a:lnTo>
                  <a:lnTo>
                    <a:pt x="132" y="226"/>
                  </a:lnTo>
                  <a:lnTo>
                    <a:pt x="136" y="226"/>
                  </a:lnTo>
                  <a:lnTo>
                    <a:pt x="140" y="226"/>
                  </a:lnTo>
                  <a:lnTo>
                    <a:pt x="142" y="226"/>
                  </a:lnTo>
                  <a:lnTo>
                    <a:pt x="142" y="222"/>
                  </a:lnTo>
                  <a:lnTo>
                    <a:pt x="144" y="214"/>
                  </a:lnTo>
                  <a:lnTo>
                    <a:pt x="142" y="212"/>
                  </a:lnTo>
                  <a:lnTo>
                    <a:pt x="140" y="210"/>
                  </a:lnTo>
                  <a:lnTo>
                    <a:pt x="136" y="210"/>
                  </a:lnTo>
                  <a:lnTo>
                    <a:pt x="134" y="210"/>
                  </a:lnTo>
                  <a:close/>
                  <a:moveTo>
                    <a:pt x="140" y="234"/>
                  </a:moveTo>
                  <a:lnTo>
                    <a:pt x="140" y="234"/>
                  </a:lnTo>
                  <a:lnTo>
                    <a:pt x="136" y="234"/>
                  </a:lnTo>
                  <a:lnTo>
                    <a:pt x="136" y="238"/>
                  </a:lnTo>
                  <a:lnTo>
                    <a:pt x="136" y="242"/>
                  </a:lnTo>
                  <a:lnTo>
                    <a:pt x="136" y="244"/>
                  </a:lnTo>
                  <a:lnTo>
                    <a:pt x="136" y="248"/>
                  </a:lnTo>
                  <a:lnTo>
                    <a:pt x="138" y="248"/>
                  </a:lnTo>
                  <a:lnTo>
                    <a:pt x="142" y="248"/>
                  </a:lnTo>
                  <a:lnTo>
                    <a:pt x="146" y="248"/>
                  </a:lnTo>
                  <a:lnTo>
                    <a:pt x="148" y="248"/>
                  </a:lnTo>
                  <a:lnTo>
                    <a:pt x="150" y="244"/>
                  </a:lnTo>
                  <a:lnTo>
                    <a:pt x="150" y="242"/>
                  </a:lnTo>
                  <a:lnTo>
                    <a:pt x="150" y="238"/>
                  </a:lnTo>
                  <a:lnTo>
                    <a:pt x="148" y="234"/>
                  </a:lnTo>
                  <a:lnTo>
                    <a:pt x="146" y="234"/>
                  </a:lnTo>
                  <a:lnTo>
                    <a:pt x="142" y="234"/>
                  </a:lnTo>
                  <a:lnTo>
                    <a:pt x="140" y="234"/>
                  </a:lnTo>
                  <a:close/>
                  <a:moveTo>
                    <a:pt x="154" y="210"/>
                  </a:moveTo>
                  <a:lnTo>
                    <a:pt x="154" y="210"/>
                  </a:lnTo>
                  <a:lnTo>
                    <a:pt x="150" y="212"/>
                  </a:lnTo>
                  <a:lnTo>
                    <a:pt x="150" y="214"/>
                  </a:lnTo>
                  <a:lnTo>
                    <a:pt x="150" y="218"/>
                  </a:lnTo>
                  <a:lnTo>
                    <a:pt x="150" y="222"/>
                  </a:lnTo>
                  <a:lnTo>
                    <a:pt x="150" y="226"/>
                  </a:lnTo>
                  <a:lnTo>
                    <a:pt x="154" y="226"/>
                  </a:lnTo>
                  <a:lnTo>
                    <a:pt x="156" y="226"/>
                  </a:lnTo>
                  <a:lnTo>
                    <a:pt x="160" y="226"/>
                  </a:lnTo>
                  <a:lnTo>
                    <a:pt x="162" y="226"/>
                  </a:lnTo>
                  <a:lnTo>
                    <a:pt x="164" y="222"/>
                  </a:lnTo>
                  <a:lnTo>
                    <a:pt x="164" y="218"/>
                  </a:lnTo>
                  <a:lnTo>
                    <a:pt x="164" y="214"/>
                  </a:lnTo>
                  <a:lnTo>
                    <a:pt x="162" y="212"/>
                  </a:lnTo>
                  <a:lnTo>
                    <a:pt x="160" y="210"/>
                  </a:lnTo>
                  <a:lnTo>
                    <a:pt x="156" y="210"/>
                  </a:lnTo>
                  <a:lnTo>
                    <a:pt x="154" y="210"/>
                  </a:lnTo>
                  <a:close/>
                  <a:moveTo>
                    <a:pt x="160" y="234"/>
                  </a:moveTo>
                  <a:lnTo>
                    <a:pt x="160" y="234"/>
                  </a:lnTo>
                  <a:lnTo>
                    <a:pt x="158" y="234"/>
                  </a:lnTo>
                  <a:lnTo>
                    <a:pt x="156" y="238"/>
                  </a:lnTo>
                  <a:lnTo>
                    <a:pt x="156" y="244"/>
                  </a:lnTo>
                  <a:lnTo>
                    <a:pt x="158" y="248"/>
                  </a:lnTo>
                  <a:lnTo>
                    <a:pt x="160" y="248"/>
                  </a:lnTo>
                  <a:lnTo>
                    <a:pt x="164" y="248"/>
                  </a:lnTo>
                  <a:lnTo>
                    <a:pt x="168" y="248"/>
                  </a:lnTo>
                  <a:lnTo>
                    <a:pt x="170" y="248"/>
                  </a:lnTo>
                  <a:lnTo>
                    <a:pt x="172" y="244"/>
                  </a:lnTo>
                  <a:lnTo>
                    <a:pt x="170" y="238"/>
                  </a:lnTo>
                  <a:lnTo>
                    <a:pt x="170" y="234"/>
                  </a:lnTo>
                  <a:lnTo>
                    <a:pt x="168" y="234"/>
                  </a:lnTo>
                  <a:lnTo>
                    <a:pt x="164" y="234"/>
                  </a:lnTo>
                  <a:lnTo>
                    <a:pt x="160" y="234"/>
                  </a:lnTo>
                  <a:close/>
                  <a:moveTo>
                    <a:pt x="172" y="210"/>
                  </a:moveTo>
                  <a:lnTo>
                    <a:pt x="172" y="210"/>
                  </a:lnTo>
                  <a:lnTo>
                    <a:pt x="170" y="212"/>
                  </a:lnTo>
                  <a:lnTo>
                    <a:pt x="170" y="214"/>
                  </a:lnTo>
                  <a:lnTo>
                    <a:pt x="170" y="218"/>
                  </a:lnTo>
                  <a:lnTo>
                    <a:pt x="170" y="222"/>
                  </a:lnTo>
                  <a:lnTo>
                    <a:pt x="170" y="226"/>
                  </a:lnTo>
                  <a:lnTo>
                    <a:pt x="174" y="226"/>
                  </a:lnTo>
                  <a:lnTo>
                    <a:pt x="176" y="226"/>
                  </a:lnTo>
                  <a:lnTo>
                    <a:pt x="180" y="226"/>
                  </a:lnTo>
                  <a:lnTo>
                    <a:pt x="182" y="226"/>
                  </a:lnTo>
                  <a:lnTo>
                    <a:pt x="184" y="222"/>
                  </a:lnTo>
                  <a:lnTo>
                    <a:pt x="182" y="214"/>
                  </a:lnTo>
                  <a:lnTo>
                    <a:pt x="182" y="212"/>
                  </a:lnTo>
                  <a:lnTo>
                    <a:pt x="180" y="210"/>
                  </a:lnTo>
                  <a:lnTo>
                    <a:pt x="176" y="210"/>
                  </a:lnTo>
                  <a:lnTo>
                    <a:pt x="172" y="210"/>
                  </a:lnTo>
                  <a:close/>
                  <a:moveTo>
                    <a:pt x="182" y="234"/>
                  </a:moveTo>
                  <a:lnTo>
                    <a:pt x="182" y="234"/>
                  </a:lnTo>
                  <a:lnTo>
                    <a:pt x="178" y="234"/>
                  </a:lnTo>
                  <a:lnTo>
                    <a:pt x="178" y="238"/>
                  </a:lnTo>
                  <a:lnTo>
                    <a:pt x="178" y="242"/>
                  </a:lnTo>
                  <a:lnTo>
                    <a:pt x="178" y="244"/>
                  </a:lnTo>
                  <a:lnTo>
                    <a:pt x="180" y="248"/>
                  </a:lnTo>
                  <a:lnTo>
                    <a:pt x="182" y="248"/>
                  </a:lnTo>
                  <a:lnTo>
                    <a:pt x="186" y="248"/>
                  </a:lnTo>
                  <a:lnTo>
                    <a:pt x="190" y="248"/>
                  </a:lnTo>
                  <a:lnTo>
                    <a:pt x="192" y="248"/>
                  </a:lnTo>
                  <a:lnTo>
                    <a:pt x="192" y="244"/>
                  </a:lnTo>
                  <a:lnTo>
                    <a:pt x="192" y="242"/>
                  </a:lnTo>
                  <a:lnTo>
                    <a:pt x="192" y="238"/>
                  </a:lnTo>
                  <a:lnTo>
                    <a:pt x="190" y="234"/>
                  </a:lnTo>
                  <a:lnTo>
                    <a:pt x="188" y="234"/>
                  </a:lnTo>
                  <a:lnTo>
                    <a:pt x="184" y="234"/>
                  </a:lnTo>
                  <a:lnTo>
                    <a:pt x="182" y="234"/>
                  </a:lnTo>
                  <a:close/>
                  <a:moveTo>
                    <a:pt x="192" y="210"/>
                  </a:moveTo>
                  <a:lnTo>
                    <a:pt x="192" y="210"/>
                  </a:lnTo>
                  <a:lnTo>
                    <a:pt x="190" y="212"/>
                  </a:lnTo>
                  <a:lnTo>
                    <a:pt x="190" y="214"/>
                  </a:lnTo>
                  <a:lnTo>
                    <a:pt x="190" y="218"/>
                  </a:lnTo>
                  <a:lnTo>
                    <a:pt x="190" y="222"/>
                  </a:lnTo>
                  <a:lnTo>
                    <a:pt x="192" y="226"/>
                  </a:lnTo>
                  <a:lnTo>
                    <a:pt x="194" y="226"/>
                  </a:lnTo>
                  <a:lnTo>
                    <a:pt x="198" y="226"/>
                  </a:lnTo>
                  <a:lnTo>
                    <a:pt x="200" y="226"/>
                  </a:lnTo>
                  <a:lnTo>
                    <a:pt x="204" y="226"/>
                  </a:lnTo>
                  <a:lnTo>
                    <a:pt x="204" y="222"/>
                  </a:lnTo>
                  <a:lnTo>
                    <a:pt x="204" y="214"/>
                  </a:lnTo>
                  <a:lnTo>
                    <a:pt x="202" y="212"/>
                  </a:lnTo>
                  <a:lnTo>
                    <a:pt x="200" y="210"/>
                  </a:lnTo>
                  <a:lnTo>
                    <a:pt x="196" y="210"/>
                  </a:lnTo>
                  <a:lnTo>
                    <a:pt x="192" y="210"/>
                  </a:lnTo>
                  <a:close/>
                  <a:moveTo>
                    <a:pt x="202" y="234"/>
                  </a:moveTo>
                  <a:lnTo>
                    <a:pt x="202" y="234"/>
                  </a:lnTo>
                  <a:lnTo>
                    <a:pt x="200" y="234"/>
                  </a:lnTo>
                  <a:lnTo>
                    <a:pt x="198" y="238"/>
                  </a:lnTo>
                  <a:lnTo>
                    <a:pt x="200" y="242"/>
                  </a:lnTo>
                  <a:lnTo>
                    <a:pt x="200" y="244"/>
                  </a:lnTo>
                  <a:lnTo>
                    <a:pt x="200" y="248"/>
                  </a:lnTo>
                  <a:lnTo>
                    <a:pt x="204" y="248"/>
                  </a:lnTo>
                  <a:lnTo>
                    <a:pt x="208" y="248"/>
                  </a:lnTo>
                  <a:lnTo>
                    <a:pt x="210" y="248"/>
                  </a:lnTo>
                  <a:lnTo>
                    <a:pt x="214" y="248"/>
                  </a:lnTo>
                  <a:lnTo>
                    <a:pt x="214" y="244"/>
                  </a:lnTo>
                  <a:lnTo>
                    <a:pt x="214" y="242"/>
                  </a:lnTo>
                  <a:lnTo>
                    <a:pt x="212" y="238"/>
                  </a:lnTo>
                  <a:lnTo>
                    <a:pt x="212" y="234"/>
                  </a:lnTo>
                  <a:lnTo>
                    <a:pt x="208" y="234"/>
                  </a:lnTo>
                  <a:lnTo>
                    <a:pt x="206" y="234"/>
                  </a:lnTo>
                  <a:lnTo>
                    <a:pt x="202" y="234"/>
                  </a:lnTo>
                  <a:close/>
                  <a:moveTo>
                    <a:pt x="212" y="256"/>
                  </a:moveTo>
                  <a:lnTo>
                    <a:pt x="212" y="256"/>
                  </a:lnTo>
                  <a:lnTo>
                    <a:pt x="210" y="258"/>
                  </a:lnTo>
                  <a:lnTo>
                    <a:pt x="208" y="260"/>
                  </a:lnTo>
                  <a:lnTo>
                    <a:pt x="208" y="264"/>
                  </a:lnTo>
                  <a:lnTo>
                    <a:pt x="210" y="268"/>
                  </a:lnTo>
                  <a:lnTo>
                    <a:pt x="210" y="270"/>
                  </a:lnTo>
                  <a:lnTo>
                    <a:pt x="214" y="272"/>
                  </a:lnTo>
                  <a:lnTo>
                    <a:pt x="218" y="272"/>
                  </a:lnTo>
                  <a:lnTo>
                    <a:pt x="222" y="272"/>
                  </a:lnTo>
                  <a:lnTo>
                    <a:pt x="224" y="270"/>
                  </a:lnTo>
                  <a:lnTo>
                    <a:pt x="224" y="268"/>
                  </a:lnTo>
                  <a:lnTo>
                    <a:pt x="224" y="264"/>
                  </a:lnTo>
                  <a:lnTo>
                    <a:pt x="224" y="260"/>
                  </a:lnTo>
                  <a:lnTo>
                    <a:pt x="222" y="258"/>
                  </a:lnTo>
                  <a:lnTo>
                    <a:pt x="220" y="256"/>
                  </a:lnTo>
                  <a:lnTo>
                    <a:pt x="216" y="256"/>
                  </a:lnTo>
                  <a:lnTo>
                    <a:pt x="212" y="256"/>
                  </a:lnTo>
                  <a:close/>
                  <a:moveTo>
                    <a:pt x="212" y="210"/>
                  </a:moveTo>
                  <a:lnTo>
                    <a:pt x="212" y="210"/>
                  </a:lnTo>
                  <a:lnTo>
                    <a:pt x="210" y="212"/>
                  </a:lnTo>
                  <a:lnTo>
                    <a:pt x="210" y="214"/>
                  </a:lnTo>
                  <a:lnTo>
                    <a:pt x="210" y="218"/>
                  </a:lnTo>
                  <a:lnTo>
                    <a:pt x="210" y="222"/>
                  </a:lnTo>
                  <a:lnTo>
                    <a:pt x="212" y="226"/>
                  </a:lnTo>
                  <a:lnTo>
                    <a:pt x="214" y="226"/>
                  </a:lnTo>
                  <a:lnTo>
                    <a:pt x="218" y="226"/>
                  </a:lnTo>
                  <a:lnTo>
                    <a:pt x="222" y="226"/>
                  </a:lnTo>
                  <a:lnTo>
                    <a:pt x="224" y="226"/>
                  </a:lnTo>
                  <a:lnTo>
                    <a:pt x="224" y="222"/>
                  </a:lnTo>
                  <a:lnTo>
                    <a:pt x="224" y="218"/>
                  </a:lnTo>
                  <a:lnTo>
                    <a:pt x="222" y="214"/>
                  </a:lnTo>
                  <a:lnTo>
                    <a:pt x="222" y="212"/>
                  </a:lnTo>
                  <a:lnTo>
                    <a:pt x="218" y="210"/>
                  </a:lnTo>
                  <a:lnTo>
                    <a:pt x="216" y="210"/>
                  </a:lnTo>
                  <a:lnTo>
                    <a:pt x="212" y="210"/>
                  </a:lnTo>
                  <a:close/>
                  <a:moveTo>
                    <a:pt x="222" y="234"/>
                  </a:moveTo>
                  <a:lnTo>
                    <a:pt x="222" y="234"/>
                  </a:lnTo>
                  <a:lnTo>
                    <a:pt x="220" y="234"/>
                  </a:lnTo>
                  <a:lnTo>
                    <a:pt x="220" y="238"/>
                  </a:lnTo>
                  <a:lnTo>
                    <a:pt x="222" y="244"/>
                  </a:lnTo>
                  <a:lnTo>
                    <a:pt x="222" y="248"/>
                  </a:lnTo>
                  <a:lnTo>
                    <a:pt x="226" y="248"/>
                  </a:lnTo>
                  <a:lnTo>
                    <a:pt x="228" y="248"/>
                  </a:lnTo>
                  <a:lnTo>
                    <a:pt x="232" y="248"/>
                  </a:lnTo>
                  <a:lnTo>
                    <a:pt x="234" y="248"/>
                  </a:lnTo>
                  <a:lnTo>
                    <a:pt x="236" y="244"/>
                  </a:lnTo>
                  <a:lnTo>
                    <a:pt x="234" y="242"/>
                  </a:lnTo>
                  <a:lnTo>
                    <a:pt x="234" y="238"/>
                  </a:lnTo>
                  <a:lnTo>
                    <a:pt x="232" y="234"/>
                  </a:lnTo>
                  <a:lnTo>
                    <a:pt x="230" y="234"/>
                  </a:lnTo>
                  <a:lnTo>
                    <a:pt x="226" y="234"/>
                  </a:lnTo>
                  <a:lnTo>
                    <a:pt x="222" y="234"/>
                  </a:lnTo>
                  <a:close/>
                  <a:moveTo>
                    <a:pt x="232" y="210"/>
                  </a:moveTo>
                  <a:lnTo>
                    <a:pt x="232" y="210"/>
                  </a:lnTo>
                  <a:lnTo>
                    <a:pt x="230" y="212"/>
                  </a:lnTo>
                  <a:lnTo>
                    <a:pt x="230" y="214"/>
                  </a:lnTo>
                  <a:lnTo>
                    <a:pt x="230" y="218"/>
                  </a:lnTo>
                  <a:lnTo>
                    <a:pt x="232" y="222"/>
                  </a:lnTo>
                  <a:lnTo>
                    <a:pt x="232" y="226"/>
                  </a:lnTo>
                  <a:lnTo>
                    <a:pt x="236" y="226"/>
                  </a:lnTo>
                  <a:lnTo>
                    <a:pt x="246" y="226"/>
                  </a:lnTo>
                  <a:lnTo>
                    <a:pt x="256" y="226"/>
                  </a:lnTo>
                  <a:lnTo>
                    <a:pt x="258" y="226"/>
                  </a:lnTo>
                  <a:lnTo>
                    <a:pt x="258" y="222"/>
                  </a:lnTo>
                  <a:lnTo>
                    <a:pt x="258" y="218"/>
                  </a:lnTo>
                  <a:lnTo>
                    <a:pt x="256" y="214"/>
                  </a:lnTo>
                  <a:lnTo>
                    <a:pt x="254" y="212"/>
                  </a:lnTo>
                  <a:lnTo>
                    <a:pt x="252" y="210"/>
                  </a:lnTo>
                  <a:lnTo>
                    <a:pt x="242" y="210"/>
                  </a:lnTo>
                  <a:lnTo>
                    <a:pt x="232" y="210"/>
                  </a:lnTo>
                  <a:close/>
                  <a:moveTo>
                    <a:pt x="234" y="256"/>
                  </a:moveTo>
                  <a:lnTo>
                    <a:pt x="234" y="256"/>
                  </a:lnTo>
                  <a:lnTo>
                    <a:pt x="232" y="258"/>
                  </a:lnTo>
                  <a:lnTo>
                    <a:pt x="230" y="260"/>
                  </a:lnTo>
                  <a:lnTo>
                    <a:pt x="232" y="268"/>
                  </a:lnTo>
                  <a:lnTo>
                    <a:pt x="234" y="270"/>
                  </a:lnTo>
                  <a:lnTo>
                    <a:pt x="236" y="272"/>
                  </a:lnTo>
                  <a:lnTo>
                    <a:pt x="240" y="272"/>
                  </a:lnTo>
                  <a:lnTo>
                    <a:pt x="244" y="272"/>
                  </a:lnTo>
                  <a:lnTo>
                    <a:pt x="246" y="270"/>
                  </a:lnTo>
                  <a:lnTo>
                    <a:pt x="246" y="268"/>
                  </a:lnTo>
                  <a:lnTo>
                    <a:pt x="246" y="264"/>
                  </a:lnTo>
                  <a:lnTo>
                    <a:pt x="246" y="260"/>
                  </a:lnTo>
                  <a:lnTo>
                    <a:pt x="244" y="258"/>
                  </a:lnTo>
                  <a:lnTo>
                    <a:pt x="240" y="256"/>
                  </a:lnTo>
                  <a:lnTo>
                    <a:pt x="238" y="256"/>
                  </a:lnTo>
                  <a:lnTo>
                    <a:pt x="234" y="256"/>
                  </a:lnTo>
                  <a:close/>
                  <a:moveTo>
                    <a:pt x="244" y="234"/>
                  </a:moveTo>
                  <a:lnTo>
                    <a:pt x="244" y="234"/>
                  </a:lnTo>
                  <a:lnTo>
                    <a:pt x="242" y="234"/>
                  </a:lnTo>
                  <a:lnTo>
                    <a:pt x="240" y="238"/>
                  </a:lnTo>
                  <a:lnTo>
                    <a:pt x="242" y="242"/>
                  </a:lnTo>
                  <a:lnTo>
                    <a:pt x="242" y="244"/>
                  </a:lnTo>
                  <a:lnTo>
                    <a:pt x="244" y="248"/>
                  </a:lnTo>
                  <a:lnTo>
                    <a:pt x="246" y="248"/>
                  </a:lnTo>
                  <a:lnTo>
                    <a:pt x="254" y="248"/>
                  </a:lnTo>
                  <a:lnTo>
                    <a:pt x="260" y="248"/>
                  </a:lnTo>
                  <a:lnTo>
                    <a:pt x="264" y="248"/>
                  </a:lnTo>
                  <a:lnTo>
                    <a:pt x="264" y="244"/>
                  </a:lnTo>
                  <a:lnTo>
                    <a:pt x="262" y="242"/>
                  </a:lnTo>
                  <a:lnTo>
                    <a:pt x="262" y="238"/>
                  </a:lnTo>
                  <a:lnTo>
                    <a:pt x="260" y="234"/>
                  </a:lnTo>
                  <a:lnTo>
                    <a:pt x="258" y="234"/>
                  </a:lnTo>
                  <a:lnTo>
                    <a:pt x="250" y="234"/>
                  </a:lnTo>
                  <a:lnTo>
                    <a:pt x="244" y="234"/>
                  </a:lnTo>
                  <a:close/>
                  <a:moveTo>
                    <a:pt x="256" y="256"/>
                  </a:moveTo>
                  <a:lnTo>
                    <a:pt x="256" y="256"/>
                  </a:lnTo>
                  <a:lnTo>
                    <a:pt x="252" y="258"/>
                  </a:lnTo>
                  <a:lnTo>
                    <a:pt x="252" y="260"/>
                  </a:lnTo>
                  <a:lnTo>
                    <a:pt x="254" y="264"/>
                  </a:lnTo>
                  <a:lnTo>
                    <a:pt x="254" y="268"/>
                  </a:lnTo>
                  <a:lnTo>
                    <a:pt x="256" y="270"/>
                  </a:lnTo>
                  <a:lnTo>
                    <a:pt x="260" y="272"/>
                  </a:lnTo>
                  <a:lnTo>
                    <a:pt x="262" y="272"/>
                  </a:lnTo>
                  <a:lnTo>
                    <a:pt x="266" y="272"/>
                  </a:lnTo>
                  <a:lnTo>
                    <a:pt x="270" y="270"/>
                  </a:lnTo>
                  <a:lnTo>
                    <a:pt x="270" y="268"/>
                  </a:lnTo>
                  <a:lnTo>
                    <a:pt x="268" y="264"/>
                  </a:lnTo>
                  <a:lnTo>
                    <a:pt x="268" y="260"/>
                  </a:lnTo>
                  <a:lnTo>
                    <a:pt x="266" y="258"/>
                  </a:lnTo>
                  <a:lnTo>
                    <a:pt x="262" y="256"/>
                  </a:lnTo>
                  <a:lnTo>
                    <a:pt x="260" y="256"/>
                  </a:lnTo>
                  <a:lnTo>
                    <a:pt x="256" y="256"/>
                  </a:lnTo>
                  <a:close/>
                </a:path>
              </a:pathLst>
            </a:custGeom>
            <a:solidFill>
              <a:srgbClr val="00B050">
                <a:alpha val="50195"/>
              </a:srgbClr>
            </a:solidFill>
            <a:ln w="9525">
              <a:noFill/>
              <a:round/>
              <a:headEnd/>
              <a:tailEnd/>
            </a:ln>
          </p:spPr>
          <p:txBody>
            <a:bodyPr/>
            <a:lstStyle/>
            <a:p>
              <a:endParaRPr lang="zh-CN" altLang="en-US"/>
            </a:p>
          </p:txBody>
        </p:sp>
        <p:sp>
          <p:nvSpPr>
            <p:cNvPr id="54" name="Freeform 2741"/>
            <p:cNvSpPr>
              <a:spLocks noEditPoints="1"/>
            </p:cNvSpPr>
            <p:nvPr/>
          </p:nvSpPr>
          <p:spPr bwMode="auto">
            <a:xfrm>
              <a:off x="2007977" y="4843017"/>
              <a:ext cx="605044" cy="583972"/>
            </a:xfrm>
            <a:custGeom>
              <a:avLst/>
              <a:gdLst>
                <a:gd name="T0" fmla="*/ 2147483647 w 302"/>
                <a:gd name="T1" fmla="*/ 0 h 300"/>
                <a:gd name="T2" fmla="*/ 2147483647 w 302"/>
                <a:gd name="T3" fmla="*/ 0 h 300"/>
                <a:gd name="T4" fmla="*/ 2147483647 w 302"/>
                <a:gd name="T5" fmla="*/ 2147483647 h 300"/>
                <a:gd name="T6" fmla="*/ 2147483647 w 302"/>
                <a:gd name="T7" fmla="*/ 2147483647 h 300"/>
                <a:gd name="T8" fmla="*/ 2147483647 w 302"/>
                <a:gd name="T9" fmla="*/ 2147483647 h 300"/>
                <a:gd name="T10" fmla="*/ 2147483647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0 w 302"/>
                <a:gd name="T33" fmla="*/ 2147483647 h 300"/>
                <a:gd name="T34" fmla="*/ 0 w 302"/>
                <a:gd name="T35" fmla="*/ 2147483647 h 300"/>
                <a:gd name="T36" fmla="*/ 2147483647 w 302"/>
                <a:gd name="T37" fmla="*/ 2147483647 h 300"/>
                <a:gd name="T38" fmla="*/ 2147483647 w 302"/>
                <a:gd name="T39" fmla="*/ 2147483647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0 h 300"/>
                <a:gd name="T52" fmla="*/ 2147483647 w 302"/>
                <a:gd name="T53" fmla="*/ 0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02"/>
                <a:gd name="T103" fmla="*/ 0 h 300"/>
                <a:gd name="T104" fmla="*/ 302 w 302"/>
                <a:gd name="T105" fmla="*/ 300 h 3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02" h="300">
                  <a:moveTo>
                    <a:pt x="120" y="0"/>
                  </a:moveTo>
                  <a:lnTo>
                    <a:pt x="180" y="0"/>
                  </a:lnTo>
                  <a:lnTo>
                    <a:pt x="190" y="0"/>
                  </a:lnTo>
                  <a:lnTo>
                    <a:pt x="198" y="2"/>
                  </a:lnTo>
                  <a:lnTo>
                    <a:pt x="206" y="8"/>
                  </a:lnTo>
                  <a:lnTo>
                    <a:pt x="212" y="12"/>
                  </a:lnTo>
                  <a:lnTo>
                    <a:pt x="218" y="20"/>
                  </a:lnTo>
                  <a:lnTo>
                    <a:pt x="222" y="28"/>
                  </a:lnTo>
                  <a:lnTo>
                    <a:pt x="226" y="36"/>
                  </a:lnTo>
                  <a:lnTo>
                    <a:pt x="226" y="44"/>
                  </a:lnTo>
                  <a:lnTo>
                    <a:pt x="226" y="76"/>
                  </a:lnTo>
                  <a:lnTo>
                    <a:pt x="272" y="76"/>
                  </a:lnTo>
                  <a:lnTo>
                    <a:pt x="282" y="78"/>
                  </a:lnTo>
                  <a:lnTo>
                    <a:pt x="292" y="84"/>
                  </a:lnTo>
                  <a:lnTo>
                    <a:pt x="300" y="94"/>
                  </a:lnTo>
                  <a:lnTo>
                    <a:pt x="302" y="106"/>
                  </a:lnTo>
                  <a:lnTo>
                    <a:pt x="302" y="270"/>
                  </a:lnTo>
                  <a:lnTo>
                    <a:pt x="300" y="282"/>
                  </a:lnTo>
                  <a:lnTo>
                    <a:pt x="292" y="292"/>
                  </a:lnTo>
                  <a:lnTo>
                    <a:pt x="282" y="298"/>
                  </a:lnTo>
                  <a:lnTo>
                    <a:pt x="272" y="300"/>
                  </a:lnTo>
                  <a:lnTo>
                    <a:pt x="30" y="300"/>
                  </a:lnTo>
                  <a:lnTo>
                    <a:pt x="18" y="298"/>
                  </a:lnTo>
                  <a:lnTo>
                    <a:pt x="8" y="292"/>
                  </a:lnTo>
                  <a:lnTo>
                    <a:pt x="2" y="282"/>
                  </a:lnTo>
                  <a:lnTo>
                    <a:pt x="0" y="270"/>
                  </a:lnTo>
                  <a:lnTo>
                    <a:pt x="0" y="106"/>
                  </a:lnTo>
                  <a:lnTo>
                    <a:pt x="2" y="94"/>
                  </a:lnTo>
                  <a:lnTo>
                    <a:pt x="8" y="84"/>
                  </a:lnTo>
                  <a:lnTo>
                    <a:pt x="18" y="78"/>
                  </a:lnTo>
                  <a:lnTo>
                    <a:pt x="30" y="76"/>
                  </a:lnTo>
                  <a:lnTo>
                    <a:pt x="76" y="76"/>
                  </a:lnTo>
                  <a:lnTo>
                    <a:pt x="76" y="44"/>
                  </a:lnTo>
                  <a:lnTo>
                    <a:pt x="76" y="36"/>
                  </a:lnTo>
                  <a:lnTo>
                    <a:pt x="78" y="28"/>
                  </a:lnTo>
                  <a:lnTo>
                    <a:pt x="82" y="20"/>
                  </a:lnTo>
                  <a:lnTo>
                    <a:pt x="88" y="12"/>
                  </a:lnTo>
                  <a:lnTo>
                    <a:pt x="96" y="8"/>
                  </a:lnTo>
                  <a:lnTo>
                    <a:pt x="104" y="2"/>
                  </a:lnTo>
                  <a:lnTo>
                    <a:pt x="112" y="0"/>
                  </a:lnTo>
                  <a:lnTo>
                    <a:pt x="120" y="0"/>
                  </a:lnTo>
                  <a:close/>
                  <a:moveTo>
                    <a:pt x="106" y="76"/>
                  </a:moveTo>
                  <a:lnTo>
                    <a:pt x="196" y="76"/>
                  </a:lnTo>
                  <a:lnTo>
                    <a:pt x="196" y="44"/>
                  </a:lnTo>
                  <a:lnTo>
                    <a:pt x="196" y="38"/>
                  </a:lnTo>
                  <a:lnTo>
                    <a:pt x="192" y="34"/>
                  </a:lnTo>
                  <a:lnTo>
                    <a:pt x="188" y="30"/>
                  </a:lnTo>
                  <a:lnTo>
                    <a:pt x="180" y="30"/>
                  </a:lnTo>
                  <a:lnTo>
                    <a:pt x="120" y="30"/>
                  </a:lnTo>
                  <a:lnTo>
                    <a:pt x="114" y="30"/>
                  </a:lnTo>
                  <a:lnTo>
                    <a:pt x="110" y="34"/>
                  </a:lnTo>
                  <a:lnTo>
                    <a:pt x="106" y="38"/>
                  </a:lnTo>
                  <a:lnTo>
                    <a:pt x="106" y="44"/>
                  </a:lnTo>
                  <a:lnTo>
                    <a:pt x="106" y="76"/>
                  </a:lnTo>
                  <a:close/>
                </a:path>
              </a:pathLst>
            </a:custGeom>
            <a:solidFill>
              <a:srgbClr val="003366">
                <a:alpha val="59999"/>
              </a:srgbClr>
            </a:solidFill>
            <a:ln w="9525">
              <a:noFill/>
              <a:round/>
              <a:headEnd/>
              <a:tailEnd/>
            </a:ln>
          </p:spPr>
          <p:txBody>
            <a:bodyPr/>
            <a:lstStyle/>
            <a:p>
              <a:endParaRPr lang="zh-CN" altLang="en-US"/>
            </a:p>
          </p:txBody>
        </p:sp>
        <p:sp>
          <p:nvSpPr>
            <p:cNvPr id="56" name="Line 2758"/>
            <p:cNvSpPr>
              <a:spLocks noChangeShapeType="1"/>
            </p:cNvSpPr>
            <p:nvPr/>
          </p:nvSpPr>
          <p:spPr bwMode="auto">
            <a:xfrm>
              <a:off x="2546893" y="3210932"/>
              <a:ext cx="1047610" cy="0"/>
            </a:xfrm>
            <a:prstGeom prst="line">
              <a:avLst/>
            </a:prstGeom>
            <a:noFill/>
            <a:ln w="50800">
              <a:solidFill>
                <a:srgbClr val="FF9900"/>
              </a:solidFill>
              <a:round/>
              <a:headEnd/>
              <a:tailEnd/>
            </a:ln>
          </p:spPr>
          <p:txBody>
            <a:bodyPr/>
            <a:lstStyle/>
            <a:p>
              <a:endParaRPr lang="zh-CN" altLang="en-US"/>
            </a:p>
          </p:txBody>
        </p:sp>
        <p:sp>
          <p:nvSpPr>
            <p:cNvPr id="57" name="Line 2760"/>
            <p:cNvSpPr>
              <a:spLocks noChangeShapeType="1"/>
            </p:cNvSpPr>
            <p:nvPr/>
          </p:nvSpPr>
          <p:spPr bwMode="auto">
            <a:xfrm>
              <a:off x="3382966" y="4415321"/>
              <a:ext cx="1164011" cy="0"/>
            </a:xfrm>
            <a:prstGeom prst="line">
              <a:avLst/>
            </a:prstGeom>
            <a:noFill/>
            <a:ln w="50800">
              <a:solidFill>
                <a:srgbClr val="008000"/>
              </a:solidFill>
              <a:round/>
              <a:headEnd/>
              <a:tailEnd/>
            </a:ln>
          </p:spPr>
          <p:txBody>
            <a:bodyPr/>
            <a:lstStyle/>
            <a:p>
              <a:endParaRPr lang="zh-CN" altLang="en-US"/>
            </a:p>
          </p:txBody>
        </p:sp>
        <p:sp>
          <p:nvSpPr>
            <p:cNvPr id="58" name="Text Box 2762"/>
            <p:cNvSpPr txBox="1">
              <a:spLocks noChangeArrowheads="1"/>
            </p:cNvSpPr>
            <p:nvPr/>
          </p:nvSpPr>
          <p:spPr bwMode="auto">
            <a:xfrm>
              <a:off x="1147441" y="4857760"/>
              <a:ext cx="481416" cy="364483"/>
            </a:xfrm>
            <a:prstGeom prst="rect">
              <a:avLst/>
            </a:prstGeom>
            <a:noFill/>
            <a:ln w="9525" algn="ctr">
              <a:noFill/>
              <a:miter lim="800000"/>
              <a:headEnd/>
              <a:tailEnd/>
            </a:ln>
          </p:spPr>
          <p:txBody>
            <a:bodyPr wrap="none">
              <a:spAutoFit/>
            </a:bodyPr>
            <a:lstStyle/>
            <a:p>
              <a:r>
                <a:rPr lang="en-US" altLang="zh-CN" sz="2600" dirty="0">
                  <a:solidFill>
                    <a:schemeClr val="bg1"/>
                  </a:solidFill>
                  <a:latin typeface="Arial Black" pitchFamily="34" charset="0"/>
                </a:rPr>
                <a:t>01</a:t>
              </a:r>
              <a:endParaRPr lang="en-US" altLang="ko-KR" sz="2600" dirty="0">
                <a:solidFill>
                  <a:schemeClr val="bg1"/>
                </a:solidFill>
                <a:latin typeface="Arial Black" pitchFamily="34" charset="0"/>
              </a:endParaRPr>
            </a:p>
          </p:txBody>
        </p:sp>
        <p:sp>
          <p:nvSpPr>
            <p:cNvPr id="59" name="Line 2765"/>
            <p:cNvSpPr>
              <a:spLocks noChangeShapeType="1"/>
            </p:cNvSpPr>
            <p:nvPr/>
          </p:nvSpPr>
          <p:spPr bwMode="auto">
            <a:xfrm>
              <a:off x="3557567" y="5448148"/>
              <a:ext cx="1629616" cy="0"/>
            </a:xfrm>
            <a:prstGeom prst="line">
              <a:avLst/>
            </a:prstGeom>
            <a:noFill/>
            <a:ln w="50800">
              <a:solidFill>
                <a:srgbClr val="3366FF"/>
              </a:solidFill>
              <a:round/>
              <a:headEnd/>
              <a:tailEnd/>
            </a:ln>
          </p:spPr>
          <p:txBody>
            <a:bodyPr/>
            <a:lstStyle/>
            <a:p>
              <a:endParaRPr lang="zh-CN" altLang="en-US"/>
            </a:p>
          </p:txBody>
        </p:sp>
        <p:sp>
          <p:nvSpPr>
            <p:cNvPr id="60" name="Freeform 3352"/>
            <p:cNvSpPr>
              <a:spLocks noEditPoints="1"/>
            </p:cNvSpPr>
            <p:nvPr/>
          </p:nvSpPr>
          <p:spPr bwMode="auto">
            <a:xfrm flipH="1">
              <a:off x="1171344" y="4390645"/>
              <a:ext cx="523805" cy="507597"/>
            </a:xfrm>
            <a:custGeom>
              <a:avLst/>
              <a:gdLst>
                <a:gd name="T0" fmla="*/ 2147483647 w 300"/>
                <a:gd name="T1" fmla="*/ 2147483647 h 300"/>
                <a:gd name="T2" fmla="*/ 2147483647 w 300"/>
                <a:gd name="T3" fmla="*/ 2147483647 h 300"/>
                <a:gd name="T4" fmla="*/ 2147483647 w 300"/>
                <a:gd name="T5" fmla="*/ 2147483647 h 300"/>
                <a:gd name="T6" fmla="*/ 2147483647 w 300"/>
                <a:gd name="T7" fmla="*/ 2147483647 h 300"/>
                <a:gd name="T8" fmla="*/ 2147483647 w 300"/>
                <a:gd name="T9" fmla="*/ 2147483647 h 300"/>
                <a:gd name="T10" fmla="*/ 2147483647 w 300"/>
                <a:gd name="T11" fmla="*/ 2147483647 h 300"/>
                <a:gd name="T12" fmla="*/ 2147483647 w 300"/>
                <a:gd name="T13" fmla="*/ 2147483647 h 300"/>
                <a:gd name="T14" fmla="*/ 2147483647 w 300"/>
                <a:gd name="T15" fmla="*/ 2147483647 h 300"/>
                <a:gd name="T16" fmla="*/ 2147483647 w 300"/>
                <a:gd name="T17" fmla="*/ 2147483647 h 300"/>
                <a:gd name="T18" fmla="*/ 2147483647 w 300"/>
                <a:gd name="T19" fmla="*/ 2147483647 h 300"/>
                <a:gd name="T20" fmla="*/ 2147483647 w 300"/>
                <a:gd name="T21" fmla="*/ 2147483647 h 300"/>
                <a:gd name="T22" fmla="*/ 0 w 300"/>
                <a:gd name="T23" fmla="*/ 2147483647 h 300"/>
                <a:gd name="T24" fmla="*/ 2147483647 w 300"/>
                <a:gd name="T25" fmla="*/ 2147483647 h 300"/>
                <a:gd name="T26" fmla="*/ 2147483647 w 300"/>
                <a:gd name="T27" fmla="*/ 2147483647 h 300"/>
                <a:gd name="T28" fmla="*/ 2147483647 w 300"/>
                <a:gd name="T29" fmla="*/ 0 h 300"/>
                <a:gd name="T30" fmla="*/ 2147483647 w 300"/>
                <a:gd name="T31" fmla="*/ 2147483647 h 300"/>
                <a:gd name="T32" fmla="*/ 2147483647 w 300"/>
                <a:gd name="T33" fmla="*/ 2147483647 h 300"/>
                <a:gd name="T34" fmla="*/ 2147483647 w 300"/>
                <a:gd name="T35" fmla="*/ 2147483647 h 300"/>
                <a:gd name="T36" fmla="*/ 2147483647 w 300"/>
                <a:gd name="T37" fmla="*/ 2147483647 h 300"/>
                <a:gd name="T38" fmla="*/ 2147483647 w 300"/>
                <a:gd name="T39" fmla="*/ 2147483647 h 300"/>
                <a:gd name="T40" fmla="*/ 2147483647 w 300"/>
                <a:gd name="T41" fmla="*/ 2147483647 h 300"/>
                <a:gd name="T42" fmla="*/ 2147483647 w 300"/>
                <a:gd name="T43" fmla="*/ 2147483647 h 300"/>
                <a:gd name="T44" fmla="*/ 2147483647 w 300"/>
                <a:gd name="T45" fmla="*/ 2147483647 h 300"/>
                <a:gd name="T46" fmla="*/ 2147483647 w 300"/>
                <a:gd name="T47" fmla="*/ 2147483647 h 300"/>
                <a:gd name="T48" fmla="*/ 2147483647 w 300"/>
                <a:gd name="T49" fmla="*/ 2147483647 h 300"/>
                <a:gd name="T50" fmla="*/ 2147483647 w 300"/>
                <a:gd name="T51" fmla="*/ 2147483647 h 300"/>
                <a:gd name="T52" fmla="*/ 2147483647 w 300"/>
                <a:gd name="T53" fmla="*/ 2147483647 h 300"/>
                <a:gd name="T54" fmla="*/ 2147483647 w 300"/>
                <a:gd name="T55" fmla="*/ 2147483647 h 300"/>
                <a:gd name="T56" fmla="*/ 2147483647 w 300"/>
                <a:gd name="T57" fmla="*/ 2147483647 h 300"/>
                <a:gd name="T58" fmla="*/ 2147483647 w 300"/>
                <a:gd name="T59" fmla="*/ 2147483647 h 300"/>
                <a:gd name="T60" fmla="*/ 2147483647 w 300"/>
                <a:gd name="T61" fmla="*/ 2147483647 h 300"/>
                <a:gd name="T62" fmla="*/ 2147483647 w 300"/>
                <a:gd name="T63" fmla="*/ 2147483647 h 300"/>
                <a:gd name="T64" fmla="*/ 2147483647 w 300"/>
                <a:gd name="T65" fmla="*/ 2147483647 h 300"/>
                <a:gd name="T66" fmla="*/ 2147483647 w 300"/>
                <a:gd name="T67" fmla="*/ 2147483647 h 300"/>
                <a:gd name="T68" fmla="*/ 2147483647 w 300"/>
                <a:gd name="T69" fmla="*/ 2147483647 h 300"/>
                <a:gd name="T70" fmla="*/ 2147483647 w 300"/>
                <a:gd name="T71" fmla="*/ 2147483647 h 300"/>
                <a:gd name="T72" fmla="*/ 2147483647 w 300"/>
                <a:gd name="T73" fmla="*/ 2147483647 h 300"/>
                <a:gd name="T74" fmla="*/ 2147483647 w 300"/>
                <a:gd name="T75" fmla="*/ 2147483647 h 300"/>
                <a:gd name="T76" fmla="*/ 2147483647 w 300"/>
                <a:gd name="T77" fmla="*/ 2147483647 h 300"/>
                <a:gd name="T78" fmla="*/ 2147483647 w 300"/>
                <a:gd name="T79" fmla="*/ 2147483647 h 300"/>
                <a:gd name="T80" fmla="*/ 2147483647 w 300"/>
                <a:gd name="T81" fmla="*/ 2147483647 h 300"/>
                <a:gd name="T82" fmla="*/ 2147483647 w 300"/>
                <a:gd name="T83" fmla="*/ 2147483647 h 300"/>
                <a:gd name="T84" fmla="*/ 2147483647 w 300"/>
                <a:gd name="T85" fmla="*/ 2147483647 h 300"/>
                <a:gd name="T86" fmla="*/ 2147483647 w 300"/>
                <a:gd name="T87" fmla="*/ 2147483647 h 300"/>
                <a:gd name="T88" fmla="*/ 2147483647 w 300"/>
                <a:gd name="T89" fmla="*/ 0 h 300"/>
                <a:gd name="T90" fmla="*/ 2147483647 w 300"/>
                <a:gd name="T91" fmla="*/ 2147483647 h 300"/>
                <a:gd name="T92" fmla="*/ 2147483647 w 300"/>
                <a:gd name="T93" fmla="*/ 2147483647 h 300"/>
                <a:gd name="T94" fmla="*/ 2147483647 w 300"/>
                <a:gd name="T95" fmla="*/ 2147483647 h 300"/>
                <a:gd name="T96" fmla="*/ 2147483647 w 300"/>
                <a:gd name="T97" fmla="*/ 2147483647 h 300"/>
                <a:gd name="T98" fmla="*/ 2147483647 w 300"/>
                <a:gd name="T99" fmla="*/ 2147483647 h 300"/>
                <a:gd name="T100" fmla="*/ 2147483647 w 300"/>
                <a:gd name="T101" fmla="*/ 2147483647 h 300"/>
                <a:gd name="T102" fmla="*/ 2147483647 w 300"/>
                <a:gd name="T103" fmla="*/ 2147483647 h 300"/>
                <a:gd name="T104" fmla="*/ 2147483647 w 300"/>
                <a:gd name="T105" fmla="*/ 2147483647 h 300"/>
                <a:gd name="T106" fmla="*/ 2147483647 w 300"/>
                <a:gd name="T107" fmla="*/ 0 h 3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00"/>
                <a:gd name="T163" fmla="*/ 0 h 300"/>
                <a:gd name="T164" fmla="*/ 300 w 300"/>
                <a:gd name="T165" fmla="*/ 300 h 30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00" h="300">
                  <a:moveTo>
                    <a:pt x="30" y="90"/>
                  </a:moveTo>
                  <a:lnTo>
                    <a:pt x="104" y="90"/>
                  </a:lnTo>
                  <a:lnTo>
                    <a:pt x="116" y="92"/>
                  </a:lnTo>
                  <a:lnTo>
                    <a:pt x="126" y="98"/>
                  </a:lnTo>
                  <a:lnTo>
                    <a:pt x="132" y="108"/>
                  </a:lnTo>
                  <a:lnTo>
                    <a:pt x="134" y="120"/>
                  </a:lnTo>
                  <a:lnTo>
                    <a:pt x="134" y="166"/>
                  </a:lnTo>
                  <a:lnTo>
                    <a:pt x="132" y="176"/>
                  </a:lnTo>
                  <a:lnTo>
                    <a:pt x="126" y="186"/>
                  </a:lnTo>
                  <a:lnTo>
                    <a:pt x="116" y="194"/>
                  </a:lnTo>
                  <a:lnTo>
                    <a:pt x="104" y="196"/>
                  </a:lnTo>
                  <a:lnTo>
                    <a:pt x="104" y="270"/>
                  </a:lnTo>
                  <a:lnTo>
                    <a:pt x="102" y="282"/>
                  </a:lnTo>
                  <a:lnTo>
                    <a:pt x="96" y="292"/>
                  </a:lnTo>
                  <a:lnTo>
                    <a:pt x="86" y="298"/>
                  </a:lnTo>
                  <a:lnTo>
                    <a:pt x="74" y="300"/>
                  </a:lnTo>
                  <a:lnTo>
                    <a:pt x="60" y="300"/>
                  </a:lnTo>
                  <a:lnTo>
                    <a:pt x="48" y="298"/>
                  </a:lnTo>
                  <a:lnTo>
                    <a:pt x="38" y="292"/>
                  </a:lnTo>
                  <a:lnTo>
                    <a:pt x="32" y="282"/>
                  </a:lnTo>
                  <a:lnTo>
                    <a:pt x="30" y="270"/>
                  </a:lnTo>
                  <a:lnTo>
                    <a:pt x="30" y="196"/>
                  </a:lnTo>
                  <a:lnTo>
                    <a:pt x="18" y="194"/>
                  </a:lnTo>
                  <a:lnTo>
                    <a:pt x="8" y="186"/>
                  </a:lnTo>
                  <a:lnTo>
                    <a:pt x="2" y="176"/>
                  </a:lnTo>
                  <a:lnTo>
                    <a:pt x="0" y="166"/>
                  </a:lnTo>
                  <a:lnTo>
                    <a:pt x="0" y="120"/>
                  </a:lnTo>
                  <a:lnTo>
                    <a:pt x="2" y="108"/>
                  </a:lnTo>
                  <a:lnTo>
                    <a:pt x="8" y="98"/>
                  </a:lnTo>
                  <a:lnTo>
                    <a:pt x="18" y="92"/>
                  </a:lnTo>
                  <a:lnTo>
                    <a:pt x="30" y="90"/>
                  </a:lnTo>
                  <a:close/>
                  <a:moveTo>
                    <a:pt x="60" y="0"/>
                  </a:moveTo>
                  <a:lnTo>
                    <a:pt x="74" y="0"/>
                  </a:lnTo>
                  <a:lnTo>
                    <a:pt x="86" y="2"/>
                  </a:lnTo>
                  <a:lnTo>
                    <a:pt x="96" y="8"/>
                  </a:lnTo>
                  <a:lnTo>
                    <a:pt x="102" y="18"/>
                  </a:lnTo>
                  <a:lnTo>
                    <a:pt x="104" y="30"/>
                  </a:lnTo>
                  <a:lnTo>
                    <a:pt x="104" y="44"/>
                  </a:lnTo>
                  <a:lnTo>
                    <a:pt x="102" y="56"/>
                  </a:lnTo>
                  <a:lnTo>
                    <a:pt x="96" y="66"/>
                  </a:lnTo>
                  <a:lnTo>
                    <a:pt x="86" y="72"/>
                  </a:lnTo>
                  <a:lnTo>
                    <a:pt x="74" y="74"/>
                  </a:lnTo>
                  <a:lnTo>
                    <a:pt x="60" y="74"/>
                  </a:lnTo>
                  <a:lnTo>
                    <a:pt x="48" y="72"/>
                  </a:lnTo>
                  <a:lnTo>
                    <a:pt x="38" y="66"/>
                  </a:lnTo>
                  <a:lnTo>
                    <a:pt x="32" y="56"/>
                  </a:lnTo>
                  <a:lnTo>
                    <a:pt x="30" y="44"/>
                  </a:lnTo>
                  <a:lnTo>
                    <a:pt x="30" y="30"/>
                  </a:lnTo>
                  <a:lnTo>
                    <a:pt x="32" y="18"/>
                  </a:lnTo>
                  <a:lnTo>
                    <a:pt x="38" y="8"/>
                  </a:lnTo>
                  <a:lnTo>
                    <a:pt x="48" y="2"/>
                  </a:lnTo>
                  <a:lnTo>
                    <a:pt x="60" y="0"/>
                  </a:lnTo>
                  <a:close/>
                  <a:moveTo>
                    <a:pt x="276" y="112"/>
                  </a:moveTo>
                  <a:lnTo>
                    <a:pt x="300" y="186"/>
                  </a:lnTo>
                  <a:lnTo>
                    <a:pt x="300" y="190"/>
                  </a:lnTo>
                  <a:lnTo>
                    <a:pt x="300" y="196"/>
                  </a:lnTo>
                  <a:lnTo>
                    <a:pt x="298" y="208"/>
                  </a:lnTo>
                  <a:lnTo>
                    <a:pt x="292" y="216"/>
                  </a:lnTo>
                  <a:lnTo>
                    <a:pt x="282" y="224"/>
                  </a:lnTo>
                  <a:lnTo>
                    <a:pt x="270" y="226"/>
                  </a:lnTo>
                  <a:lnTo>
                    <a:pt x="270" y="270"/>
                  </a:lnTo>
                  <a:lnTo>
                    <a:pt x="268" y="282"/>
                  </a:lnTo>
                  <a:lnTo>
                    <a:pt x="262" y="292"/>
                  </a:lnTo>
                  <a:lnTo>
                    <a:pt x="252" y="298"/>
                  </a:lnTo>
                  <a:lnTo>
                    <a:pt x="240" y="300"/>
                  </a:lnTo>
                  <a:lnTo>
                    <a:pt x="226" y="300"/>
                  </a:lnTo>
                  <a:lnTo>
                    <a:pt x="214" y="298"/>
                  </a:lnTo>
                  <a:lnTo>
                    <a:pt x="204" y="292"/>
                  </a:lnTo>
                  <a:lnTo>
                    <a:pt x="198" y="282"/>
                  </a:lnTo>
                  <a:lnTo>
                    <a:pt x="196" y="270"/>
                  </a:lnTo>
                  <a:lnTo>
                    <a:pt x="196" y="226"/>
                  </a:lnTo>
                  <a:lnTo>
                    <a:pt x="184" y="224"/>
                  </a:lnTo>
                  <a:lnTo>
                    <a:pt x="174" y="216"/>
                  </a:lnTo>
                  <a:lnTo>
                    <a:pt x="168" y="208"/>
                  </a:lnTo>
                  <a:lnTo>
                    <a:pt x="164" y="196"/>
                  </a:lnTo>
                  <a:lnTo>
                    <a:pt x="166" y="190"/>
                  </a:lnTo>
                  <a:lnTo>
                    <a:pt x="166" y="188"/>
                  </a:lnTo>
                  <a:lnTo>
                    <a:pt x="166" y="186"/>
                  </a:lnTo>
                  <a:lnTo>
                    <a:pt x="188" y="112"/>
                  </a:lnTo>
                  <a:lnTo>
                    <a:pt x="190" y="110"/>
                  </a:lnTo>
                  <a:lnTo>
                    <a:pt x="190" y="108"/>
                  </a:lnTo>
                  <a:lnTo>
                    <a:pt x="196" y="98"/>
                  </a:lnTo>
                  <a:lnTo>
                    <a:pt x="206" y="92"/>
                  </a:lnTo>
                  <a:lnTo>
                    <a:pt x="218" y="90"/>
                  </a:lnTo>
                  <a:lnTo>
                    <a:pt x="248" y="90"/>
                  </a:lnTo>
                  <a:lnTo>
                    <a:pt x="260" y="92"/>
                  </a:lnTo>
                  <a:lnTo>
                    <a:pt x="270" y="98"/>
                  </a:lnTo>
                  <a:lnTo>
                    <a:pt x="276" y="108"/>
                  </a:lnTo>
                  <a:lnTo>
                    <a:pt x="276" y="112"/>
                  </a:lnTo>
                  <a:close/>
                  <a:moveTo>
                    <a:pt x="226" y="0"/>
                  </a:moveTo>
                  <a:lnTo>
                    <a:pt x="240" y="0"/>
                  </a:lnTo>
                  <a:lnTo>
                    <a:pt x="252" y="2"/>
                  </a:lnTo>
                  <a:lnTo>
                    <a:pt x="262" y="8"/>
                  </a:lnTo>
                  <a:lnTo>
                    <a:pt x="268" y="18"/>
                  </a:lnTo>
                  <a:lnTo>
                    <a:pt x="270" y="30"/>
                  </a:lnTo>
                  <a:lnTo>
                    <a:pt x="270" y="44"/>
                  </a:lnTo>
                  <a:lnTo>
                    <a:pt x="268" y="56"/>
                  </a:lnTo>
                  <a:lnTo>
                    <a:pt x="262" y="66"/>
                  </a:lnTo>
                  <a:lnTo>
                    <a:pt x="252" y="72"/>
                  </a:lnTo>
                  <a:lnTo>
                    <a:pt x="240" y="74"/>
                  </a:lnTo>
                  <a:lnTo>
                    <a:pt x="226" y="74"/>
                  </a:lnTo>
                  <a:lnTo>
                    <a:pt x="214" y="72"/>
                  </a:lnTo>
                  <a:lnTo>
                    <a:pt x="204" y="66"/>
                  </a:lnTo>
                  <a:lnTo>
                    <a:pt x="198" y="56"/>
                  </a:lnTo>
                  <a:lnTo>
                    <a:pt x="196" y="44"/>
                  </a:lnTo>
                  <a:lnTo>
                    <a:pt x="196" y="30"/>
                  </a:lnTo>
                  <a:lnTo>
                    <a:pt x="198" y="18"/>
                  </a:lnTo>
                  <a:lnTo>
                    <a:pt x="204" y="8"/>
                  </a:lnTo>
                  <a:lnTo>
                    <a:pt x="214" y="2"/>
                  </a:lnTo>
                  <a:lnTo>
                    <a:pt x="226" y="0"/>
                  </a:lnTo>
                  <a:close/>
                </a:path>
              </a:pathLst>
            </a:custGeom>
            <a:solidFill>
              <a:srgbClr val="FFFF00"/>
            </a:solidFill>
            <a:ln w="9525">
              <a:noFill/>
              <a:round/>
              <a:headEnd/>
              <a:tailEnd/>
            </a:ln>
          </p:spPr>
          <p:txBody>
            <a:bodyPr/>
            <a:lstStyle/>
            <a:p>
              <a:endParaRPr lang="zh-CN" altLang="en-US"/>
            </a:p>
          </p:txBody>
        </p:sp>
        <p:sp>
          <p:nvSpPr>
            <p:cNvPr id="61" name="矩形 58"/>
            <p:cNvSpPr>
              <a:spLocks noChangeArrowheads="1"/>
            </p:cNvSpPr>
            <p:nvPr/>
          </p:nvSpPr>
          <p:spPr bwMode="auto">
            <a:xfrm>
              <a:off x="3324765" y="4141959"/>
              <a:ext cx="1238066" cy="250582"/>
            </a:xfrm>
            <a:prstGeom prst="rect">
              <a:avLst/>
            </a:prstGeom>
            <a:noFill/>
            <a:ln w="9525">
              <a:noFill/>
              <a:miter lim="800000"/>
              <a:headEnd/>
              <a:tailEnd/>
            </a:ln>
          </p:spPr>
          <p:txBody>
            <a:bodyPr wrap="none">
              <a:spAutoFit/>
            </a:bodyPr>
            <a:lstStyle/>
            <a:p>
              <a:r>
                <a:rPr lang="zh-CN" altLang="zh-CN" sz="1600" b="1">
                  <a:solidFill>
                    <a:srgbClr val="00B050"/>
                  </a:solidFill>
                  <a:latin typeface="微软雅黑" pitchFamily="34" charset="-122"/>
                  <a:ea typeface="微软雅黑" pitchFamily="34" charset="-122"/>
                </a:rPr>
                <a:t>隐性数据显性化</a:t>
              </a:r>
              <a:endParaRPr lang="zh-CN" altLang="en-US" sz="1600" b="1">
                <a:solidFill>
                  <a:srgbClr val="00B050"/>
                </a:solidFill>
                <a:latin typeface="微软雅黑" pitchFamily="34" charset="-122"/>
                <a:ea typeface="微软雅黑" pitchFamily="34" charset="-122"/>
              </a:endParaRPr>
            </a:p>
          </p:txBody>
        </p:sp>
        <p:sp>
          <p:nvSpPr>
            <p:cNvPr id="62" name="Text Box 2762"/>
            <p:cNvSpPr txBox="1">
              <a:spLocks noChangeArrowheads="1"/>
            </p:cNvSpPr>
            <p:nvPr/>
          </p:nvSpPr>
          <p:spPr bwMode="auto">
            <a:xfrm>
              <a:off x="1578748" y="3544650"/>
              <a:ext cx="481416" cy="364483"/>
            </a:xfrm>
            <a:prstGeom prst="rect">
              <a:avLst/>
            </a:prstGeom>
            <a:noFill/>
            <a:ln w="9525" algn="ctr">
              <a:noFill/>
              <a:miter lim="800000"/>
              <a:headEnd/>
              <a:tailEnd/>
            </a:ln>
          </p:spPr>
          <p:txBody>
            <a:bodyPr wrap="none">
              <a:spAutoFit/>
            </a:bodyPr>
            <a:lstStyle/>
            <a:p>
              <a:r>
                <a:rPr lang="en-US" altLang="zh-CN" sz="2600">
                  <a:solidFill>
                    <a:schemeClr val="bg1"/>
                  </a:solidFill>
                  <a:latin typeface="Arial Black" pitchFamily="34" charset="0"/>
                </a:rPr>
                <a:t>02</a:t>
              </a:r>
              <a:endParaRPr lang="en-US" altLang="ko-KR" sz="2600">
                <a:solidFill>
                  <a:schemeClr val="bg1"/>
                </a:solidFill>
                <a:latin typeface="Arial Black" pitchFamily="34" charset="0"/>
              </a:endParaRPr>
            </a:p>
          </p:txBody>
        </p:sp>
        <p:sp>
          <p:nvSpPr>
            <p:cNvPr id="63" name="Text Box 2762"/>
            <p:cNvSpPr txBox="1">
              <a:spLocks noChangeArrowheads="1"/>
            </p:cNvSpPr>
            <p:nvPr/>
          </p:nvSpPr>
          <p:spPr bwMode="auto">
            <a:xfrm>
              <a:off x="2486903" y="4672643"/>
              <a:ext cx="481416" cy="364483"/>
            </a:xfrm>
            <a:prstGeom prst="rect">
              <a:avLst/>
            </a:prstGeom>
            <a:noFill/>
            <a:ln w="9525" algn="ctr">
              <a:noFill/>
              <a:miter lim="800000"/>
              <a:headEnd/>
              <a:tailEnd/>
            </a:ln>
          </p:spPr>
          <p:txBody>
            <a:bodyPr wrap="none">
              <a:spAutoFit/>
            </a:bodyPr>
            <a:lstStyle/>
            <a:p>
              <a:r>
                <a:rPr lang="en-US" altLang="zh-CN" sz="2600" dirty="0">
                  <a:solidFill>
                    <a:schemeClr val="bg1"/>
                  </a:solidFill>
                  <a:latin typeface="Arial Black" pitchFamily="34" charset="0"/>
                </a:rPr>
                <a:t>03</a:t>
              </a:r>
              <a:endParaRPr lang="en-US" altLang="ko-KR" sz="2600" dirty="0">
                <a:solidFill>
                  <a:schemeClr val="bg1"/>
                </a:solidFill>
                <a:latin typeface="Arial Black" pitchFamily="34" charset="0"/>
              </a:endParaRPr>
            </a:p>
          </p:txBody>
        </p:sp>
        <p:sp>
          <p:nvSpPr>
            <p:cNvPr id="64" name="矩形 63"/>
            <p:cNvSpPr/>
            <p:nvPr/>
          </p:nvSpPr>
          <p:spPr bwMode="auto">
            <a:xfrm>
              <a:off x="3424527" y="4929198"/>
              <a:ext cx="2076167" cy="584775"/>
            </a:xfrm>
            <a:prstGeom prst="rect">
              <a:avLst/>
            </a:prstGeom>
          </p:spPr>
          <p:txBody>
            <a:bodyPr wrap="square">
              <a:spAutoFit/>
            </a:bodyPr>
            <a:lstStyle/>
            <a:p>
              <a:pPr>
                <a:defRPr/>
              </a:pPr>
              <a:r>
                <a:rPr lang="zh-CN" altLang="zh-CN" sz="1600" b="1" dirty="0">
                  <a:solidFill>
                    <a:schemeClr val="accent2">
                      <a:lumMod val="50000"/>
                    </a:schemeClr>
                  </a:solidFill>
                  <a:latin typeface="微软雅黑" pitchFamily="34" charset="-122"/>
                  <a:ea typeface="微软雅黑" pitchFamily="34" charset="-122"/>
                </a:rPr>
                <a:t>统计人员由单纯的统计向数据分析转化</a:t>
              </a:r>
              <a:endParaRPr lang="zh-CN" altLang="en-US" sz="1600" b="1" dirty="0">
                <a:solidFill>
                  <a:schemeClr val="accent2">
                    <a:lumMod val="50000"/>
                  </a:schemeClr>
                </a:solidFill>
                <a:latin typeface="微软雅黑" pitchFamily="34" charset="-122"/>
                <a:ea typeface="微软雅黑" pitchFamily="34" charset="-122"/>
              </a:endParaRPr>
            </a:p>
          </p:txBody>
        </p:sp>
      </p:grpSp>
      <p:pic>
        <p:nvPicPr>
          <p:cNvPr id="66" name="图片 65" descr="员工使用可视看板.jpg"/>
          <p:cNvPicPr>
            <a:picLocks noChangeAspect="1"/>
          </p:cNvPicPr>
          <p:nvPr/>
        </p:nvPicPr>
        <p:blipFill>
          <a:blip r:embed="rId3" cstate="print"/>
          <a:stretch>
            <a:fillRect/>
          </a:stretch>
        </p:blipFill>
        <p:spPr>
          <a:xfrm>
            <a:off x="5363518" y="4612419"/>
            <a:ext cx="2996711" cy="1980927"/>
          </a:xfrm>
          <a:prstGeom prst="roundRect">
            <a:avLst/>
          </a:prstGeom>
          <a:effectLst>
            <a:outerShdw blurRad="50800" dist="38100" dir="2700000" algn="tl" rotWithShape="0">
              <a:prstClr val="black">
                <a:alpha val="40000"/>
              </a:prstClr>
            </a:outerShdw>
          </a:effectLst>
        </p:spPr>
      </p:pic>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3"/>
          <p:cNvGrpSpPr/>
          <p:nvPr/>
        </p:nvGrpSpPr>
        <p:grpSpPr>
          <a:xfrm>
            <a:off x="594360" y="1066800"/>
            <a:ext cx="8298121" cy="742020"/>
            <a:chOff x="594360" y="1066800"/>
            <a:chExt cx="8298121" cy="742020"/>
          </a:xfrm>
        </p:grpSpPr>
        <p:sp>
          <p:nvSpPr>
            <p:cNvPr id="305" name="矩形 304"/>
            <p:cNvSpPr/>
            <p:nvPr/>
          </p:nvSpPr>
          <p:spPr>
            <a:xfrm>
              <a:off x="611561" y="1088740"/>
              <a:ext cx="8280920" cy="720080"/>
            </a:xfrm>
            <a:prstGeom prst="rect">
              <a:avLst/>
            </a:prstGeom>
            <a:solidFill>
              <a:srgbClr val="4B5C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6" name="Freeform 15"/>
            <p:cNvSpPr>
              <a:spLocks noChangeAspect="1" noEditPoints="1"/>
            </p:cNvSpPr>
            <p:nvPr/>
          </p:nvSpPr>
          <p:spPr bwMode="black">
            <a:xfrm>
              <a:off x="8082991" y="1133745"/>
              <a:ext cx="674474" cy="675075"/>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chemeClr val="bg1">
                <a:alpha val="20000"/>
              </a:schemeClr>
            </a:solidFill>
            <a:ln>
              <a:noFill/>
            </a:ln>
          </p:spPr>
          <p:txBody>
            <a:bodyPr vert="horz" wrap="square" lIns="82305" tIns="41153" rIns="82305" bIns="41153" numCol="1" anchor="t" anchorCtr="0" compatLnSpc="1">
              <a:prstTxWarp prst="textNoShape">
                <a:avLst/>
              </a:prstTxWarp>
            </a:bodyPr>
            <a:lstStyle/>
            <a:p>
              <a:endParaRPr lang="en-US" sz="1200" dirty="0">
                <a:solidFill>
                  <a:schemeClr val="bg1"/>
                </a:solidFill>
              </a:endParaRPr>
            </a:p>
          </p:txBody>
        </p:sp>
        <p:sp>
          <p:nvSpPr>
            <p:cNvPr id="307" name="任意多边形 306"/>
            <p:cNvSpPr/>
            <p:nvPr/>
          </p:nvSpPr>
          <p:spPr>
            <a:xfrm>
              <a:off x="594360" y="1066800"/>
              <a:ext cx="335280" cy="731520"/>
            </a:xfrm>
            <a:custGeom>
              <a:avLst/>
              <a:gdLst>
                <a:gd name="connsiteX0" fmla="*/ 0 w 335280"/>
                <a:gd name="connsiteY0" fmla="*/ 0 h 731520"/>
                <a:gd name="connsiteX1" fmla="*/ 15240 w 335280"/>
                <a:gd name="connsiteY1" fmla="*/ 731520 h 731520"/>
                <a:gd name="connsiteX2" fmla="*/ 106680 w 335280"/>
                <a:gd name="connsiteY2" fmla="*/ 731520 h 731520"/>
                <a:gd name="connsiteX3" fmla="*/ 335280 w 335280"/>
                <a:gd name="connsiteY3" fmla="*/ 15240 h 731520"/>
                <a:gd name="connsiteX4" fmla="*/ 0 w 335280"/>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 h="731520">
                  <a:moveTo>
                    <a:pt x="0" y="0"/>
                  </a:moveTo>
                  <a:lnTo>
                    <a:pt x="15240" y="731520"/>
                  </a:lnTo>
                  <a:lnTo>
                    <a:pt x="106680" y="731520"/>
                  </a:lnTo>
                  <a:lnTo>
                    <a:pt x="335280" y="15240"/>
                  </a:ln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0420" name="Rectangle 3"/>
          <p:cNvSpPr>
            <a:spLocks noChangeArrowheads="1"/>
          </p:cNvSpPr>
          <p:nvPr/>
        </p:nvSpPr>
        <p:spPr bwMode="auto">
          <a:xfrm>
            <a:off x="971600" y="1117484"/>
            <a:ext cx="4833374" cy="646331"/>
          </a:xfrm>
          <a:prstGeom prst="rect">
            <a:avLst/>
          </a:prstGeom>
          <a:noFill/>
          <a:ln w="9525" algn="ctr">
            <a:noFill/>
            <a:miter lim="800000"/>
            <a:headEnd/>
            <a:tailEnd/>
          </a:ln>
          <a:effectLst/>
        </p:spPr>
        <p:txBody>
          <a:bodyPr wrap="none">
            <a:spAutoFit/>
          </a:bodyPr>
          <a:lstStyle/>
          <a:p>
            <a:r>
              <a:rPr kumimoji="1" lang="zh-CN" altLang="en-US" b="1" dirty="0" smtClean="0">
                <a:solidFill>
                  <a:schemeClr val="bg1"/>
                </a:solidFill>
                <a:latin typeface="微软雅黑" pitchFamily="34" charset="-122"/>
                <a:ea typeface="微软雅黑" pitchFamily="34" charset="-122"/>
              </a:rPr>
              <a:t>建立临港基地产品到服务的总线式数据架构，</a:t>
            </a:r>
            <a:br>
              <a:rPr kumimoji="1" lang="zh-CN" altLang="en-US" b="1" dirty="0" smtClean="0">
                <a:solidFill>
                  <a:schemeClr val="bg1"/>
                </a:solidFill>
                <a:latin typeface="微软雅黑" pitchFamily="34" charset="-122"/>
                <a:ea typeface="微软雅黑" pitchFamily="34" charset="-122"/>
              </a:rPr>
            </a:br>
            <a:r>
              <a:rPr kumimoji="1" lang="zh-CN" altLang="en-US" b="1" dirty="0" smtClean="0">
                <a:solidFill>
                  <a:schemeClr val="bg1"/>
                </a:solidFill>
                <a:latin typeface="微软雅黑" pitchFamily="34" charset="-122"/>
                <a:ea typeface="微软雅黑" pitchFamily="34" charset="-122"/>
              </a:rPr>
              <a:t>实现物流、信息流的跨区域一体化协同   </a:t>
            </a:r>
            <a:endParaRPr kumimoji="1" lang="zh-CN" altLang="en-US" sz="1800" b="1" dirty="0">
              <a:solidFill>
                <a:schemeClr val="bg1"/>
              </a:solidFill>
              <a:effectLst/>
              <a:latin typeface="微软雅黑" pitchFamily="34" charset="-122"/>
              <a:ea typeface="微软雅黑" pitchFamily="34" charset="-122"/>
            </a:endParaRPr>
          </a:p>
        </p:txBody>
      </p:sp>
      <p:grpSp>
        <p:nvGrpSpPr>
          <p:cNvPr id="3" name="组合 308"/>
          <p:cNvGrpSpPr/>
          <p:nvPr/>
        </p:nvGrpSpPr>
        <p:grpSpPr>
          <a:xfrm>
            <a:off x="800308" y="1951722"/>
            <a:ext cx="7912151" cy="4087568"/>
            <a:chOff x="800308" y="1951722"/>
            <a:chExt cx="7912151" cy="4087568"/>
          </a:xfrm>
        </p:grpSpPr>
        <p:sp>
          <p:nvSpPr>
            <p:cNvPr id="700419" name="AutoShape 5"/>
            <p:cNvSpPr>
              <a:spLocks noChangeArrowheads="1"/>
            </p:cNvSpPr>
            <p:nvPr/>
          </p:nvSpPr>
          <p:spPr bwMode="auto">
            <a:xfrm>
              <a:off x="1277348" y="2438840"/>
              <a:ext cx="1620258" cy="3600450"/>
            </a:xfrm>
            <a:prstGeom prst="roundRect">
              <a:avLst>
                <a:gd name="adj" fmla="val 3069"/>
              </a:avLst>
            </a:prstGeom>
            <a:solidFill>
              <a:srgbClr val="E0DDB2"/>
            </a:solidFill>
            <a:ln w="9525">
              <a:solidFill>
                <a:schemeClr val="bg1"/>
              </a:solidFill>
              <a:round/>
              <a:headEnd/>
              <a:tailEnd/>
            </a:ln>
          </p:spPr>
          <p:txBody>
            <a:bodyPr wrap="none" lIns="91425" tIns="45713" rIns="91425" bIns="45713" anchor="ctr"/>
            <a:lstStyle/>
            <a:p>
              <a:pPr eaLnBrk="1" latinLnBrk="1" hangingPunct="1">
                <a:lnSpc>
                  <a:spcPct val="140000"/>
                </a:lnSpc>
                <a:buClr>
                  <a:schemeClr val="bg1"/>
                </a:buClr>
                <a:buFont typeface="Wingdings" pitchFamily="2" charset="2"/>
                <a:buNone/>
              </a:pPr>
              <a:endParaRPr lang="zh-CN" altLang="zh-CN" sz="900">
                <a:solidFill>
                  <a:srgbClr val="FFFF00"/>
                </a:solidFill>
                <a:effectLst/>
                <a:latin typeface="Gulim" pitchFamily="34" charset="-127"/>
                <a:ea typeface="Gulim" pitchFamily="34" charset="-127"/>
              </a:endParaRPr>
            </a:p>
          </p:txBody>
        </p:sp>
        <p:sp>
          <p:nvSpPr>
            <p:cNvPr id="700422" name="AutoShape 5"/>
            <p:cNvSpPr>
              <a:spLocks noChangeArrowheads="1"/>
            </p:cNvSpPr>
            <p:nvPr/>
          </p:nvSpPr>
          <p:spPr bwMode="auto">
            <a:xfrm>
              <a:off x="6140222" y="2438840"/>
              <a:ext cx="2572237" cy="3600450"/>
            </a:xfrm>
            <a:prstGeom prst="roundRect">
              <a:avLst>
                <a:gd name="adj" fmla="val 3069"/>
              </a:avLst>
            </a:prstGeom>
            <a:solidFill>
              <a:srgbClr val="E0DDB2"/>
            </a:solidFill>
            <a:ln w="9525">
              <a:solidFill>
                <a:schemeClr val="bg1"/>
              </a:solidFill>
              <a:round/>
              <a:headEnd/>
              <a:tailEnd/>
            </a:ln>
          </p:spPr>
          <p:txBody>
            <a:bodyPr wrap="none" lIns="91425" tIns="45713" rIns="91425" bIns="45713" anchor="ctr"/>
            <a:lstStyle/>
            <a:p>
              <a:pPr eaLnBrk="1" latinLnBrk="1" hangingPunct="1">
                <a:lnSpc>
                  <a:spcPct val="140000"/>
                </a:lnSpc>
                <a:buClr>
                  <a:schemeClr val="bg1"/>
                </a:buClr>
                <a:buFont typeface="Wingdings" pitchFamily="2" charset="2"/>
                <a:buNone/>
              </a:pPr>
              <a:endParaRPr lang="zh-CN" altLang="zh-CN" sz="900">
                <a:solidFill>
                  <a:srgbClr val="FFFF00"/>
                </a:solidFill>
                <a:effectLst/>
                <a:latin typeface="Gulim" pitchFamily="34" charset="-127"/>
                <a:ea typeface="Gulim" pitchFamily="34" charset="-127"/>
              </a:endParaRPr>
            </a:p>
          </p:txBody>
        </p:sp>
        <p:sp>
          <p:nvSpPr>
            <p:cNvPr id="700423" name="AutoShape 6"/>
            <p:cNvSpPr>
              <a:spLocks noChangeArrowheads="1"/>
            </p:cNvSpPr>
            <p:nvPr/>
          </p:nvSpPr>
          <p:spPr bwMode="auto">
            <a:xfrm>
              <a:off x="2897606" y="2438840"/>
              <a:ext cx="3185876" cy="3592512"/>
            </a:xfrm>
            <a:prstGeom prst="roundRect">
              <a:avLst>
                <a:gd name="adj" fmla="val 3069"/>
              </a:avLst>
            </a:prstGeom>
            <a:solidFill>
              <a:srgbClr val="E0DDB2"/>
            </a:solidFill>
            <a:ln w="9525">
              <a:solidFill>
                <a:schemeClr val="bg1"/>
              </a:solidFill>
              <a:round/>
              <a:headEnd/>
              <a:tailEnd/>
            </a:ln>
          </p:spPr>
          <p:txBody>
            <a:bodyPr wrap="none" lIns="91425" tIns="45713" rIns="91425" bIns="45713" anchor="ctr"/>
            <a:lstStyle/>
            <a:p>
              <a:pPr eaLnBrk="1" latinLnBrk="1" hangingPunct="1">
                <a:lnSpc>
                  <a:spcPct val="140000"/>
                </a:lnSpc>
                <a:buClr>
                  <a:schemeClr val="bg1"/>
                </a:buClr>
                <a:buFont typeface="Wingdings" pitchFamily="2" charset="2"/>
                <a:buNone/>
              </a:pPr>
              <a:endParaRPr lang="zh-CN" altLang="zh-CN" sz="900">
                <a:solidFill>
                  <a:srgbClr val="FFFF00"/>
                </a:solidFill>
                <a:effectLst/>
                <a:latin typeface="Gulim" pitchFamily="34" charset="-127"/>
                <a:ea typeface="Gulim" pitchFamily="34" charset="-127"/>
              </a:endParaRPr>
            </a:p>
          </p:txBody>
        </p:sp>
        <p:grpSp>
          <p:nvGrpSpPr>
            <p:cNvPr id="4" name="Group 26"/>
            <p:cNvGrpSpPr>
              <a:grpSpLocks/>
            </p:cNvGrpSpPr>
            <p:nvPr/>
          </p:nvGrpSpPr>
          <p:grpSpPr bwMode="auto">
            <a:xfrm>
              <a:off x="1374017" y="2002277"/>
              <a:ext cx="7338442" cy="427038"/>
              <a:chOff x="344" y="905"/>
              <a:chExt cx="5320" cy="433"/>
            </a:xfrm>
          </p:grpSpPr>
          <p:sp>
            <p:nvSpPr>
              <p:cNvPr id="700425" name="AutoShape 27"/>
              <p:cNvSpPr>
                <a:spLocks noChangeArrowheads="1"/>
              </p:cNvSpPr>
              <p:nvPr/>
            </p:nvSpPr>
            <p:spPr bwMode="gray">
              <a:xfrm>
                <a:off x="344"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dirty="0">
                    <a:effectLst/>
                    <a:latin typeface="黑体" pitchFamily="2" charset="-122"/>
                    <a:ea typeface="黑体" pitchFamily="2" charset="-122"/>
                    <a:cs typeface="Arial" pitchFamily="34" charset="0"/>
                  </a:rPr>
                  <a:t>市场需求 </a:t>
                </a:r>
              </a:p>
            </p:txBody>
          </p:sp>
          <p:sp>
            <p:nvSpPr>
              <p:cNvPr id="700426" name="AutoShape 28"/>
              <p:cNvSpPr>
                <a:spLocks noChangeArrowheads="1"/>
              </p:cNvSpPr>
              <p:nvPr/>
            </p:nvSpPr>
            <p:spPr bwMode="gray">
              <a:xfrm>
                <a:off x="928"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dirty="0">
                    <a:effectLst/>
                    <a:latin typeface="黑体" pitchFamily="2" charset="-122"/>
                    <a:ea typeface="黑体" pitchFamily="2" charset="-122"/>
                    <a:cs typeface="Arial" pitchFamily="34" charset="0"/>
                  </a:rPr>
                  <a:t>产品销售 </a:t>
                </a:r>
              </a:p>
            </p:txBody>
          </p:sp>
          <p:sp>
            <p:nvSpPr>
              <p:cNvPr id="700427" name="AutoShape 29"/>
              <p:cNvSpPr>
                <a:spLocks noChangeArrowheads="1"/>
              </p:cNvSpPr>
              <p:nvPr/>
            </p:nvSpPr>
            <p:spPr bwMode="gray">
              <a:xfrm>
                <a:off x="1512"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a:effectLst/>
                    <a:latin typeface="黑体" pitchFamily="2" charset="-122"/>
                    <a:ea typeface="黑体" pitchFamily="2" charset="-122"/>
                    <a:cs typeface="Arial" pitchFamily="34" charset="0"/>
                  </a:rPr>
                  <a:t>产品开发</a:t>
                </a:r>
              </a:p>
            </p:txBody>
          </p:sp>
          <p:sp>
            <p:nvSpPr>
              <p:cNvPr id="700428" name="AutoShape 30"/>
              <p:cNvSpPr>
                <a:spLocks noChangeArrowheads="1"/>
              </p:cNvSpPr>
              <p:nvPr/>
            </p:nvSpPr>
            <p:spPr bwMode="gray">
              <a:xfrm>
                <a:off x="2096"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a:effectLst/>
                    <a:latin typeface="黑体" pitchFamily="2" charset="-122"/>
                    <a:ea typeface="黑体" pitchFamily="2" charset="-122"/>
                    <a:cs typeface="Arial" pitchFamily="34" charset="0"/>
                  </a:rPr>
                  <a:t>产品设计  </a:t>
                </a:r>
              </a:p>
            </p:txBody>
          </p:sp>
          <p:sp>
            <p:nvSpPr>
              <p:cNvPr id="700429" name="AutoShape 31"/>
              <p:cNvSpPr>
                <a:spLocks noChangeArrowheads="1"/>
              </p:cNvSpPr>
              <p:nvPr/>
            </p:nvSpPr>
            <p:spPr bwMode="gray">
              <a:xfrm>
                <a:off x="2680"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a:effectLst/>
                    <a:latin typeface="黑体" pitchFamily="2" charset="-122"/>
                    <a:ea typeface="黑体" pitchFamily="2" charset="-122"/>
                    <a:cs typeface="Arial" pitchFamily="34" charset="0"/>
                  </a:rPr>
                  <a:t>工艺设计 </a:t>
                </a:r>
              </a:p>
            </p:txBody>
          </p:sp>
          <p:sp>
            <p:nvSpPr>
              <p:cNvPr id="700430" name="AutoShape 32"/>
              <p:cNvSpPr>
                <a:spLocks noChangeArrowheads="1"/>
              </p:cNvSpPr>
              <p:nvPr/>
            </p:nvSpPr>
            <p:spPr bwMode="gray">
              <a:xfrm>
                <a:off x="3264" y="905"/>
                <a:ext cx="646" cy="433"/>
              </a:xfrm>
              <a:prstGeom prst="chevron">
                <a:avLst>
                  <a:gd name="adj" fmla="val 18704"/>
                </a:avLst>
              </a:prstGeom>
              <a:solidFill>
                <a:srgbClr val="9ABC64"/>
              </a:solidFill>
              <a:ln w="3175" algn="ctr">
                <a:noFill/>
                <a:miter lim="800000"/>
                <a:headEnd/>
                <a:tailEnd/>
              </a:ln>
            </p:spPr>
            <p:txBody>
              <a:bodyPr wrap="none" anchor="ctr"/>
              <a:lstStyle/>
              <a:p>
                <a:pPr algn="ctr" eaLnBrk="1" hangingPunct="1"/>
                <a:r>
                  <a:rPr lang="zh-CN" altLang="en-US" sz="1200">
                    <a:effectLst/>
                    <a:latin typeface="黑体" pitchFamily="2" charset="-122"/>
                    <a:ea typeface="黑体" pitchFamily="2" charset="-122"/>
                    <a:cs typeface="Arial" pitchFamily="34" charset="0"/>
                  </a:rPr>
                  <a:t>零部件</a:t>
                </a:r>
              </a:p>
              <a:p>
                <a:pPr algn="ctr" eaLnBrk="1" hangingPunct="1"/>
                <a:r>
                  <a:rPr lang="zh-CN" altLang="en-US" sz="1200">
                    <a:effectLst/>
                    <a:latin typeface="黑体" pitchFamily="2" charset="-122"/>
                    <a:ea typeface="黑体" pitchFamily="2" charset="-122"/>
                    <a:cs typeface="Arial" pitchFamily="34" charset="0"/>
                  </a:rPr>
                  <a:t>采购 </a:t>
                </a:r>
              </a:p>
            </p:txBody>
          </p:sp>
          <p:sp>
            <p:nvSpPr>
              <p:cNvPr id="700431" name="AutoShape 33"/>
              <p:cNvSpPr>
                <a:spLocks noChangeArrowheads="1"/>
              </p:cNvSpPr>
              <p:nvPr/>
            </p:nvSpPr>
            <p:spPr bwMode="gray">
              <a:xfrm>
                <a:off x="3848"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a:effectLst/>
                    <a:latin typeface="黑体" pitchFamily="2" charset="-122"/>
                    <a:ea typeface="黑体" pitchFamily="2" charset="-122"/>
                    <a:cs typeface="Arial" pitchFamily="34" charset="0"/>
                  </a:rPr>
                  <a:t>生产计划  </a:t>
                </a:r>
              </a:p>
            </p:txBody>
          </p:sp>
          <p:sp>
            <p:nvSpPr>
              <p:cNvPr id="700432" name="AutoShape 34"/>
              <p:cNvSpPr>
                <a:spLocks noChangeArrowheads="1"/>
              </p:cNvSpPr>
              <p:nvPr/>
            </p:nvSpPr>
            <p:spPr bwMode="gray">
              <a:xfrm>
                <a:off x="4432"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a:effectLst/>
                    <a:latin typeface="黑体" pitchFamily="2" charset="-122"/>
                    <a:ea typeface="黑体" pitchFamily="2" charset="-122"/>
                    <a:cs typeface="Arial" pitchFamily="34" charset="0"/>
                  </a:rPr>
                  <a:t> 制造执行   </a:t>
                </a:r>
              </a:p>
            </p:txBody>
          </p:sp>
          <p:sp>
            <p:nvSpPr>
              <p:cNvPr id="700433" name="AutoShape 35"/>
              <p:cNvSpPr>
                <a:spLocks noChangeArrowheads="1"/>
              </p:cNvSpPr>
              <p:nvPr/>
            </p:nvSpPr>
            <p:spPr bwMode="gray">
              <a:xfrm>
                <a:off x="5018" y="905"/>
                <a:ext cx="646" cy="433"/>
              </a:xfrm>
              <a:prstGeom prst="chevron">
                <a:avLst>
                  <a:gd name="adj" fmla="val 18704"/>
                </a:avLst>
              </a:prstGeom>
              <a:solidFill>
                <a:srgbClr val="9ABC64"/>
              </a:solidFill>
              <a:ln w="3175" algn="ctr">
                <a:noFill/>
                <a:miter lim="800000"/>
                <a:headEnd/>
                <a:tailEnd/>
              </a:ln>
            </p:spPr>
            <p:txBody>
              <a:bodyPr wrap="none" anchor="ctr"/>
              <a:lstStyle/>
              <a:p>
                <a:pPr marL="177800" algn="ctr" eaLnBrk="1" hangingPunct="1"/>
                <a:r>
                  <a:rPr lang="zh-CN" altLang="en-US" sz="1200" dirty="0">
                    <a:effectLst/>
                    <a:latin typeface="黑体" pitchFamily="2" charset="-122"/>
                    <a:ea typeface="黑体" pitchFamily="2" charset="-122"/>
                    <a:cs typeface="Arial" pitchFamily="34" charset="0"/>
                  </a:rPr>
                  <a:t>售后服务  </a:t>
                </a:r>
              </a:p>
            </p:txBody>
          </p:sp>
        </p:grpSp>
        <p:grpSp>
          <p:nvGrpSpPr>
            <p:cNvPr id="5" name="Group 49"/>
            <p:cNvGrpSpPr>
              <a:grpSpLocks/>
            </p:cNvGrpSpPr>
            <p:nvPr/>
          </p:nvGrpSpPr>
          <p:grpSpPr bwMode="auto">
            <a:xfrm>
              <a:off x="1371916" y="4943280"/>
              <a:ext cx="1431122" cy="737344"/>
              <a:chOff x="522" y="2835"/>
              <a:chExt cx="1256" cy="1039"/>
            </a:xfrm>
          </p:grpSpPr>
          <p:pic>
            <p:nvPicPr>
              <p:cNvPr id="700435" name="Picture 50" descr="L_bluepod"/>
              <p:cNvPicPr>
                <a:picLocks noChangeAspect="1" noChangeArrowheads="1"/>
              </p:cNvPicPr>
              <p:nvPr/>
            </p:nvPicPr>
            <p:blipFill>
              <a:blip r:embed="rId2" cstate="print"/>
              <a:srcRect l="2953" t="2231" r="4355" b="7086"/>
              <a:stretch>
                <a:fillRect/>
              </a:stretch>
            </p:blipFill>
            <p:spPr bwMode="auto">
              <a:xfrm>
                <a:off x="522" y="2835"/>
                <a:ext cx="1256" cy="691"/>
              </a:xfrm>
              <a:prstGeom prst="rect">
                <a:avLst/>
              </a:prstGeom>
              <a:noFill/>
              <a:ln w="9525" algn="ctr">
                <a:noFill/>
                <a:miter lim="800000"/>
                <a:headEnd/>
                <a:tailEnd/>
              </a:ln>
            </p:spPr>
          </p:pic>
          <p:pic>
            <p:nvPicPr>
              <p:cNvPr id="700436" name="Picture 51" descr="icon_sales"/>
              <p:cNvPicPr>
                <a:picLocks noChangeAspect="1" noChangeArrowheads="1"/>
              </p:cNvPicPr>
              <p:nvPr/>
            </p:nvPicPr>
            <p:blipFill>
              <a:blip r:embed="rId3" cstate="print"/>
              <a:srcRect/>
              <a:stretch>
                <a:fillRect/>
              </a:stretch>
            </p:blipFill>
            <p:spPr bwMode="auto">
              <a:xfrm>
                <a:off x="711" y="2835"/>
                <a:ext cx="346" cy="355"/>
              </a:xfrm>
              <a:prstGeom prst="rect">
                <a:avLst/>
              </a:prstGeom>
              <a:noFill/>
              <a:ln w="9525">
                <a:noFill/>
                <a:miter lim="800000"/>
                <a:headEnd/>
                <a:tailEnd/>
              </a:ln>
            </p:spPr>
          </p:pic>
          <p:pic>
            <p:nvPicPr>
              <p:cNvPr id="700437" name="Picture 52" descr="arrow_8-3c"/>
              <p:cNvPicPr>
                <a:picLocks noChangeAspect="1" noChangeArrowheads="1"/>
              </p:cNvPicPr>
              <p:nvPr/>
            </p:nvPicPr>
            <p:blipFill>
              <a:blip r:embed="rId4" cstate="print"/>
              <a:srcRect/>
              <a:stretch>
                <a:fillRect/>
              </a:stretch>
            </p:blipFill>
            <p:spPr bwMode="auto">
              <a:xfrm rot="-743060">
                <a:off x="1026" y="2944"/>
                <a:ext cx="264" cy="201"/>
              </a:xfrm>
              <a:prstGeom prst="rect">
                <a:avLst/>
              </a:prstGeom>
              <a:noFill/>
              <a:ln w="9525">
                <a:noFill/>
                <a:miter lim="800000"/>
                <a:headEnd/>
                <a:tailEnd/>
              </a:ln>
            </p:spPr>
          </p:pic>
          <p:pic>
            <p:nvPicPr>
              <p:cNvPr id="700438" name="Picture 53" descr="L_icon_supply-ops"/>
              <p:cNvPicPr>
                <a:picLocks noChangeAspect="1" noChangeArrowheads="1"/>
              </p:cNvPicPr>
              <p:nvPr/>
            </p:nvPicPr>
            <p:blipFill>
              <a:blip r:embed="rId5" cstate="print">
                <a:grayscl/>
              </a:blip>
              <a:srcRect/>
              <a:stretch>
                <a:fillRect/>
              </a:stretch>
            </p:blipFill>
            <p:spPr bwMode="auto">
              <a:xfrm>
                <a:off x="1281" y="3029"/>
                <a:ext cx="410" cy="328"/>
              </a:xfrm>
              <a:prstGeom prst="rect">
                <a:avLst/>
              </a:prstGeom>
              <a:noFill/>
              <a:ln w="9525">
                <a:noFill/>
                <a:miter lim="800000"/>
                <a:headEnd/>
                <a:tailEnd/>
              </a:ln>
            </p:spPr>
          </p:pic>
          <p:sp>
            <p:nvSpPr>
              <p:cNvPr id="700439" name="Rectangle 54"/>
              <p:cNvSpPr>
                <a:spLocks noChangeArrowheads="1"/>
              </p:cNvSpPr>
              <p:nvPr/>
            </p:nvSpPr>
            <p:spPr bwMode="white">
              <a:xfrm>
                <a:off x="856" y="3220"/>
                <a:ext cx="549" cy="654"/>
              </a:xfrm>
              <a:prstGeom prst="rect">
                <a:avLst/>
              </a:prstGeom>
              <a:noFill/>
              <a:ln w="9525" algn="ctr">
                <a:noFill/>
                <a:miter lim="800000"/>
                <a:headEnd/>
                <a:tailEnd type="none" w="sm" len="lg"/>
              </a:ln>
            </p:spPr>
            <p:txBody>
              <a:bodyPr lIns="90000" tIns="46800" rIns="90000" bIns="46800">
                <a:spAutoFit/>
              </a:bodyPr>
              <a:lstStyle/>
              <a:p>
                <a:pPr marL="244475" indent="-244475" algn="l" eaLnBrk="1" hangingPunct="1">
                  <a:buClr>
                    <a:schemeClr val="accent1"/>
                  </a:buClr>
                  <a:buSzPct val="80000"/>
                  <a:buFont typeface="Wingdings" pitchFamily="2" charset="2"/>
                  <a:buNone/>
                </a:pPr>
                <a:r>
                  <a:rPr lang="zh-CN" altLang="en-US" sz="1200">
                    <a:effectLst/>
                    <a:ea typeface="黑体" pitchFamily="2" charset="-122"/>
                    <a:cs typeface="Arial Unicode MS" pitchFamily="34" charset="-122"/>
                  </a:rPr>
                  <a:t>集团</a:t>
                </a:r>
              </a:p>
              <a:p>
                <a:pPr marL="244475" indent="-244475" algn="l" eaLnBrk="1" hangingPunct="1">
                  <a:buClr>
                    <a:schemeClr val="accent1"/>
                  </a:buClr>
                  <a:buSzPct val="80000"/>
                  <a:buFont typeface="Wingdings" pitchFamily="2" charset="2"/>
                  <a:buNone/>
                </a:pPr>
                <a:r>
                  <a:rPr lang="zh-CN" altLang="en-US" sz="1200">
                    <a:effectLst/>
                    <a:ea typeface="黑体" pitchFamily="2" charset="-122"/>
                    <a:cs typeface="Arial Unicode MS" pitchFamily="34" charset="-122"/>
                  </a:rPr>
                  <a:t>本部</a:t>
                </a:r>
              </a:p>
            </p:txBody>
          </p:sp>
        </p:grpSp>
        <p:grpSp>
          <p:nvGrpSpPr>
            <p:cNvPr id="6" name="Group 24"/>
            <p:cNvGrpSpPr>
              <a:grpSpLocks/>
            </p:cNvGrpSpPr>
            <p:nvPr/>
          </p:nvGrpSpPr>
          <p:grpSpPr bwMode="auto">
            <a:xfrm>
              <a:off x="7186769" y="5049641"/>
              <a:ext cx="1334454" cy="679450"/>
              <a:chOff x="3515" y="3339"/>
              <a:chExt cx="635" cy="428"/>
            </a:xfrm>
          </p:grpSpPr>
          <p:grpSp>
            <p:nvGrpSpPr>
              <p:cNvPr id="7" name="Group 25"/>
              <p:cNvGrpSpPr>
                <a:grpSpLocks/>
              </p:cNvGrpSpPr>
              <p:nvPr/>
            </p:nvGrpSpPr>
            <p:grpSpPr bwMode="auto">
              <a:xfrm>
                <a:off x="3515" y="3339"/>
                <a:ext cx="635" cy="301"/>
                <a:chOff x="2608" y="2886"/>
                <a:chExt cx="635" cy="301"/>
              </a:xfrm>
            </p:grpSpPr>
            <p:sp>
              <p:nvSpPr>
                <p:cNvPr id="700442" name="Oval 56"/>
                <p:cNvSpPr>
                  <a:spLocks noChangeArrowheads="1"/>
                </p:cNvSpPr>
                <p:nvPr/>
              </p:nvSpPr>
              <p:spPr bwMode="auto">
                <a:xfrm rot="-267466">
                  <a:off x="2608" y="2964"/>
                  <a:ext cx="445" cy="202"/>
                </a:xfrm>
                <a:prstGeom prst="ellipse">
                  <a:avLst/>
                </a:prstGeom>
                <a:solidFill>
                  <a:srgbClr val="FFF1C9"/>
                </a:solidFill>
                <a:ln w="12700" algn="ctr">
                  <a:noFill/>
                  <a:round/>
                  <a:headEnd/>
                  <a:tailEnd/>
                </a:ln>
              </p:spPr>
              <p:txBody>
                <a:bodyPr wrap="none" lIns="90000" tIns="46800" rIns="90000" bIns="46800" anchor="ctr"/>
                <a:lstStyle/>
                <a:p>
                  <a:pPr marL="244475" indent="-244475" eaLnBrk="1" hangingPunct="1">
                    <a:buClr>
                      <a:schemeClr val="accent1"/>
                    </a:buClr>
                    <a:buSzPct val="80000"/>
                    <a:buFont typeface="Wingdings" pitchFamily="2" charset="2"/>
                    <a:buNone/>
                  </a:pPr>
                  <a:endParaRPr lang="ja-JP" altLang="en-US" sz="900" b="0">
                    <a:effectLst/>
                    <a:ea typeface="Arial Unicode MS" pitchFamily="34" charset="-122"/>
                    <a:cs typeface="Arial Unicode MS" pitchFamily="34" charset="-122"/>
                  </a:endParaRPr>
                </a:p>
              </p:txBody>
            </p:sp>
            <p:pic>
              <p:nvPicPr>
                <p:cNvPr id="700443" name="Picture 57" descr="pod_yelo_figure8"/>
                <p:cNvPicPr>
                  <a:picLocks noChangeAspect="1" noChangeArrowheads="1"/>
                </p:cNvPicPr>
                <p:nvPr/>
              </p:nvPicPr>
              <p:blipFill>
                <a:blip r:embed="rId6" cstate="print"/>
                <a:srcRect l="5159" t="4105" r="5095" b="13341"/>
                <a:stretch>
                  <a:fillRect/>
                </a:stretch>
              </p:blipFill>
              <p:spPr bwMode="auto">
                <a:xfrm>
                  <a:off x="2608" y="2886"/>
                  <a:ext cx="635" cy="301"/>
                </a:xfrm>
                <a:prstGeom prst="rect">
                  <a:avLst/>
                </a:prstGeom>
                <a:noFill/>
                <a:ln w="9525">
                  <a:noFill/>
                  <a:miter lim="800000"/>
                  <a:headEnd/>
                  <a:tailEnd/>
                </a:ln>
              </p:spPr>
            </p:pic>
            <p:pic>
              <p:nvPicPr>
                <p:cNvPr id="700444" name="Picture 58" descr="icon_factory"/>
                <p:cNvPicPr>
                  <a:picLocks noChangeAspect="1" noChangeArrowheads="1"/>
                </p:cNvPicPr>
                <p:nvPr/>
              </p:nvPicPr>
              <p:blipFill>
                <a:blip r:embed="rId7" cstate="print"/>
                <a:srcRect/>
                <a:stretch>
                  <a:fillRect/>
                </a:stretch>
              </p:blipFill>
              <p:spPr bwMode="auto">
                <a:xfrm>
                  <a:off x="3105" y="2946"/>
                  <a:ext cx="102" cy="71"/>
                </a:xfrm>
                <a:prstGeom prst="rect">
                  <a:avLst/>
                </a:prstGeom>
                <a:noFill/>
                <a:ln w="9525">
                  <a:noFill/>
                  <a:miter lim="800000"/>
                  <a:headEnd/>
                  <a:tailEnd/>
                </a:ln>
              </p:spPr>
            </p:pic>
            <p:pic>
              <p:nvPicPr>
                <p:cNvPr id="700445" name="Picture 59" descr="L_supplychain-distr"/>
                <p:cNvPicPr>
                  <a:picLocks noChangeAspect="1" noChangeArrowheads="1"/>
                </p:cNvPicPr>
                <p:nvPr/>
              </p:nvPicPr>
              <p:blipFill>
                <a:blip r:embed="rId8" cstate="print"/>
                <a:srcRect r="22110"/>
                <a:stretch>
                  <a:fillRect/>
                </a:stretch>
              </p:blipFill>
              <p:spPr bwMode="auto">
                <a:xfrm>
                  <a:off x="3021" y="2886"/>
                  <a:ext cx="120" cy="90"/>
                </a:xfrm>
                <a:prstGeom prst="rect">
                  <a:avLst/>
                </a:prstGeom>
                <a:noFill/>
                <a:ln w="9525">
                  <a:noFill/>
                  <a:miter lim="800000"/>
                  <a:headEnd/>
                  <a:tailEnd/>
                </a:ln>
              </p:spPr>
            </p:pic>
            <p:pic>
              <p:nvPicPr>
                <p:cNvPr id="700446" name="Picture 60" descr="L_icon_supply-ops"/>
                <p:cNvPicPr>
                  <a:picLocks noChangeAspect="1" noChangeArrowheads="1"/>
                </p:cNvPicPr>
                <p:nvPr/>
              </p:nvPicPr>
              <p:blipFill>
                <a:blip r:embed="rId9" cstate="print">
                  <a:grayscl/>
                </a:blip>
                <a:srcRect/>
                <a:stretch>
                  <a:fillRect/>
                </a:stretch>
              </p:blipFill>
              <p:spPr bwMode="auto">
                <a:xfrm>
                  <a:off x="2858" y="3011"/>
                  <a:ext cx="179" cy="109"/>
                </a:xfrm>
                <a:prstGeom prst="rect">
                  <a:avLst/>
                </a:prstGeom>
                <a:noFill/>
                <a:ln w="9525">
                  <a:noFill/>
                  <a:miter lim="800000"/>
                  <a:headEnd/>
                  <a:tailEnd/>
                </a:ln>
              </p:spPr>
            </p:pic>
            <p:pic>
              <p:nvPicPr>
                <p:cNvPr id="700447" name="Picture 61" descr="arrow_8-3c"/>
                <p:cNvPicPr>
                  <a:picLocks noChangeAspect="1" noChangeArrowheads="1"/>
                </p:cNvPicPr>
                <p:nvPr/>
              </p:nvPicPr>
              <p:blipFill>
                <a:blip r:embed="rId4" cstate="print"/>
                <a:srcRect/>
                <a:stretch>
                  <a:fillRect/>
                </a:stretch>
              </p:blipFill>
              <p:spPr bwMode="auto">
                <a:xfrm rot="-3852620">
                  <a:off x="2891" y="2925"/>
                  <a:ext cx="104" cy="104"/>
                </a:xfrm>
                <a:prstGeom prst="rect">
                  <a:avLst/>
                </a:prstGeom>
                <a:noFill/>
                <a:ln w="9525">
                  <a:noFill/>
                  <a:miter lim="800000"/>
                  <a:headEnd/>
                  <a:tailEnd/>
                </a:ln>
              </p:spPr>
            </p:pic>
            <p:pic>
              <p:nvPicPr>
                <p:cNvPr id="700448" name="Picture 62" descr="arrow_8-3c"/>
                <p:cNvPicPr>
                  <a:picLocks noChangeAspect="1" noChangeArrowheads="1"/>
                </p:cNvPicPr>
                <p:nvPr/>
              </p:nvPicPr>
              <p:blipFill>
                <a:blip r:embed="rId4" cstate="print"/>
                <a:srcRect/>
                <a:stretch>
                  <a:fillRect/>
                </a:stretch>
              </p:blipFill>
              <p:spPr bwMode="auto">
                <a:xfrm rot="-4331942">
                  <a:off x="2724" y="3001"/>
                  <a:ext cx="103" cy="104"/>
                </a:xfrm>
                <a:prstGeom prst="rect">
                  <a:avLst/>
                </a:prstGeom>
                <a:noFill/>
                <a:ln w="9525">
                  <a:noFill/>
                  <a:miter lim="800000"/>
                  <a:headEnd/>
                  <a:tailEnd/>
                </a:ln>
              </p:spPr>
            </p:pic>
            <p:pic>
              <p:nvPicPr>
                <p:cNvPr id="700449" name="Picture 63" descr="arrow_8-3c"/>
                <p:cNvPicPr>
                  <a:picLocks noChangeAspect="1" noChangeArrowheads="1"/>
                </p:cNvPicPr>
                <p:nvPr/>
              </p:nvPicPr>
              <p:blipFill>
                <a:blip r:embed="rId4" cstate="print"/>
                <a:srcRect/>
                <a:stretch>
                  <a:fillRect/>
                </a:stretch>
              </p:blipFill>
              <p:spPr bwMode="auto">
                <a:xfrm rot="-2452456">
                  <a:off x="2958" y="2969"/>
                  <a:ext cx="138" cy="78"/>
                </a:xfrm>
                <a:prstGeom prst="rect">
                  <a:avLst/>
                </a:prstGeom>
                <a:noFill/>
                <a:ln w="9525">
                  <a:noFill/>
                  <a:miter lim="800000"/>
                  <a:headEnd/>
                  <a:tailEnd/>
                </a:ln>
              </p:spPr>
            </p:pic>
            <p:pic>
              <p:nvPicPr>
                <p:cNvPr id="700450" name="Picture 64" descr="softgoods manufacturer"/>
                <p:cNvPicPr>
                  <a:picLocks noChangeAspect="1" noChangeArrowheads="1"/>
                </p:cNvPicPr>
                <p:nvPr/>
              </p:nvPicPr>
              <p:blipFill>
                <a:blip r:embed="rId10" cstate="print"/>
                <a:srcRect/>
                <a:stretch>
                  <a:fillRect/>
                </a:stretch>
              </p:blipFill>
              <p:spPr bwMode="auto">
                <a:xfrm>
                  <a:off x="2629" y="2986"/>
                  <a:ext cx="153" cy="129"/>
                </a:xfrm>
                <a:prstGeom prst="rect">
                  <a:avLst/>
                </a:prstGeom>
                <a:noFill/>
                <a:ln w="9525">
                  <a:noFill/>
                  <a:miter lim="800000"/>
                  <a:headEnd/>
                  <a:tailEnd/>
                </a:ln>
              </p:spPr>
            </p:pic>
            <p:pic>
              <p:nvPicPr>
                <p:cNvPr id="700451" name="Picture 65" descr="icon_factory"/>
                <p:cNvPicPr>
                  <a:picLocks noChangeAspect="1" noChangeArrowheads="1"/>
                </p:cNvPicPr>
                <p:nvPr/>
              </p:nvPicPr>
              <p:blipFill>
                <a:blip r:embed="rId7" cstate="print"/>
                <a:srcRect/>
                <a:stretch>
                  <a:fillRect/>
                </a:stretch>
              </p:blipFill>
              <p:spPr bwMode="auto">
                <a:xfrm>
                  <a:off x="2827" y="2952"/>
                  <a:ext cx="102" cy="71"/>
                </a:xfrm>
                <a:prstGeom prst="rect">
                  <a:avLst/>
                </a:prstGeom>
                <a:noFill/>
                <a:ln w="9525">
                  <a:noFill/>
                  <a:miter lim="800000"/>
                  <a:headEnd/>
                  <a:tailEnd/>
                </a:ln>
              </p:spPr>
            </p:pic>
          </p:grpSp>
          <p:sp>
            <p:nvSpPr>
              <p:cNvPr id="700452" name="Rectangle 66"/>
              <p:cNvSpPr>
                <a:spLocks noChangeArrowheads="1"/>
              </p:cNvSpPr>
              <p:nvPr/>
            </p:nvSpPr>
            <p:spPr bwMode="white">
              <a:xfrm>
                <a:off x="3787" y="3475"/>
                <a:ext cx="335" cy="292"/>
              </a:xfrm>
              <a:prstGeom prst="rect">
                <a:avLst/>
              </a:prstGeom>
              <a:noFill/>
              <a:ln w="9525" algn="ctr">
                <a:noFill/>
                <a:miter lim="800000"/>
                <a:headEnd/>
                <a:tailEnd type="none" w="sm" len="lg"/>
              </a:ln>
            </p:spPr>
            <p:txBody>
              <a:bodyPr lIns="90000" tIns="46800" rIns="90000" bIns="46800">
                <a:spAutoFit/>
              </a:bodyPr>
              <a:lstStyle/>
              <a:p>
                <a:pPr marL="244475" indent="-244475" eaLnBrk="1" hangingPunct="1">
                  <a:buClr>
                    <a:schemeClr val="accent1"/>
                  </a:buClr>
                  <a:buSzPct val="80000"/>
                  <a:buFont typeface="Wingdings" pitchFamily="2" charset="2"/>
                  <a:buNone/>
                </a:pPr>
                <a:r>
                  <a:rPr lang="zh-CN" altLang="en-US" sz="1200" dirty="0">
                    <a:effectLst/>
                    <a:ea typeface="黑体" pitchFamily="2" charset="-122"/>
                    <a:cs typeface="Arial Unicode MS" pitchFamily="34" charset="-122"/>
                  </a:rPr>
                  <a:t>临港</a:t>
                </a:r>
              </a:p>
              <a:p>
                <a:pPr marL="244475" indent="-244475" eaLnBrk="1" hangingPunct="1">
                  <a:buClr>
                    <a:schemeClr val="accent1"/>
                  </a:buClr>
                  <a:buSzPct val="80000"/>
                  <a:buFont typeface="Wingdings" pitchFamily="2" charset="2"/>
                  <a:buNone/>
                </a:pPr>
                <a:r>
                  <a:rPr lang="zh-CN" altLang="en-US" sz="1200" dirty="0">
                    <a:effectLst/>
                    <a:ea typeface="黑体" pitchFamily="2" charset="-122"/>
                    <a:cs typeface="Arial Unicode MS" pitchFamily="34" charset="-122"/>
                  </a:rPr>
                  <a:t>基地 </a:t>
                </a:r>
              </a:p>
            </p:txBody>
          </p:sp>
        </p:grpSp>
        <p:grpSp>
          <p:nvGrpSpPr>
            <p:cNvPr id="8" name="Group 67"/>
            <p:cNvGrpSpPr>
              <a:grpSpLocks/>
            </p:cNvGrpSpPr>
            <p:nvPr/>
          </p:nvGrpSpPr>
          <p:grpSpPr bwMode="auto">
            <a:xfrm>
              <a:off x="800308" y="1951722"/>
              <a:ext cx="395082" cy="4087039"/>
              <a:chOff x="340" y="1117"/>
              <a:chExt cx="272" cy="3405"/>
            </a:xfrm>
          </p:grpSpPr>
          <p:sp>
            <p:nvSpPr>
              <p:cNvPr id="700454" name="AutoShape 68"/>
              <p:cNvSpPr>
                <a:spLocks noChangeArrowheads="1"/>
              </p:cNvSpPr>
              <p:nvPr/>
            </p:nvSpPr>
            <p:spPr bwMode="auto">
              <a:xfrm>
                <a:off x="340" y="1117"/>
                <a:ext cx="272" cy="2993"/>
              </a:xfrm>
              <a:prstGeom prst="roundRect">
                <a:avLst>
                  <a:gd name="adj" fmla="val 3069"/>
                </a:avLst>
              </a:prstGeom>
              <a:solidFill>
                <a:srgbClr val="FFFFFF">
                  <a:alpha val="39999"/>
                </a:srgbClr>
              </a:solidFill>
              <a:ln w="9525">
                <a:solidFill>
                  <a:schemeClr val="bg1"/>
                </a:solidFill>
                <a:round/>
                <a:headEnd/>
                <a:tailEnd/>
              </a:ln>
            </p:spPr>
            <p:txBody>
              <a:bodyPr wrap="none" lIns="91425" tIns="45713" rIns="91425" bIns="45713" anchor="ctr"/>
              <a:lstStyle/>
              <a:p>
                <a:pPr eaLnBrk="1" latinLnBrk="1" hangingPunct="1">
                  <a:lnSpc>
                    <a:spcPct val="140000"/>
                  </a:lnSpc>
                  <a:buClr>
                    <a:schemeClr val="bg1"/>
                  </a:buClr>
                  <a:buFont typeface="Wingdings" pitchFamily="2" charset="2"/>
                  <a:buNone/>
                </a:pPr>
                <a:endParaRPr lang="zh-CN" altLang="zh-CN" sz="1200">
                  <a:solidFill>
                    <a:srgbClr val="FFFF00"/>
                  </a:solidFill>
                  <a:effectLst/>
                  <a:latin typeface="Gulim" pitchFamily="34" charset="-127"/>
                  <a:ea typeface="Gulim" pitchFamily="34" charset="-127"/>
                </a:endParaRPr>
              </a:p>
            </p:txBody>
          </p:sp>
          <p:sp>
            <p:nvSpPr>
              <p:cNvPr id="700455" name="Rectangle 69"/>
              <p:cNvSpPr>
                <a:spLocks noChangeArrowheads="1"/>
              </p:cNvSpPr>
              <p:nvPr/>
            </p:nvSpPr>
            <p:spPr bwMode="gray">
              <a:xfrm>
                <a:off x="386" y="1154"/>
                <a:ext cx="187" cy="741"/>
              </a:xfrm>
              <a:prstGeom prst="rect">
                <a:avLst/>
              </a:prstGeom>
              <a:solidFill>
                <a:srgbClr val="88A06F"/>
              </a:solidFill>
              <a:ln w="3175" algn="ctr">
                <a:noFill/>
                <a:miter lim="800000"/>
                <a:headEnd/>
                <a:tailEnd/>
              </a:ln>
            </p:spPr>
            <p:txBody>
              <a:bodyPr vert="eaVert" wrap="none" anchor="ctr"/>
              <a:lstStyle/>
              <a:p>
                <a:pPr algn="ctr" eaLnBrk="1" hangingPunct="1"/>
                <a:r>
                  <a:rPr lang="zh-CN" altLang="en-US" sz="1200" dirty="0">
                    <a:solidFill>
                      <a:schemeClr val="bg1"/>
                    </a:solidFill>
                    <a:effectLst/>
                    <a:latin typeface="黑体" pitchFamily="2" charset="-122"/>
                    <a:ea typeface="黑体" pitchFamily="2" charset="-122"/>
                    <a:cs typeface="Arial" pitchFamily="34" charset="0"/>
                  </a:rPr>
                  <a:t>业务流程  </a:t>
                </a:r>
              </a:p>
            </p:txBody>
          </p:sp>
          <p:sp>
            <p:nvSpPr>
              <p:cNvPr id="700456" name="Rectangle 70"/>
              <p:cNvSpPr>
                <a:spLocks noChangeArrowheads="1"/>
              </p:cNvSpPr>
              <p:nvPr/>
            </p:nvSpPr>
            <p:spPr bwMode="gray">
              <a:xfrm>
                <a:off x="386" y="1890"/>
                <a:ext cx="187" cy="873"/>
              </a:xfrm>
              <a:prstGeom prst="rect">
                <a:avLst/>
              </a:prstGeom>
              <a:solidFill>
                <a:srgbClr val="A2C6D6"/>
              </a:solidFill>
              <a:ln w="3175" algn="ctr">
                <a:noFill/>
                <a:miter lim="800000"/>
                <a:headEnd/>
                <a:tailEnd/>
              </a:ln>
            </p:spPr>
            <p:txBody>
              <a:bodyPr vert="eaVert" wrap="none" anchor="ctr"/>
              <a:lstStyle/>
              <a:p>
                <a:pPr algn="ctr" eaLnBrk="1" hangingPunct="1"/>
                <a:r>
                  <a:rPr lang="zh-CN" altLang="en-US" sz="1200" dirty="0">
                    <a:solidFill>
                      <a:schemeClr val="bg1"/>
                    </a:solidFill>
                    <a:effectLst/>
                    <a:latin typeface="黑体" pitchFamily="2" charset="-122"/>
                    <a:ea typeface="黑体" pitchFamily="2" charset="-122"/>
                    <a:cs typeface="Arial" pitchFamily="34" charset="0"/>
                  </a:rPr>
                  <a:t>数据流 </a:t>
                </a:r>
              </a:p>
            </p:txBody>
          </p:sp>
          <p:sp>
            <p:nvSpPr>
              <p:cNvPr id="700457" name="Rectangle 71"/>
              <p:cNvSpPr>
                <a:spLocks noChangeArrowheads="1"/>
              </p:cNvSpPr>
              <p:nvPr/>
            </p:nvSpPr>
            <p:spPr bwMode="gray">
              <a:xfrm>
                <a:off x="386" y="2749"/>
                <a:ext cx="187" cy="689"/>
              </a:xfrm>
              <a:prstGeom prst="rect">
                <a:avLst/>
              </a:prstGeom>
              <a:solidFill>
                <a:srgbClr val="993300"/>
              </a:solidFill>
              <a:ln w="3175" algn="ctr">
                <a:noFill/>
                <a:miter lim="800000"/>
                <a:headEnd/>
                <a:tailEnd/>
              </a:ln>
            </p:spPr>
            <p:txBody>
              <a:bodyPr vert="eaVert" wrap="none" anchor="ctr"/>
              <a:lstStyle/>
              <a:p>
                <a:pPr algn="ctr" eaLnBrk="1" hangingPunct="1"/>
                <a:r>
                  <a:rPr lang="zh-CN" altLang="en-US" sz="1200" dirty="0">
                    <a:solidFill>
                      <a:schemeClr val="bg1"/>
                    </a:solidFill>
                    <a:effectLst/>
                    <a:latin typeface="黑体" pitchFamily="2" charset="-122"/>
                    <a:ea typeface="黑体" pitchFamily="2" charset="-122"/>
                    <a:cs typeface="Arial" pitchFamily="34" charset="0"/>
                  </a:rPr>
                  <a:t>应用系统 </a:t>
                </a:r>
              </a:p>
            </p:txBody>
          </p:sp>
          <p:sp>
            <p:nvSpPr>
              <p:cNvPr id="700458" name="Rectangle 72"/>
              <p:cNvSpPr>
                <a:spLocks noChangeArrowheads="1"/>
              </p:cNvSpPr>
              <p:nvPr/>
            </p:nvSpPr>
            <p:spPr bwMode="gray">
              <a:xfrm>
                <a:off x="385" y="3438"/>
                <a:ext cx="201" cy="1084"/>
              </a:xfrm>
              <a:prstGeom prst="rect">
                <a:avLst/>
              </a:prstGeom>
              <a:solidFill>
                <a:srgbClr val="808000"/>
              </a:solidFill>
              <a:ln w="3175" algn="ctr">
                <a:noFill/>
                <a:miter lim="800000"/>
                <a:headEnd/>
                <a:tailEnd/>
              </a:ln>
            </p:spPr>
            <p:txBody>
              <a:bodyPr vert="eaVert" wrap="none" anchor="ctr"/>
              <a:lstStyle/>
              <a:p>
                <a:pPr algn="ctr" eaLnBrk="1" hangingPunct="1"/>
                <a:r>
                  <a:rPr lang="zh-CN" altLang="en-US" sz="1200" dirty="0">
                    <a:solidFill>
                      <a:schemeClr val="bg1"/>
                    </a:solidFill>
                    <a:effectLst/>
                    <a:latin typeface="黑体" pitchFamily="2" charset="-122"/>
                    <a:ea typeface="黑体" pitchFamily="2" charset="-122"/>
                    <a:cs typeface="Arial" pitchFamily="34" charset="0"/>
                  </a:rPr>
                  <a:t>属地 </a:t>
                </a:r>
              </a:p>
            </p:txBody>
          </p:sp>
        </p:grpSp>
        <p:grpSp>
          <p:nvGrpSpPr>
            <p:cNvPr id="9" name="Group 74"/>
            <p:cNvGrpSpPr>
              <a:grpSpLocks/>
            </p:cNvGrpSpPr>
            <p:nvPr/>
          </p:nvGrpSpPr>
          <p:grpSpPr bwMode="auto">
            <a:xfrm>
              <a:off x="2897606" y="3013515"/>
              <a:ext cx="827991" cy="476250"/>
              <a:chOff x="390" y="1690"/>
              <a:chExt cx="820" cy="833"/>
            </a:xfrm>
          </p:grpSpPr>
          <p:pic>
            <p:nvPicPr>
              <p:cNvPr id="700460" name="Picture 75"/>
              <p:cNvPicPr>
                <a:picLocks noChangeAspect="1" noChangeArrowheads="1"/>
              </p:cNvPicPr>
              <p:nvPr/>
            </p:nvPicPr>
            <p:blipFill>
              <a:blip r:embed="rId11" cstate="print">
                <a:lum contrast="-16000"/>
              </a:blip>
              <a:srcRect/>
              <a:stretch>
                <a:fillRect/>
              </a:stretch>
            </p:blipFill>
            <p:spPr bwMode="auto">
              <a:xfrm>
                <a:off x="954" y="2393"/>
                <a:ext cx="180" cy="127"/>
              </a:xfrm>
              <a:prstGeom prst="rect">
                <a:avLst/>
              </a:prstGeom>
              <a:noFill/>
              <a:ln w="12700">
                <a:noFill/>
                <a:miter lim="800000"/>
                <a:headEnd/>
                <a:tailEnd/>
              </a:ln>
            </p:spPr>
          </p:pic>
          <p:pic>
            <p:nvPicPr>
              <p:cNvPr id="700461" name="Picture 76"/>
              <p:cNvPicPr>
                <a:picLocks noChangeAspect="1" noChangeArrowheads="1"/>
              </p:cNvPicPr>
              <p:nvPr/>
            </p:nvPicPr>
            <p:blipFill>
              <a:blip r:embed="rId12" cstate="print">
                <a:lum contrast="-16000"/>
              </a:blip>
              <a:srcRect/>
              <a:stretch>
                <a:fillRect/>
              </a:stretch>
            </p:blipFill>
            <p:spPr bwMode="auto">
              <a:xfrm>
                <a:off x="705" y="2236"/>
                <a:ext cx="209" cy="134"/>
              </a:xfrm>
              <a:prstGeom prst="rect">
                <a:avLst/>
              </a:prstGeom>
              <a:noFill/>
              <a:ln w="12700">
                <a:noFill/>
                <a:miter lim="800000"/>
                <a:headEnd/>
                <a:tailEnd/>
              </a:ln>
            </p:spPr>
          </p:pic>
          <p:pic>
            <p:nvPicPr>
              <p:cNvPr id="700462" name="Picture 77"/>
              <p:cNvPicPr>
                <a:picLocks noChangeAspect="1" noChangeArrowheads="1"/>
              </p:cNvPicPr>
              <p:nvPr/>
            </p:nvPicPr>
            <p:blipFill>
              <a:blip r:embed="rId13" cstate="print">
                <a:lum contrast="-16000"/>
              </a:blip>
              <a:srcRect/>
              <a:stretch>
                <a:fillRect/>
              </a:stretch>
            </p:blipFill>
            <p:spPr bwMode="auto">
              <a:xfrm>
                <a:off x="705" y="2370"/>
                <a:ext cx="236" cy="153"/>
              </a:xfrm>
              <a:prstGeom prst="rect">
                <a:avLst/>
              </a:prstGeom>
              <a:noFill/>
              <a:ln w="12700">
                <a:noFill/>
                <a:miter lim="800000"/>
                <a:headEnd/>
                <a:tailEnd/>
              </a:ln>
            </p:spPr>
          </p:pic>
          <p:grpSp>
            <p:nvGrpSpPr>
              <p:cNvPr id="10" name="Group 78"/>
              <p:cNvGrpSpPr>
                <a:grpSpLocks/>
              </p:cNvGrpSpPr>
              <p:nvPr/>
            </p:nvGrpSpPr>
            <p:grpSpPr bwMode="auto">
              <a:xfrm>
                <a:off x="453" y="1690"/>
                <a:ext cx="757" cy="521"/>
                <a:chOff x="2032" y="912"/>
                <a:chExt cx="1712" cy="1584"/>
              </a:xfrm>
            </p:grpSpPr>
            <p:grpSp>
              <p:nvGrpSpPr>
                <p:cNvPr id="11" name="Group 79"/>
                <p:cNvGrpSpPr>
                  <a:grpSpLocks/>
                </p:cNvGrpSpPr>
                <p:nvPr/>
              </p:nvGrpSpPr>
              <p:grpSpPr bwMode="auto">
                <a:xfrm>
                  <a:off x="2720" y="912"/>
                  <a:ext cx="320" cy="336"/>
                  <a:chOff x="2720" y="912"/>
                  <a:chExt cx="320" cy="336"/>
                </a:xfrm>
              </p:grpSpPr>
              <p:grpSp>
                <p:nvGrpSpPr>
                  <p:cNvPr id="12" name="Group 80"/>
                  <p:cNvGrpSpPr>
                    <a:grpSpLocks/>
                  </p:cNvGrpSpPr>
                  <p:nvPr/>
                </p:nvGrpSpPr>
                <p:grpSpPr bwMode="auto">
                  <a:xfrm>
                    <a:off x="2720" y="912"/>
                    <a:ext cx="320" cy="336"/>
                    <a:chOff x="2208" y="768"/>
                    <a:chExt cx="320" cy="336"/>
                  </a:xfrm>
                </p:grpSpPr>
                <p:sp>
                  <p:nvSpPr>
                    <p:cNvPr id="700466" name="Freeform 81"/>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67" name="Freeform 82"/>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68" name="Rectangle 83"/>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13" name="Group 84"/>
                <p:cNvGrpSpPr>
                  <a:grpSpLocks/>
                </p:cNvGrpSpPr>
                <p:nvPr/>
              </p:nvGrpSpPr>
              <p:grpSpPr bwMode="auto">
                <a:xfrm>
                  <a:off x="2496" y="1536"/>
                  <a:ext cx="320" cy="336"/>
                  <a:chOff x="2720" y="912"/>
                  <a:chExt cx="320" cy="336"/>
                </a:xfrm>
              </p:grpSpPr>
              <p:grpSp>
                <p:nvGrpSpPr>
                  <p:cNvPr id="14" name="Group 85"/>
                  <p:cNvGrpSpPr>
                    <a:grpSpLocks/>
                  </p:cNvGrpSpPr>
                  <p:nvPr/>
                </p:nvGrpSpPr>
                <p:grpSpPr bwMode="auto">
                  <a:xfrm>
                    <a:off x="2720" y="912"/>
                    <a:ext cx="320" cy="336"/>
                    <a:chOff x="2208" y="768"/>
                    <a:chExt cx="320" cy="336"/>
                  </a:xfrm>
                </p:grpSpPr>
                <p:sp>
                  <p:nvSpPr>
                    <p:cNvPr id="700471" name="Freeform 86"/>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72" name="Freeform 87"/>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73" name="Rectangle 88"/>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15" name="Group 89"/>
                <p:cNvGrpSpPr>
                  <a:grpSpLocks/>
                </p:cNvGrpSpPr>
                <p:nvPr/>
              </p:nvGrpSpPr>
              <p:grpSpPr bwMode="auto">
                <a:xfrm>
                  <a:off x="2960" y="1536"/>
                  <a:ext cx="320" cy="336"/>
                  <a:chOff x="2720" y="912"/>
                  <a:chExt cx="320" cy="336"/>
                </a:xfrm>
              </p:grpSpPr>
              <p:grpSp>
                <p:nvGrpSpPr>
                  <p:cNvPr id="16" name="Group 90"/>
                  <p:cNvGrpSpPr>
                    <a:grpSpLocks/>
                  </p:cNvGrpSpPr>
                  <p:nvPr/>
                </p:nvGrpSpPr>
                <p:grpSpPr bwMode="auto">
                  <a:xfrm>
                    <a:off x="2720" y="912"/>
                    <a:ext cx="320" cy="336"/>
                    <a:chOff x="2208" y="768"/>
                    <a:chExt cx="320" cy="336"/>
                  </a:xfrm>
                </p:grpSpPr>
                <p:sp>
                  <p:nvSpPr>
                    <p:cNvPr id="700476" name="Freeform 91"/>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77" name="Freeform 92"/>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78" name="Rectangle 93"/>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17" name="Group 94"/>
                <p:cNvGrpSpPr>
                  <a:grpSpLocks/>
                </p:cNvGrpSpPr>
                <p:nvPr/>
              </p:nvGrpSpPr>
              <p:grpSpPr bwMode="auto">
                <a:xfrm>
                  <a:off x="3424" y="1536"/>
                  <a:ext cx="320" cy="336"/>
                  <a:chOff x="2720" y="912"/>
                  <a:chExt cx="320" cy="336"/>
                </a:xfrm>
              </p:grpSpPr>
              <p:grpSp>
                <p:nvGrpSpPr>
                  <p:cNvPr id="18" name="Group 95"/>
                  <p:cNvGrpSpPr>
                    <a:grpSpLocks/>
                  </p:cNvGrpSpPr>
                  <p:nvPr/>
                </p:nvGrpSpPr>
                <p:grpSpPr bwMode="auto">
                  <a:xfrm>
                    <a:off x="2720" y="912"/>
                    <a:ext cx="320" cy="336"/>
                    <a:chOff x="2208" y="768"/>
                    <a:chExt cx="320" cy="336"/>
                  </a:xfrm>
                </p:grpSpPr>
                <p:sp>
                  <p:nvSpPr>
                    <p:cNvPr id="700481" name="Freeform 96"/>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82" name="Freeform 97"/>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83" name="Rectangle 98"/>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19" name="Group 99"/>
                <p:cNvGrpSpPr>
                  <a:grpSpLocks/>
                </p:cNvGrpSpPr>
                <p:nvPr/>
              </p:nvGrpSpPr>
              <p:grpSpPr bwMode="auto">
                <a:xfrm>
                  <a:off x="2032" y="1536"/>
                  <a:ext cx="320" cy="336"/>
                  <a:chOff x="2720" y="912"/>
                  <a:chExt cx="320" cy="336"/>
                </a:xfrm>
              </p:grpSpPr>
              <p:grpSp>
                <p:nvGrpSpPr>
                  <p:cNvPr id="20" name="Group 100"/>
                  <p:cNvGrpSpPr>
                    <a:grpSpLocks/>
                  </p:cNvGrpSpPr>
                  <p:nvPr/>
                </p:nvGrpSpPr>
                <p:grpSpPr bwMode="auto">
                  <a:xfrm>
                    <a:off x="2720" y="912"/>
                    <a:ext cx="320" cy="336"/>
                    <a:chOff x="2208" y="768"/>
                    <a:chExt cx="320" cy="336"/>
                  </a:xfrm>
                </p:grpSpPr>
                <p:sp>
                  <p:nvSpPr>
                    <p:cNvPr id="700486" name="Freeform 101"/>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87" name="Freeform 102"/>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88" name="Rectangle 103"/>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21" name="Group 104"/>
                <p:cNvGrpSpPr>
                  <a:grpSpLocks/>
                </p:cNvGrpSpPr>
                <p:nvPr/>
              </p:nvGrpSpPr>
              <p:grpSpPr bwMode="auto">
                <a:xfrm>
                  <a:off x="2720" y="2160"/>
                  <a:ext cx="320" cy="336"/>
                  <a:chOff x="2720" y="912"/>
                  <a:chExt cx="320" cy="336"/>
                </a:xfrm>
              </p:grpSpPr>
              <p:grpSp>
                <p:nvGrpSpPr>
                  <p:cNvPr id="22" name="Group 105"/>
                  <p:cNvGrpSpPr>
                    <a:grpSpLocks/>
                  </p:cNvGrpSpPr>
                  <p:nvPr/>
                </p:nvGrpSpPr>
                <p:grpSpPr bwMode="auto">
                  <a:xfrm>
                    <a:off x="2720" y="912"/>
                    <a:ext cx="320" cy="336"/>
                    <a:chOff x="2208" y="768"/>
                    <a:chExt cx="320" cy="336"/>
                  </a:xfrm>
                </p:grpSpPr>
                <p:sp>
                  <p:nvSpPr>
                    <p:cNvPr id="700491" name="Freeform 106"/>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92" name="Freeform 107"/>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93" name="Rectangle 108"/>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23" name="Group 109"/>
                <p:cNvGrpSpPr>
                  <a:grpSpLocks/>
                </p:cNvGrpSpPr>
                <p:nvPr/>
              </p:nvGrpSpPr>
              <p:grpSpPr bwMode="auto">
                <a:xfrm>
                  <a:off x="3184" y="2160"/>
                  <a:ext cx="320" cy="336"/>
                  <a:chOff x="2720" y="912"/>
                  <a:chExt cx="320" cy="336"/>
                </a:xfrm>
              </p:grpSpPr>
              <p:grpSp>
                <p:nvGrpSpPr>
                  <p:cNvPr id="24" name="Group 110"/>
                  <p:cNvGrpSpPr>
                    <a:grpSpLocks/>
                  </p:cNvGrpSpPr>
                  <p:nvPr/>
                </p:nvGrpSpPr>
                <p:grpSpPr bwMode="auto">
                  <a:xfrm>
                    <a:off x="2720" y="912"/>
                    <a:ext cx="320" cy="336"/>
                    <a:chOff x="2208" y="768"/>
                    <a:chExt cx="320" cy="336"/>
                  </a:xfrm>
                </p:grpSpPr>
                <p:sp>
                  <p:nvSpPr>
                    <p:cNvPr id="700496" name="Freeform 111"/>
                    <p:cNvSpPr>
                      <a:spLocks/>
                    </p:cNvSpPr>
                    <p:nvPr/>
                  </p:nvSpPr>
                  <p:spPr bwMode="auto">
                    <a:xfrm>
                      <a:off x="2208" y="768"/>
                      <a:ext cx="288" cy="336"/>
                    </a:xfrm>
                    <a:custGeom>
                      <a:avLst/>
                      <a:gdLst>
                        <a:gd name="T0" fmla="*/ 3 w 949"/>
                        <a:gd name="T1" fmla="*/ 0 h 631"/>
                        <a:gd name="T2" fmla="*/ 11 w 949"/>
                        <a:gd name="T3" fmla="*/ 0 h 631"/>
                        <a:gd name="T4" fmla="*/ 13 w 949"/>
                        <a:gd name="T5" fmla="*/ 14 h 631"/>
                        <a:gd name="T6" fmla="*/ 25 w 949"/>
                        <a:gd name="T7" fmla="*/ 14 h 631"/>
                        <a:gd name="T8" fmla="*/ 26 w 949"/>
                        <a:gd name="T9" fmla="*/ 22 h 631"/>
                        <a:gd name="T10" fmla="*/ 26 w 949"/>
                        <a:gd name="T11" fmla="*/ 95 h 631"/>
                        <a:gd name="T12" fmla="*/ 0 w 949"/>
                        <a:gd name="T13" fmla="*/ 95 h 631"/>
                        <a:gd name="T14" fmla="*/ 0 w 949"/>
                        <a:gd name="T15" fmla="*/ 20 h 631"/>
                        <a:gd name="T16" fmla="*/ 3 w 949"/>
                        <a:gd name="T17" fmla="*/ 0 h 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9"/>
                        <a:gd name="T28" fmla="*/ 0 h 631"/>
                        <a:gd name="T29" fmla="*/ 949 w 949"/>
                        <a:gd name="T30" fmla="*/ 631 h 6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9" h="631">
                          <a:moveTo>
                            <a:pt x="94" y="0"/>
                          </a:moveTo>
                          <a:lnTo>
                            <a:pt x="386" y="0"/>
                          </a:lnTo>
                          <a:lnTo>
                            <a:pt x="472" y="95"/>
                          </a:lnTo>
                          <a:lnTo>
                            <a:pt x="898" y="95"/>
                          </a:lnTo>
                          <a:lnTo>
                            <a:pt x="948" y="149"/>
                          </a:lnTo>
                          <a:lnTo>
                            <a:pt x="948" y="630"/>
                          </a:lnTo>
                          <a:lnTo>
                            <a:pt x="0" y="630"/>
                          </a:lnTo>
                          <a:lnTo>
                            <a:pt x="0" y="135"/>
                          </a:lnTo>
                          <a:lnTo>
                            <a:pt x="94" y="0"/>
                          </a:lnTo>
                        </a:path>
                      </a:pathLst>
                    </a:custGeom>
                    <a:solidFill>
                      <a:srgbClr val="92ACCC"/>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sp>
                  <p:nvSpPr>
                    <p:cNvPr id="700497" name="Freeform 112"/>
                    <p:cNvSpPr>
                      <a:spLocks/>
                    </p:cNvSpPr>
                    <p:nvPr/>
                  </p:nvSpPr>
                  <p:spPr bwMode="auto">
                    <a:xfrm>
                      <a:off x="2208" y="884"/>
                      <a:ext cx="320" cy="220"/>
                    </a:xfrm>
                    <a:custGeom>
                      <a:avLst/>
                      <a:gdLst>
                        <a:gd name="T0" fmla="*/ 3 w 1050"/>
                        <a:gd name="T1" fmla="*/ 0 h 456"/>
                        <a:gd name="T2" fmla="*/ 28 w 1050"/>
                        <a:gd name="T3" fmla="*/ 0 h 456"/>
                        <a:gd name="T4" fmla="*/ 30 w 1050"/>
                        <a:gd name="T5" fmla="*/ 7 h 456"/>
                        <a:gd name="T6" fmla="*/ 27 w 1050"/>
                        <a:gd name="T7" fmla="*/ 51 h 456"/>
                        <a:gd name="T8" fmla="*/ 0 w 1050"/>
                        <a:gd name="T9" fmla="*/ 51 h 456"/>
                        <a:gd name="T10" fmla="*/ 3 w 1050"/>
                        <a:gd name="T11" fmla="*/ 0 h 456"/>
                        <a:gd name="T12" fmla="*/ 0 60000 65536"/>
                        <a:gd name="T13" fmla="*/ 0 60000 65536"/>
                        <a:gd name="T14" fmla="*/ 0 60000 65536"/>
                        <a:gd name="T15" fmla="*/ 0 60000 65536"/>
                        <a:gd name="T16" fmla="*/ 0 60000 65536"/>
                        <a:gd name="T17" fmla="*/ 0 60000 65536"/>
                        <a:gd name="T18" fmla="*/ 0 w 1050"/>
                        <a:gd name="T19" fmla="*/ 0 h 456"/>
                        <a:gd name="T20" fmla="*/ 1050 w 1050"/>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1050" h="456">
                          <a:moveTo>
                            <a:pt x="100" y="0"/>
                          </a:moveTo>
                          <a:lnTo>
                            <a:pt x="1002" y="0"/>
                          </a:lnTo>
                          <a:lnTo>
                            <a:pt x="1049" y="57"/>
                          </a:lnTo>
                          <a:lnTo>
                            <a:pt x="942" y="455"/>
                          </a:lnTo>
                          <a:lnTo>
                            <a:pt x="0" y="455"/>
                          </a:lnTo>
                          <a:lnTo>
                            <a:pt x="100" y="0"/>
                          </a:lnTo>
                        </a:path>
                      </a:pathLst>
                    </a:custGeom>
                    <a:solidFill>
                      <a:srgbClr val="466A97"/>
                    </a:solidFill>
                    <a:ln w="12700" cap="rnd">
                      <a:solidFill>
                        <a:schemeClr val="folHlink"/>
                      </a:solidFill>
                      <a:round/>
                      <a:headEnd/>
                      <a:tailEnd/>
                    </a:ln>
                  </p:spPr>
                  <p:txBody>
                    <a:bodyPr/>
                    <a:lstStyle/>
                    <a:p>
                      <a:pPr algn="l" eaLnBrk="1" hangingPunct="1"/>
                      <a:endParaRPr lang="zh-CN" altLang="en-US" sz="900" b="0">
                        <a:solidFill>
                          <a:schemeClr val="bg1"/>
                        </a:solidFill>
                        <a:effectLst/>
                        <a:ea typeface="华文楷体" pitchFamily="2" charset="-122"/>
                      </a:endParaRPr>
                    </a:p>
                  </p:txBody>
                </p:sp>
              </p:grpSp>
              <p:sp>
                <p:nvSpPr>
                  <p:cNvPr id="700498" name="Rectangle 113"/>
                  <p:cNvSpPr>
                    <a:spLocks noChangeArrowheads="1"/>
                  </p:cNvSpPr>
                  <p:nvPr/>
                </p:nvSpPr>
                <p:spPr bwMode="auto">
                  <a:xfrm>
                    <a:off x="2724" y="960"/>
                    <a:ext cx="284" cy="288"/>
                  </a:xfrm>
                  <a:prstGeom prst="rect">
                    <a:avLst/>
                  </a:prstGeom>
                  <a:noFill/>
                  <a:ln w="12700">
                    <a:solidFill>
                      <a:schemeClr val="fo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cxnSp>
              <p:nvCxnSpPr>
                <p:cNvPr id="700499" name="AutoShape 114"/>
                <p:cNvCxnSpPr>
                  <a:cxnSpLocks noChangeShapeType="1"/>
                  <a:stCxn id="700468" idx="2"/>
                  <a:endCxn id="700488" idx="0"/>
                </p:cNvCxnSpPr>
                <p:nvPr/>
              </p:nvCxnSpPr>
              <p:spPr bwMode="auto">
                <a:xfrm rot="5400000">
                  <a:off x="2354" y="1072"/>
                  <a:ext cx="336" cy="688"/>
                </a:xfrm>
                <a:prstGeom prst="bentConnector3">
                  <a:avLst>
                    <a:gd name="adj1" fmla="val 50000"/>
                  </a:avLst>
                </a:prstGeom>
                <a:noFill/>
                <a:ln w="12700">
                  <a:solidFill>
                    <a:schemeClr val="folHlink"/>
                  </a:solidFill>
                  <a:miter lim="800000"/>
                  <a:headEnd/>
                  <a:tailEnd/>
                </a:ln>
              </p:spPr>
            </p:cxnSp>
            <p:cxnSp>
              <p:nvCxnSpPr>
                <p:cNvPr id="700500" name="AutoShape 115"/>
                <p:cNvCxnSpPr>
                  <a:cxnSpLocks noChangeShapeType="1"/>
                  <a:stCxn id="700468" idx="2"/>
                  <a:endCxn id="700473" idx="0"/>
                </p:cNvCxnSpPr>
                <p:nvPr/>
              </p:nvCxnSpPr>
              <p:spPr bwMode="auto">
                <a:xfrm rot="5400000">
                  <a:off x="2586" y="1304"/>
                  <a:ext cx="336" cy="224"/>
                </a:xfrm>
                <a:prstGeom prst="bentConnector3">
                  <a:avLst>
                    <a:gd name="adj1" fmla="val 50000"/>
                  </a:avLst>
                </a:prstGeom>
                <a:noFill/>
                <a:ln w="12700">
                  <a:solidFill>
                    <a:schemeClr val="folHlink"/>
                  </a:solidFill>
                  <a:miter lim="800000"/>
                  <a:headEnd/>
                  <a:tailEnd/>
                </a:ln>
              </p:spPr>
            </p:cxnSp>
            <p:cxnSp>
              <p:nvCxnSpPr>
                <p:cNvPr id="700501" name="AutoShape 116"/>
                <p:cNvCxnSpPr>
                  <a:cxnSpLocks noChangeShapeType="1"/>
                  <a:stCxn id="700468" idx="2"/>
                  <a:endCxn id="700478" idx="0"/>
                </p:cNvCxnSpPr>
                <p:nvPr/>
              </p:nvCxnSpPr>
              <p:spPr bwMode="auto">
                <a:xfrm rot="16200000" flipH="1">
                  <a:off x="2818" y="1296"/>
                  <a:ext cx="336" cy="240"/>
                </a:xfrm>
                <a:prstGeom prst="bentConnector3">
                  <a:avLst>
                    <a:gd name="adj1" fmla="val 50000"/>
                  </a:avLst>
                </a:prstGeom>
                <a:noFill/>
                <a:ln w="12700">
                  <a:solidFill>
                    <a:schemeClr val="folHlink"/>
                  </a:solidFill>
                  <a:miter lim="800000"/>
                  <a:headEnd/>
                  <a:tailEnd/>
                </a:ln>
              </p:spPr>
            </p:cxnSp>
            <p:cxnSp>
              <p:nvCxnSpPr>
                <p:cNvPr id="700502" name="AutoShape 117"/>
                <p:cNvCxnSpPr>
                  <a:cxnSpLocks noChangeShapeType="1"/>
                  <a:stCxn id="700468" idx="2"/>
                  <a:endCxn id="700483" idx="0"/>
                </p:cNvCxnSpPr>
                <p:nvPr/>
              </p:nvCxnSpPr>
              <p:spPr bwMode="auto">
                <a:xfrm rot="16200000" flipH="1">
                  <a:off x="3050" y="1064"/>
                  <a:ext cx="336" cy="704"/>
                </a:xfrm>
                <a:prstGeom prst="bentConnector3">
                  <a:avLst>
                    <a:gd name="adj1" fmla="val 50000"/>
                  </a:avLst>
                </a:prstGeom>
                <a:noFill/>
                <a:ln w="12700">
                  <a:solidFill>
                    <a:schemeClr val="folHlink"/>
                  </a:solidFill>
                  <a:miter lim="800000"/>
                  <a:headEnd/>
                  <a:tailEnd/>
                </a:ln>
              </p:spPr>
            </p:cxnSp>
            <p:cxnSp>
              <p:nvCxnSpPr>
                <p:cNvPr id="700503" name="AutoShape 118"/>
                <p:cNvCxnSpPr>
                  <a:cxnSpLocks noChangeShapeType="1"/>
                  <a:stCxn id="700478" idx="2"/>
                  <a:endCxn id="700498" idx="0"/>
                </p:cNvCxnSpPr>
                <p:nvPr/>
              </p:nvCxnSpPr>
              <p:spPr bwMode="auto">
                <a:xfrm rot="16200000" flipH="1">
                  <a:off x="3050" y="1928"/>
                  <a:ext cx="336" cy="224"/>
                </a:xfrm>
                <a:prstGeom prst="bentConnector3">
                  <a:avLst>
                    <a:gd name="adj1" fmla="val 50000"/>
                  </a:avLst>
                </a:prstGeom>
                <a:noFill/>
                <a:ln w="12700">
                  <a:solidFill>
                    <a:schemeClr val="folHlink"/>
                  </a:solidFill>
                  <a:miter lim="800000"/>
                  <a:headEnd/>
                  <a:tailEnd/>
                </a:ln>
              </p:spPr>
            </p:cxnSp>
            <p:cxnSp>
              <p:nvCxnSpPr>
                <p:cNvPr id="700504" name="AutoShape 119"/>
                <p:cNvCxnSpPr>
                  <a:cxnSpLocks noChangeShapeType="1"/>
                  <a:stCxn id="700478" idx="2"/>
                  <a:endCxn id="700493" idx="0"/>
                </p:cNvCxnSpPr>
                <p:nvPr/>
              </p:nvCxnSpPr>
              <p:spPr bwMode="auto">
                <a:xfrm rot="5400000">
                  <a:off x="2818" y="1920"/>
                  <a:ext cx="336" cy="240"/>
                </a:xfrm>
                <a:prstGeom prst="bentConnector3">
                  <a:avLst>
                    <a:gd name="adj1" fmla="val 50000"/>
                  </a:avLst>
                </a:prstGeom>
                <a:noFill/>
                <a:ln w="12700">
                  <a:solidFill>
                    <a:schemeClr val="folHlink"/>
                  </a:solidFill>
                  <a:miter lim="800000"/>
                  <a:headEnd/>
                  <a:tailEnd/>
                </a:ln>
              </p:spPr>
            </p:cxnSp>
          </p:grpSp>
          <p:pic>
            <p:nvPicPr>
              <p:cNvPr id="700505" name="Picture 120"/>
              <p:cNvPicPr>
                <a:picLocks noChangeAspect="1" noChangeArrowheads="1"/>
              </p:cNvPicPr>
              <p:nvPr/>
            </p:nvPicPr>
            <p:blipFill>
              <a:blip r:embed="rId12" cstate="print">
                <a:lum contrast="-16000"/>
              </a:blip>
              <a:srcRect/>
              <a:stretch>
                <a:fillRect/>
              </a:stretch>
            </p:blipFill>
            <p:spPr bwMode="auto">
              <a:xfrm>
                <a:off x="926" y="2229"/>
                <a:ext cx="209" cy="133"/>
              </a:xfrm>
              <a:prstGeom prst="rect">
                <a:avLst/>
              </a:prstGeom>
              <a:noFill/>
              <a:ln w="12700">
                <a:noFill/>
                <a:miter lim="800000"/>
                <a:headEnd/>
                <a:tailEnd/>
              </a:ln>
            </p:spPr>
          </p:pic>
          <p:pic>
            <p:nvPicPr>
              <p:cNvPr id="700506" name="Picture 121"/>
              <p:cNvPicPr>
                <a:picLocks noChangeAspect="1" noChangeArrowheads="1"/>
              </p:cNvPicPr>
              <p:nvPr/>
            </p:nvPicPr>
            <p:blipFill>
              <a:blip r:embed="rId12" cstate="print">
                <a:lum contrast="-16000"/>
              </a:blip>
              <a:srcRect/>
              <a:stretch>
                <a:fillRect/>
              </a:stretch>
            </p:blipFill>
            <p:spPr bwMode="auto">
              <a:xfrm>
                <a:off x="895" y="1690"/>
                <a:ext cx="209" cy="133"/>
              </a:xfrm>
              <a:prstGeom prst="rect">
                <a:avLst/>
              </a:prstGeom>
              <a:noFill/>
              <a:ln w="12700">
                <a:noFill/>
                <a:miter lim="800000"/>
                <a:headEnd/>
                <a:tailEnd/>
              </a:ln>
            </p:spPr>
          </p:pic>
          <p:pic>
            <p:nvPicPr>
              <p:cNvPr id="700507" name="Picture 122"/>
              <p:cNvPicPr>
                <a:picLocks noChangeAspect="1" noChangeArrowheads="1"/>
              </p:cNvPicPr>
              <p:nvPr/>
            </p:nvPicPr>
            <p:blipFill>
              <a:blip r:embed="rId12" cstate="print">
                <a:lum contrast="-16000"/>
              </a:blip>
              <a:srcRect/>
              <a:stretch>
                <a:fillRect/>
              </a:stretch>
            </p:blipFill>
            <p:spPr bwMode="auto">
              <a:xfrm>
                <a:off x="390" y="2032"/>
                <a:ext cx="209" cy="133"/>
              </a:xfrm>
              <a:prstGeom prst="rect">
                <a:avLst/>
              </a:prstGeom>
              <a:noFill/>
              <a:ln w="12700">
                <a:noFill/>
                <a:miter lim="800000"/>
                <a:headEnd/>
                <a:tailEnd/>
              </a:ln>
            </p:spPr>
          </p:pic>
          <p:pic>
            <p:nvPicPr>
              <p:cNvPr id="700508" name="Picture 123"/>
              <p:cNvPicPr>
                <a:picLocks noChangeAspect="1" noChangeArrowheads="1"/>
              </p:cNvPicPr>
              <p:nvPr/>
            </p:nvPicPr>
            <p:blipFill>
              <a:blip r:embed="rId13" cstate="print">
                <a:lum contrast="-16000"/>
              </a:blip>
              <a:srcRect/>
              <a:stretch>
                <a:fillRect/>
              </a:stretch>
            </p:blipFill>
            <p:spPr bwMode="auto">
              <a:xfrm>
                <a:off x="390" y="2165"/>
                <a:ext cx="236" cy="153"/>
              </a:xfrm>
              <a:prstGeom prst="rect">
                <a:avLst/>
              </a:prstGeom>
              <a:noFill/>
              <a:ln w="12700">
                <a:noFill/>
                <a:miter lim="800000"/>
                <a:headEnd/>
                <a:tailEnd/>
              </a:ln>
            </p:spPr>
          </p:pic>
        </p:grpSp>
        <p:sp>
          <p:nvSpPr>
            <p:cNvPr id="163913" name="AutoShape 73"/>
            <p:cNvSpPr>
              <a:spLocks noChangeArrowheads="1"/>
            </p:cNvSpPr>
            <p:nvPr/>
          </p:nvSpPr>
          <p:spPr bwMode="auto">
            <a:xfrm rot="5400000">
              <a:off x="4555551" y="-273476"/>
              <a:ext cx="992187" cy="7166119"/>
            </a:xfrm>
            <a:prstGeom prst="can">
              <a:avLst>
                <a:gd name="adj" fmla="val 24299"/>
              </a:avLst>
            </a:prstGeom>
            <a:gradFill rotWithShape="0">
              <a:gsLst>
                <a:gs pos="0">
                  <a:srgbClr val="3D62B3">
                    <a:alpha val="39998"/>
                  </a:srgbClr>
                </a:gs>
                <a:gs pos="50000">
                  <a:schemeClr val="bg1">
                    <a:alpha val="39998"/>
                  </a:schemeClr>
                </a:gs>
                <a:gs pos="100000">
                  <a:srgbClr val="3D62B3">
                    <a:alpha val="39998"/>
                  </a:srgbClr>
                </a:gs>
              </a:gsLst>
              <a:lin ang="5400000" scaled="1"/>
            </a:gradFill>
            <a:ln w="12700">
              <a:solidFill>
                <a:schemeClr val="accent1"/>
              </a:solidFill>
              <a:round/>
              <a:headEnd/>
              <a:tailEnd/>
            </a:ln>
          </p:spPr>
          <p:txBody>
            <a:bodyPr rot="10800000" vert="eaVert" wrap="none" lIns="0" tIns="0" rIns="0" bIns="0" anchor="ctr"/>
            <a:lstStyle/>
            <a:p>
              <a:pPr marL="244475" indent="-244475" eaLnBrk="1" hangingPunct="1">
                <a:buClr>
                  <a:schemeClr val="accent1"/>
                </a:buClr>
                <a:buSzPct val="80000"/>
                <a:buFont typeface="Wingdings" pitchFamily="2" charset="2"/>
                <a:buNone/>
                <a:defRPr/>
              </a:pPr>
              <a:endParaRPr lang="zh-CN" altLang="zh-CN" sz="900" b="0">
                <a:effectLst/>
                <a:latin typeface="Arial" charset="0"/>
                <a:ea typeface="Arial Unicode MS"/>
                <a:cs typeface="Arial Unicode MS"/>
              </a:endParaRPr>
            </a:p>
          </p:txBody>
        </p:sp>
        <p:grpSp>
          <p:nvGrpSpPr>
            <p:cNvPr id="25" name="Group 124"/>
            <p:cNvGrpSpPr>
              <a:grpSpLocks/>
            </p:cNvGrpSpPr>
            <p:nvPr/>
          </p:nvGrpSpPr>
          <p:grpSpPr bwMode="auto">
            <a:xfrm>
              <a:off x="3660450" y="2970652"/>
              <a:ext cx="827991" cy="474663"/>
              <a:chOff x="1311" y="1691"/>
              <a:chExt cx="744" cy="832"/>
            </a:xfrm>
          </p:grpSpPr>
          <p:pic>
            <p:nvPicPr>
              <p:cNvPr id="700511" name="Picture 125"/>
              <p:cNvPicPr>
                <a:picLocks noChangeAspect="1" noChangeArrowheads="1"/>
              </p:cNvPicPr>
              <p:nvPr/>
            </p:nvPicPr>
            <p:blipFill>
              <a:blip r:embed="rId12" cstate="print">
                <a:lum contrast="-16000"/>
              </a:blip>
              <a:srcRect/>
              <a:stretch>
                <a:fillRect/>
              </a:stretch>
            </p:blipFill>
            <p:spPr bwMode="auto">
              <a:xfrm>
                <a:off x="1797" y="1691"/>
                <a:ext cx="209" cy="134"/>
              </a:xfrm>
              <a:prstGeom prst="rect">
                <a:avLst/>
              </a:prstGeom>
              <a:noFill/>
              <a:ln w="12700">
                <a:noFill/>
                <a:miter lim="800000"/>
                <a:headEnd/>
                <a:tailEnd/>
              </a:ln>
            </p:spPr>
          </p:pic>
          <p:sp>
            <p:nvSpPr>
              <p:cNvPr id="700512" name="AutoShape 126"/>
              <p:cNvSpPr>
                <a:spLocks noChangeArrowheads="1"/>
              </p:cNvSpPr>
              <p:nvPr/>
            </p:nvSpPr>
            <p:spPr bwMode="auto">
              <a:xfrm>
                <a:off x="1669" y="1694"/>
                <a:ext cx="165" cy="102"/>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13" name="AutoShape 127"/>
              <p:cNvSpPr>
                <a:spLocks noChangeArrowheads="1"/>
              </p:cNvSpPr>
              <p:nvPr/>
            </p:nvSpPr>
            <p:spPr bwMode="auto">
              <a:xfrm>
                <a:off x="1669" y="1905"/>
                <a:ext cx="165" cy="103"/>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14" name="AutoShape 128"/>
              <p:cNvSpPr>
                <a:spLocks noChangeArrowheads="1"/>
              </p:cNvSpPr>
              <p:nvPr/>
            </p:nvSpPr>
            <p:spPr bwMode="auto">
              <a:xfrm>
                <a:off x="1460" y="1905"/>
                <a:ext cx="166" cy="103"/>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15" name="AutoShape 129"/>
              <p:cNvSpPr>
                <a:spLocks noChangeArrowheads="1"/>
              </p:cNvSpPr>
              <p:nvPr/>
            </p:nvSpPr>
            <p:spPr bwMode="auto">
              <a:xfrm>
                <a:off x="1878" y="1905"/>
                <a:ext cx="165" cy="103"/>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16" name="AutoShape 130"/>
              <p:cNvSpPr>
                <a:spLocks noChangeArrowheads="1"/>
              </p:cNvSpPr>
              <p:nvPr/>
            </p:nvSpPr>
            <p:spPr bwMode="auto">
              <a:xfrm>
                <a:off x="1555" y="2116"/>
                <a:ext cx="165" cy="102"/>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17" name="AutoShape 131"/>
              <p:cNvSpPr>
                <a:spLocks noChangeArrowheads="1"/>
              </p:cNvSpPr>
              <p:nvPr/>
            </p:nvSpPr>
            <p:spPr bwMode="auto">
              <a:xfrm>
                <a:off x="1346" y="2116"/>
                <a:ext cx="165" cy="102"/>
              </a:xfrm>
              <a:prstGeom prst="triangle">
                <a:avLst>
                  <a:gd name="adj" fmla="val 50000"/>
                </a:avLst>
              </a:prstGeom>
              <a:gradFill rotWithShape="0">
                <a:gsLst>
                  <a:gs pos="0">
                    <a:srgbClr val="CF7688"/>
                  </a:gs>
                  <a:gs pos="100000">
                    <a:srgbClr val="A50021"/>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18" name="AutoShape 132"/>
              <p:cNvCxnSpPr>
                <a:cxnSpLocks noChangeShapeType="1"/>
                <a:stCxn id="700512" idx="3"/>
                <a:endCxn id="700514" idx="0"/>
              </p:cNvCxnSpPr>
              <p:nvPr/>
            </p:nvCxnSpPr>
            <p:spPr bwMode="auto">
              <a:xfrm flipH="1">
                <a:off x="1542" y="1796"/>
                <a:ext cx="209" cy="109"/>
              </a:xfrm>
              <a:prstGeom prst="straightConnector1">
                <a:avLst/>
              </a:prstGeom>
              <a:noFill/>
              <a:ln w="12700">
                <a:solidFill>
                  <a:schemeClr val="hlink"/>
                </a:solidFill>
                <a:round/>
                <a:headEnd/>
                <a:tailEnd/>
              </a:ln>
            </p:spPr>
          </p:cxnSp>
          <p:cxnSp>
            <p:nvCxnSpPr>
              <p:cNvPr id="700519" name="AutoShape 133"/>
              <p:cNvCxnSpPr>
                <a:cxnSpLocks noChangeShapeType="1"/>
                <a:stCxn id="700512" idx="3"/>
                <a:endCxn id="700513" idx="0"/>
              </p:cNvCxnSpPr>
              <p:nvPr/>
            </p:nvCxnSpPr>
            <p:spPr bwMode="auto">
              <a:xfrm>
                <a:off x="1751" y="1796"/>
                <a:ext cx="0" cy="109"/>
              </a:xfrm>
              <a:prstGeom prst="straightConnector1">
                <a:avLst/>
              </a:prstGeom>
              <a:noFill/>
              <a:ln w="12700">
                <a:solidFill>
                  <a:schemeClr val="hlink"/>
                </a:solidFill>
                <a:round/>
                <a:headEnd/>
                <a:tailEnd/>
              </a:ln>
            </p:spPr>
          </p:cxnSp>
          <p:cxnSp>
            <p:nvCxnSpPr>
              <p:cNvPr id="700520" name="AutoShape 134"/>
              <p:cNvCxnSpPr>
                <a:cxnSpLocks noChangeShapeType="1"/>
                <a:stCxn id="700512" idx="3"/>
                <a:endCxn id="700515" idx="0"/>
              </p:cNvCxnSpPr>
              <p:nvPr/>
            </p:nvCxnSpPr>
            <p:spPr bwMode="auto">
              <a:xfrm>
                <a:off x="1751" y="1796"/>
                <a:ext cx="210" cy="109"/>
              </a:xfrm>
              <a:prstGeom prst="straightConnector1">
                <a:avLst/>
              </a:prstGeom>
              <a:noFill/>
              <a:ln w="12700">
                <a:solidFill>
                  <a:schemeClr val="hlink"/>
                </a:solidFill>
                <a:round/>
                <a:headEnd/>
                <a:tailEnd/>
              </a:ln>
            </p:spPr>
          </p:cxnSp>
          <p:cxnSp>
            <p:nvCxnSpPr>
              <p:cNvPr id="700521" name="AutoShape 135"/>
              <p:cNvCxnSpPr>
                <a:cxnSpLocks noChangeShapeType="1"/>
                <a:stCxn id="700514" idx="3"/>
                <a:endCxn id="700517" idx="0"/>
              </p:cNvCxnSpPr>
              <p:nvPr/>
            </p:nvCxnSpPr>
            <p:spPr bwMode="auto">
              <a:xfrm flipH="1">
                <a:off x="1428" y="2008"/>
                <a:ext cx="114" cy="108"/>
              </a:xfrm>
              <a:prstGeom prst="straightConnector1">
                <a:avLst/>
              </a:prstGeom>
              <a:noFill/>
              <a:ln w="12700">
                <a:solidFill>
                  <a:schemeClr val="hlink"/>
                </a:solidFill>
                <a:round/>
                <a:headEnd/>
                <a:tailEnd/>
              </a:ln>
            </p:spPr>
          </p:cxnSp>
          <p:cxnSp>
            <p:nvCxnSpPr>
              <p:cNvPr id="700522" name="AutoShape 136"/>
              <p:cNvCxnSpPr>
                <a:cxnSpLocks noChangeShapeType="1"/>
                <a:stCxn id="700514" idx="3"/>
                <a:endCxn id="700516" idx="0"/>
              </p:cNvCxnSpPr>
              <p:nvPr/>
            </p:nvCxnSpPr>
            <p:spPr bwMode="auto">
              <a:xfrm>
                <a:off x="1542" y="2008"/>
                <a:ext cx="95" cy="108"/>
              </a:xfrm>
              <a:prstGeom prst="straightConnector1">
                <a:avLst/>
              </a:prstGeom>
              <a:noFill/>
              <a:ln w="12700">
                <a:solidFill>
                  <a:schemeClr val="hlink"/>
                </a:solidFill>
                <a:round/>
                <a:headEnd/>
                <a:tailEnd/>
              </a:ln>
            </p:spPr>
          </p:cxnSp>
          <p:pic>
            <p:nvPicPr>
              <p:cNvPr id="700523" name="Picture 137"/>
              <p:cNvPicPr>
                <a:picLocks noChangeAspect="1" noChangeArrowheads="1"/>
              </p:cNvPicPr>
              <p:nvPr/>
            </p:nvPicPr>
            <p:blipFill>
              <a:blip r:embed="rId11" cstate="print">
                <a:lum contrast="-16000"/>
              </a:blip>
              <a:srcRect/>
              <a:stretch>
                <a:fillRect/>
              </a:stretch>
            </p:blipFill>
            <p:spPr bwMode="auto">
              <a:xfrm>
                <a:off x="1540" y="2242"/>
                <a:ext cx="180" cy="126"/>
              </a:xfrm>
              <a:prstGeom prst="rect">
                <a:avLst/>
              </a:prstGeom>
              <a:noFill/>
              <a:ln w="12700">
                <a:noFill/>
                <a:miter lim="800000"/>
                <a:headEnd/>
                <a:tailEnd/>
              </a:ln>
            </p:spPr>
          </p:pic>
          <p:pic>
            <p:nvPicPr>
              <p:cNvPr id="700524" name="Picture 138"/>
              <p:cNvPicPr>
                <a:picLocks noChangeAspect="1" noChangeArrowheads="1"/>
              </p:cNvPicPr>
              <p:nvPr/>
            </p:nvPicPr>
            <p:blipFill>
              <a:blip r:embed="rId12" cstate="print">
                <a:lum contrast="-16000"/>
              </a:blip>
              <a:srcRect/>
              <a:stretch>
                <a:fillRect/>
              </a:stretch>
            </p:blipFill>
            <p:spPr bwMode="auto">
              <a:xfrm>
                <a:off x="1311" y="2236"/>
                <a:ext cx="208" cy="133"/>
              </a:xfrm>
              <a:prstGeom prst="rect">
                <a:avLst/>
              </a:prstGeom>
              <a:noFill/>
              <a:ln w="12700">
                <a:noFill/>
                <a:miter lim="800000"/>
                <a:headEnd/>
                <a:tailEnd/>
              </a:ln>
            </p:spPr>
          </p:pic>
          <p:pic>
            <p:nvPicPr>
              <p:cNvPr id="700525" name="Picture 139"/>
              <p:cNvPicPr>
                <a:picLocks noChangeAspect="1" noChangeArrowheads="1"/>
              </p:cNvPicPr>
              <p:nvPr/>
            </p:nvPicPr>
            <p:blipFill>
              <a:blip r:embed="rId13" cstate="print">
                <a:lum contrast="-16000"/>
              </a:blip>
              <a:srcRect/>
              <a:stretch>
                <a:fillRect/>
              </a:stretch>
            </p:blipFill>
            <p:spPr bwMode="auto">
              <a:xfrm>
                <a:off x="1311" y="2369"/>
                <a:ext cx="235" cy="154"/>
              </a:xfrm>
              <a:prstGeom prst="rect">
                <a:avLst/>
              </a:prstGeom>
              <a:noFill/>
              <a:ln w="12700">
                <a:noFill/>
                <a:miter lim="800000"/>
                <a:headEnd/>
                <a:tailEnd/>
              </a:ln>
            </p:spPr>
          </p:pic>
          <p:pic>
            <p:nvPicPr>
              <p:cNvPr id="700526" name="Picture 140"/>
              <p:cNvPicPr>
                <a:picLocks noChangeAspect="1" noChangeArrowheads="1"/>
              </p:cNvPicPr>
              <p:nvPr/>
            </p:nvPicPr>
            <p:blipFill>
              <a:blip r:embed="rId12" cstate="print">
                <a:lum contrast="-16000"/>
              </a:blip>
              <a:srcRect/>
              <a:stretch>
                <a:fillRect/>
              </a:stretch>
            </p:blipFill>
            <p:spPr bwMode="auto">
              <a:xfrm>
                <a:off x="1847" y="2031"/>
                <a:ext cx="208" cy="133"/>
              </a:xfrm>
              <a:prstGeom prst="rect">
                <a:avLst/>
              </a:prstGeom>
              <a:noFill/>
              <a:ln w="12700">
                <a:noFill/>
                <a:miter lim="800000"/>
                <a:headEnd/>
                <a:tailEnd/>
              </a:ln>
            </p:spPr>
          </p:pic>
          <p:pic>
            <p:nvPicPr>
              <p:cNvPr id="700527" name="Picture 141"/>
              <p:cNvPicPr>
                <a:picLocks noChangeAspect="1" noChangeArrowheads="1"/>
              </p:cNvPicPr>
              <p:nvPr/>
            </p:nvPicPr>
            <p:blipFill>
              <a:blip r:embed="rId12" cstate="print">
                <a:lum contrast="-16000"/>
              </a:blip>
              <a:srcRect/>
              <a:stretch>
                <a:fillRect/>
              </a:stretch>
            </p:blipFill>
            <p:spPr bwMode="auto">
              <a:xfrm>
                <a:off x="1531" y="2382"/>
                <a:ext cx="209" cy="133"/>
              </a:xfrm>
              <a:prstGeom prst="rect">
                <a:avLst/>
              </a:prstGeom>
              <a:noFill/>
              <a:ln w="12700">
                <a:noFill/>
                <a:miter lim="800000"/>
                <a:headEnd/>
                <a:tailEnd/>
              </a:ln>
            </p:spPr>
          </p:pic>
        </p:grpSp>
        <p:grpSp>
          <p:nvGrpSpPr>
            <p:cNvPr id="26" name="Group 142"/>
            <p:cNvGrpSpPr>
              <a:grpSpLocks/>
            </p:cNvGrpSpPr>
            <p:nvPr/>
          </p:nvGrpSpPr>
          <p:grpSpPr bwMode="auto">
            <a:xfrm>
              <a:off x="6190658" y="2942077"/>
              <a:ext cx="710307" cy="530225"/>
              <a:chOff x="2231" y="1695"/>
              <a:chExt cx="715" cy="782"/>
            </a:xfrm>
          </p:grpSpPr>
          <p:sp>
            <p:nvSpPr>
              <p:cNvPr id="700529" name="AutoShape 143"/>
              <p:cNvSpPr>
                <a:spLocks noChangeArrowheads="1"/>
              </p:cNvSpPr>
              <p:nvPr/>
            </p:nvSpPr>
            <p:spPr bwMode="auto">
              <a:xfrm>
                <a:off x="2406" y="1695"/>
                <a:ext cx="166" cy="101"/>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0" name="AutoShape 144"/>
              <p:cNvSpPr>
                <a:spLocks noChangeArrowheads="1"/>
              </p:cNvSpPr>
              <p:nvPr/>
            </p:nvSpPr>
            <p:spPr bwMode="auto">
              <a:xfrm>
                <a:off x="2575" y="1905"/>
                <a:ext cx="166" cy="103"/>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1" name="AutoShape 145"/>
              <p:cNvSpPr>
                <a:spLocks noChangeArrowheads="1"/>
              </p:cNvSpPr>
              <p:nvPr/>
            </p:nvSpPr>
            <p:spPr bwMode="auto">
              <a:xfrm>
                <a:off x="2237" y="1905"/>
                <a:ext cx="165" cy="103"/>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32" name="AutoShape 146"/>
              <p:cNvCxnSpPr>
                <a:cxnSpLocks noChangeShapeType="1"/>
                <a:stCxn id="700529" idx="3"/>
                <a:endCxn id="700531" idx="0"/>
              </p:cNvCxnSpPr>
              <p:nvPr/>
            </p:nvCxnSpPr>
            <p:spPr bwMode="auto">
              <a:xfrm flipH="1">
                <a:off x="2319" y="1796"/>
                <a:ext cx="170" cy="109"/>
              </a:xfrm>
              <a:prstGeom prst="straightConnector1">
                <a:avLst/>
              </a:prstGeom>
              <a:noFill/>
              <a:ln w="12700">
                <a:solidFill>
                  <a:schemeClr val="hlink"/>
                </a:solidFill>
                <a:round/>
                <a:headEnd/>
                <a:tailEnd/>
              </a:ln>
            </p:spPr>
          </p:cxnSp>
          <p:cxnSp>
            <p:nvCxnSpPr>
              <p:cNvPr id="700533" name="AutoShape 147"/>
              <p:cNvCxnSpPr>
                <a:cxnSpLocks noChangeShapeType="1"/>
                <a:stCxn id="700529" idx="3"/>
                <a:endCxn id="700530" idx="0"/>
              </p:cNvCxnSpPr>
              <p:nvPr/>
            </p:nvCxnSpPr>
            <p:spPr bwMode="auto">
              <a:xfrm>
                <a:off x="2489" y="1796"/>
                <a:ext cx="169" cy="109"/>
              </a:xfrm>
              <a:prstGeom prst="straightConnector1">
                <a:avLst/>
              </a:prstGeom>
              <a:noFill/>
              <a:ln w="12700">
                <a:solidFill>
                  <a:schemeClr val="hlink"/>
                </a:solidFill>
                <a:round/>
                <a:headEnd/>
                <a:tailEnd/>
              </a:ln>
            </p:spPr>
          </p:cxnSp>
          <p:sp>
            <p:nvSpPr>
              <p:cNvPr id="700534" name="Oval 148"/>
              <p:cNvSpPr>
                <a:spLocks noChangeArrowheads="1"/>
              </p:cNvSpPr>
              <p:nvPr/>
            </p:nvSpPr>
            <p:spPr bwMode="auto">
              <a:xfrm>
                <a:off x="2756" y="1961"/>
                <a:ext cx="64" cy="47"/>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5" name="Oval 149"/>
              <p:cNvSpPr>
                <a:spLocks noChangeArrowheads="1"/>
              </p:cNvSpPr>
              <p:nvPr/>
            </p:nvSpPr>
            <p:spPr bwMode="auto">
              <a:xfrm>
                <a:off x="2583" y="1750"/>
                <a:ext cx="63" cy="46"/>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6" name="Oval 150"/>
              <p:cNvSpPr>
                <a:spLocks noChangeArrowheads="1"/>
              </p:cNvSpPr>
              <p:nvPr/>
            </p:nvSpPr>
            <p:spPr bwMode="auto">
              <a:xfrm>
                <a:off x="2426" y="1961"/>
                <a:ext cx="63" cy="47"/>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7" name="Oval 151"/>
              <p:cNvSpPr>
                <a:spLocks noChangeArrowheads="1"/>
              </p:cNvSpPr>
              <p:nvPr/>
            </p:nvSpPr>
            <p:spPr bwMode="auto">
              <a:xfrm>
                <a:off x="2846" y="1961"/>
                <a:ext cx="63" cy="47"/>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38" name="AutoShape 152"/>
              <p:cNvSpPr>
                <a:spLocks noChangeArrowheads="1"/>
              </p:cNvSpPr>
              <p:nvPr/>
            </p:nvSpPr>
            <p:spPr bwMode="auto">
              <a:xfrm rot="-5400000">
                <a:off x="2262" y="2107"/>
                <a:ext cx="103" cy="119"/>
              </a:xfrm>
              <a:prstGeom prst="hexagon">
                <a:avLst>
                  <a:gd name="adj" fmla="val 25000"/>
                  <a:gd name="vf" fmla="val 115470"/>
                </a:avLst>
              </a:prstGeom>
              <a:solidFill>
                <a:srgbClr val="FFCC66"/>
              </a:solidFill>
              <a:ln w="12700">
                <a:solidFill>
                  <a:schemeClr val="hlink"/>
                </a:solidFill>
                <a:miter lim="800000"/>
                <a:headEnd/>
                <a:tailEnd/>
              </a:ln>
            </p:spPr>
            <p:txBody>
              <a:bodyPr rot="10800000" wrap="none" anchor="ctr"/>
              <a:lstStyle/>
              <a:p>
                <a:pPr algn="l" eaLnBrk="1" hangingPunct="1"/>
                <a:endParaRPr lang="zh-CN" altLang="en-US" sz="900" b="0">
                  <a:solidFill>
                    <a:schemeClr val="bg1"/>
                  </a:solidFill>
                  <a:effectLst/>
                  <a:ea typeface="华文楷体" pitchFamily="2" charset="-122"/>
                </a:endParaRPr>
              </a:p>
            </p:txBody>
          </p:sp>
          <p:sp>
            <p:nvSpPr>
              <p:cNvPr id="700539" name="AutoShape 153"/>
              <p:cNvSpPr>
                <a:spLocks noChangeArrowheads="1"/>
              </p:cNvSpPr>
              <p:nvPr/>
            </p:nvSpPr>
            <p:spPr bwMode="auto">
              <a:xfrm rot="-5400000">
                <a:off x="2700" y="2107"/>
                <a:ext cx="103" cy="120"/>
              </a:xfrm>
              <a:prstGeom prst="hexagon">
                <a:avLst>
                  <a:gd name="adj" fmla="val 25000"/>
                  <a:gd name="vf" fmla="val 115470"/>
                </a:avLst>
              </a:prstGeom>
              <a:solidFill>
                <a:srgbClr val="FFCC66"/>
              </a:solidFill>
              <a:ln w="12700">
                <a:solidFill>
                  <a:schemeClr val="hlink"/>
                </a:solidFill>
                <a:miter lim="800000"/>
                <a:headEnd/>
                <a:tailEnd/>
              </a:ln>
            </p:spPr>
            <p:txBody>
              <a:bodyPr rot="10800000" wrap="none" anchor="ctr"/>
              <a:lstStyle/>
              <a:p>
                <a:pPr algn="l" eaLnBrk="1" hangingPunct="1"/>
                <a:endParaRPr lang="zh-CN" altLang="en-US" sz="900" b="0">
                  <a:solidFill>
                    <a:schemeClr val="bg1"/>
                  </a:solidFill>
                  <a:effectLst/>
                  <a:ea typeface="华文楷体" pitchFamily="2" charset="-122"/>
                </a:endParaRPr>
              </a:p>
            </p:txBody>
          </p:sp>
          <p:sp>
            <p:nvSpPr>
              <p:cNvPr id="700540" name="AutoShape 154"/>
              <p:cNvSpPr>
                <a:spLocks noChangeArrowheads="1"/>
              </p:cNvSpPr>
              <p:nvPr/>
            </p:nvSpPr>
            <p:spPr bwMode="auto">
              <a:xfrm>
                <a:off x="2231" y="2257"/>
                <a:ext cx="165" cy="102"/>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41" name="AutoShape 155"/>
              <p:cNvCxnSpPr>
                <a:cxnSpLocks noChangeShapeType="1"/>
                <a:stCxn id="700538" idx="2"/>
                <a:endCxn id="700540" idx="0"/>
              </p:cNvCxnSpPr>
              <p:nvPr/>
            </p:nvCxnSpPr>
            <p:spPr bwMode="auto">
              <a:xfrm rot="16200000" flipH="1">
                <a:off x="2293" y="2238"/>
                <a:ext cx="39" cy="0"/>
              </a:xfrm>
              <a:prstGeom prst="bentConnector3">
                <a:avLst>
                  <a:gd name="adj1" fmla="val 50000"/>
                </a:avLst>
              </a:prstGeom>
              <a:noFill/>
              <a:ln w="12700">
                <a:solidFill>
                  <a:schemeClr val="hlink"/>
                </a:solidFill>
                <a:miter lim="800000"/>
                <a:headEnd/>
                <a:tailEnd/>
              </a:ln>
            </p:spPr>
          </p:cxnSp>
          <p:sp>
            <p:nvSpPr>
              <p:cNvPr id="700542" name="Oval 156"/>
              <p:cNvSpPr>
                <a:spLocks noChangeArrowheads="1"/>
              </p:cNvSpPr>
              <p:nvPr/>
            </p:nvSpPr>
            <p:spPr bwMode="auto">
              <a:xfrm>
                <a:off x="2415" y="2313"/>
                <a:ext cx="63" cy="46"/>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43" name="Oval 157"/>
              <p:cNvSpPr>
                <a:spLocks noChangeArrowheads="1"/>
              </p:cNvSpPr>
              <p:nvPr/>
            </p:nvSpPr>
            <p:spPr bwMode="auto">
              <a:xfrm>
                <a:off x="2321" y="2429"/>
                <a:ext cx="63" cy="48"/>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44" name="Oval 158"/>
              <p:cNvSpPr>
                <a:spLocks noChangeArrowheads="1"/>
              </p:cNvSpPr>
              <p:nvPr/>
            </p:nvSpPr>
            <p:spPr bwMode="auto">
              <a:xfrm>
                <a:off x="2415" y="2429"/>
                <a:ext cx="63" cy="48"/>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45" name="Oval 159"/>
              <p:cNvSpPr>
                <a:spLocks noChangeArrowheads="1"/>
              </p:cNvSpPr>
              <p:nvPr/>
            </p:nvSpPr>
            <p:spPr bwMode="auto">
              <a:xfrm>
                <a:off x="2509" y="2429"/>
                <a:ext cx="63" cy="48"/>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46" name="AutoShape 160"/>
              <p:cNvCxnSpPr>
                <a:cxnSpLocks noChangeShapeType="1"/>
                <a:stCxn id="700542" idx="4"/>
                <a:endCxn id="700542" idx="4"/>
              </p:cNvCxnSpPr>
              <p:nvPr/>
            </p:nvCxnSpPr>
            <p:spPr bwMode="auto">
              <a:xfrm>
                <a:off x="2447" y="2359"/>
                <a:ext cx="0" cy="0"/>
              </a:xfrm>
              <a:prstGeom prst="straightConnector1">
                <a:avLst/>
              </a:prstGeom>
              <a:noFill/>
              <a:ln w="12700">
                <a:solidFill>
                  <a:schemeClr val="hlink"/>
                </a:solidFill>
                <a:round/>
                <a:headEnd/>
                <a:tailEnd/>
              </a:ln>
            </p:spPr>
          </p:cxnSp>
          <p:cxnSp>
            <p:nvCxnSpPr>
              <p:cNvPr id="700547" name="AutoShape 161"/>
              <p:cNvCxnSpPr>
                <a:cxnSpLocks noChangeShapeType="1"/>
                <a:stCxn id="700542" idx="4"/>
                <a:endCxn id="700543" idx="0"/>
              </p:cNvCxnSpPr>
              <p:nvPr/>
            </p:nvCxnSpPr>
            <p:spPr bwMode="auto">
              <a:xfrm flipH="1">
                <a:off x="2353" y="2359"/>
                <a:ext cx="94" cy="70"/>
              </a:xfrm>
              <a:prstGeom prst="straightConnector1">
                <a:avLst/>
              </a:prstGeom>
              <a:noFill/>
              <a:ln w="12700">
                <a:solidFill>
                  <a:schemeClr val="hlink"/>
                </a:solidFill>
                <a:round/>
                <a:headEnd/>
                <a:tailEnd/>
              </a:ln>
            </p:spPr>
          </p:cxnSp>
          <p:cxnSp>
            <p:nvCxnSpPr>
              <p:cNvPr id="700548" name="AutoShape 162"/>
              <p:cNvCxnSpPr>
                <a:cxnSpLocks noChangeShapeType="1"/>
                <a:stCxn id="700543" idx="0"/>
                <a:endCxn id="700542" idx="4"/>
              </p:cNvCxnSpPr>
              <p:nvPr/>
            </p:nvCxnSpPr>
            <p:spPr bwMode="auto">
              <a:xfrm flipV="1">
                <a:off x="2353" y="2359"/>
                <a:ext cx="94" cy="70"/>
              </a:xfrm>
              <a:prstGeom prst="straightConnector1">
                <a:avLst/>
              </a:prstGeom>
              <a:noFill/>
              <a:ln w="12700">
                <a:solidFill>
                  <a:schemeClr val="hlink"/>
                </a:solidFill>
                <a:round/>
                <a:headEnd/>
                <a:tailEnd/>
              </a:ln>
            </p:spPr>
          </p:cxnSp>
          <p:cxnSp>
            <p:nvCxnSpPr>
              <p:cNvPr id="700549" name="AutoShape 163"/>
              <p:cNvCxnSpPr>
                <a:cxnSpLocks noChangeShapeType="1"/>
                <a:stCxn id="700544" idx="0"/>
                <a:endCxn id="700542" idx="4"/>
              </p:cNvCxnSpPr>
              <p:nvPr/>
            </p:nvCxnSpPr>
            <p:spPr bwMode="auto">
              <a:xfrm flipV="1">
                <a:off x="2447" y="2359"/>
                <a:ext cx="0" cy="70"/>
              </a:xfrm>
              <a:prstGeom prst="straightConnector1">
                <a:avLst/>
              </a:prstGeom>
              <a:noFill/>
              <a:ln w="12700">
                <a:solidFill>
                  <a:schemeClr val="hlink"/>
                </a:solidFill>
                <a:round/>
                <a:headEnd/>
                <a:tailEnd/>
              </a:ln>
            </p:spPr>
          </p:cxnSp>
          <p:cxnSp>
            <p:nvCxnSpPr>
              <p:cNvPr id="700550" name="AutoShape 164"/>
              <p:cNvCxnSpPr>
                <a:cxnSpLocks noChangeShapeType="1"/>
                <a:stCxn id="700545" idx="0"/>
                <a:endCxn id="700542" idx="4"/>
              </p:cNvCxnSpPr>
              <p:nvPr/>
            </p:nvCxnSpPr>
            <p:spPr bwMode="auto">
              <a:xfrm flipH="1" flipV="1">
                <a:off x="2447" y="2359"/>
                <a:ext cx="93" cy="70"/>
              </a:xfrm>
              <a:prstGeom prst="straightConnector1">
                <a:avLst/>
              </a:prstGeom>
              <a:noFill/>
              <a:ln w="12700">
                <a:solidFill>
                  <a:schemeClr val="hlink"/>
                </a:solidFill>
                <a:round/>
                <a:headEnd/>
                <a:tailEnd/>
              </a:ln>
            </p:spPr>
          </p:cxnSp>
          <p:sp>
            <p:nvSpPr>
              <p:cNvPr id="700551" name="AutoShape 165"/>
              <p:cNvSpPr>
                <a:spLocks noChangeArrowheads="1"/>
              </p:cNvSpPr>
              <p:nvPr/>
            </p:nvSpPr>
            <p:spPr bwMode="auto">
              <a:xfrm>
                <a:off x="2559" y="2257"/>
                <a:ext cx="165" cy="102"/>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52" name="AutoShape 166"/>
              <p:cNvSpPr>
                <a:spLocks noChangeArrowheads="1"/>
              </p:cNvSpPr>
              <p:nvPr/>
            </p:nvSpPr>
            <p:spPr bwMode="auto">
              <a:xfrm>
                <a:off x="2781" y="2257"/>
                <a:ext cx="165" cy="102"/>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53" name="Oval 167"/>
              <p:cNvSpPr>
                <a:spLocks noChangeArrowheads="1"/>
              </p:cNvSpPr>
              <p:nvPr/>
            </p:nvSpPr>
            <p:spPr bwMode="auto">
              <a:xfrm>
                <a:off x="2399" y="2172"/>
                <a:ext cx="64" cy="46"/>
              </a:xfrm>
              <a:prstGeom prst="ellipse">
                <a:avLst/>
              </a:prstGeom>
              <a:solidFill>
                <a:srgbClr val="A4A4A4"/>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54" name="Oval 168"/>
              <p:cNvSpPr>
                <a:spLocks noChangeArrowheads="1"/>
              </p:cNvSpPr>
              <p:nvPr/>
            </p:nvSpPr>
            <p:spPr bwMode="auto">
              <a:xfrm>
                <a:off x="2483" y="2172"/>
                <a:ext cx="63" cy="46"/>
              </a:xfrm>
              <a:prstGeom prst="ellipse">
                <a:avLst/>
              </a:prstGeom>
              <a:solidFill>
                <a:srgbClr val="A4A4A4"/>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55" name="Oval 169"/>
              <p:cNvSpPr>
                <a:spLocks noChangeArrowheads="1"/>
              </p:cNvSpPr>
              <p:nvPr/>
            </p:nvSpPr>
            <p:spPr bwMode="auto">
              <a:xfrm>
                <a:off x="2835" y="2172"/>
                <a:ext cx="62" cy="46"/>
              </a:xfrm>
              <a:prstGeom prst="ellipse">
                <a:avLst/>
              </a:prstGeom>
              <a:solidFill>
                <a:srgbClr val="A4A4A4"/>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56" name="Oval 170"/>
              <p:cNvSpPr>
                <a:spLocks noChangeArrowheads="1"/>
              </p:cNvSpPr>
              <p:nvPr/>
            </p:nvSpPr>
            <p:spPr bwMode="auto">
              <a:xfrm>
                <a:off x="2567" y="2172"/>
                <a:ext cx="63" cy="46"/>
              </a:xfrm>
              <a:prstGeom prst="ellipse">
                <a:avLst/>
              </a:prstGeom>
              <a:solidFill>
                <a:srgbClr val="A4A4A4"/>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57" name="AutoShape 171"/>
              <p:cNvCxnSpPr>
                <a:cxnSpLocks noChangeShapeType="1"/>
                <a:stCxn id="700539" idx="2"/>
                <a:endCxn id="700551" idx="0"/>
              </p:cNvCxnSpPr>
              <p:nvPr/>
            </p:nvCxnSpPr>
            <p:spPr bwMode="auto">
              <a:xfrm flipH="1">
                <a:off x="2642" y="2218"/>
                <a:ext cx="109" cy="39"/>
              </a:xfrm>
              <a:prstGeom prst="straightConnector1">
                <a:avLst/>
              </a:prstGeom>
              <a:noFill/>
              <a:ln w="12700">
                <a:solidFill>
                  <a:schemeClr val="hlink"/>
                </a:solidFill>
                <a:round/>
                <a:headEnd/>
                <a:tailEnd/>
              </a:ln>
            </p:spPr>
          </p:cxnSp>
          <p:cxnSp>
            <p:nvCxnSpPr>
              <p:cNvPr id="700558" name="AutoShape 172"/>
              <p:cNvCxnSpPr>
                <a:cxnSpLocks noChangeShapeType="1"/>
                <a:stCxn id="700539" idx="2"/>
                <a:endCxn id="700552" idx="0"/>
              </p:cNvCxnSpPr>
              <p:nvPr/>
            </p:nvCxnSpPr>
            <p:spPr bwMode="auto">
              <a:xfrm>
                <a:off x="2751" y="2218"/>
                <a:ext cx="112" cy="39"/>
              </a:xfrm>
              <a:prstGeom prst="straightConnector1">
                <a:avLst/>
              </a:prstGeom>
              <a:noFill/>
              <a:ln w="12700">
                <a:solidFill>
                  <a:schemeClr val="hlink"/>
                </a:solidFill>
                <a:round/>
                <a:headEnd/>
                <a:tailEnd/>
              </a:ln>
            </p:spPr>
          </p:cxnSp>
          <p:cxnSp>
            <p:nvCxnSpPr>
              <p:cNvPr id="700559" name="AutoShape 173"/>
              <p:cNvCxnSpPr>
                <a:cxnSpLocks noChangeShapeType="1"/>
                <a:stCxn id="700534" idx="4"/>
                <a:endCxn id="700538" idx="2"/>
              </p:cNvCxnSpPr>
              <p:nvPr/>
            </p:nvCxnSpPr>
            <p:spPr bwMode="auto">
              <a:xfrm rot="5400000">
                <a:off x="2496" y="1825"/>
                <a:ext cx="108" cy="474"/>
              </a:xfrm>
              <a:prstGeom prst="bentConnector3">
                <a:avLst>
                  <a:gd name="adj1" fmla="val 49551"/>
                </a:avLst>
              </a:prstGeom>
              <a:noFill/>
              <a:ln w="12700">
                <a:solidFill>
                  <a:schemeClr val="hlink"/>
                </a:solidFill>
                <a:miter lim="800000"/>
                <a:headEnd/>
                <a:tailEnd/>
              </a:ln>
            </p:spPr>
          </p:cxnSp>
          <p:cxnSp>
            <p:nvCxnSpPr>
              <p:cNvPr id="700560" name="AutoShape 174"/>
              <p:cNvCxnSpPr>
                <a:cxnSpLocks noChangeShapeType="1"/>
                <a:stCxn id="700537" idx="4"/>
                <a:endCxn id="700539" idx="2"/>
              </p:cNvCxnSpPr>
              <p:nvPr/>
            </p:nvCxnSpPr>
            <p:spPr bwMode="auto">
              <a:xfrm rot="5400000">
                <a:off x="2760" y="1999"/>
                <a:ext cx="108" cy="126"/>
              </a:xfrm>
              <a:prstGeom prst="bentConnector3">
                <a:avLst>
                  <a:gd name="adj1" fmla="val 75671"/>
                </a:avLst>
              </a:prstGeom>
              <a:noFill/>
              <a:ln w="12700">
                <a:solidFill>
                  <a:schemeClr val="hlink"/>
                </a:solidFill>
                <a:miter lim="800000"/>
                <a:headEnd/>
                <a:tailEnd/>
              </a:ln>
            </p:spPr>
          </p:cxnSp>
        </p:grpSp>
        <p:grpSp>
          <p:nvGrpSpPr>
            <p:cNvPr id="27" name="Group 175"/>
            <p:cNvGrpSpPr>
              <a:grpSpLocks/>
            </p:cNvGrpSpPr>
            <p:nvPr/>
          </p:nvGrpSpPr>
          <p:grpSpPr bwMode="auto">
            <a:xfrm>
              <a:off x="7819322" y="2910327"/>
              <a:ext cx="615739" cy="492125"/>
              <a:chOff x="4901" y="1682"/>
              <a:chExt cx="771" cy="830"/>
            </a:xfrm>
          </p:grpSpPr>
          <p:sp>
            <p:nvSpPr>
              <p:cNvPr id="700562" name="Rectangle 176"/>
              <p:cNvSpPr>
                <a:spLocks noChangeArrowheads="1"/>
              </p:cNvSpPr>
              <p:nvPr/>
            </p:nvSpPr>
            <p:spPr bwMode="auto">
              <a:xfrm>
                <a:off x="5055" y="1710"/>
                <a:ext cx="188" cy="94"/>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63" name="Rectangle 177"/>
              <p:cNvSpPr>
                <a:spLocks noChangeArrowheads="1"/>
              </p:cNvSpPr>
              <p:nvPr/>
            </p:nvSpPr>
            <p:spPr bwMode="auto">
              <a:xfrm>
                <a:off x="4901" y="1922"/>
                <a:ext cx="190" cy="92"/>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64" name="Rectangle 178"/>
              <p:cNvSpPr>
                <a:spLocks noChangeArrowheads="1"/>
              </p:cNvSpPr>
              <p:nvPr/>
            </p:nvSpPr>
            <p:spPr bwMode="auto">
              <a:xfrm>
                <a:off x="5196" y="1917"/>
                <a:ext cx="190" cy="93"/>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65" name="Rectangle 179"/>
              <p:cNvSpPr>
                <a:spLocks noChangeArrowheads="1"/>
              </p:cNvSpPr>
              <p:nvPr/>
            </p:nvSpPr>
            <p:spPr bwMode="auto">
              <a:xfrm>
                <a:off x="4905" y="2276"/>
                <a:ext cx="190" cy="95"/>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66" name="Rectangle 180"/>
              <p:cNvSpPr>
                <a:spLocks noChangeArrowheads="1"/>
              </p:cNvSpPr>
              <p:nvPr/>
            </p:nvSpPr>
            <p:spPr bwMode="auto">
              <a:xfrm>
                <a:off x="5195" y="2273"/>
                <a:ext cx="190" cy="93"/>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67" name="AutoShape 181"/>
              <p:cNvCxnSpPr>
                <a:cxnSpLocks noChangeShapeType="1"/>
                <a:stCxn id="700562" idx="2"/>
                <a:endCxn id="700563" idx="0"/>
              </p:cNvCxnSpPr>
              <p:nvPr/>
            </p:nvCxnSpPr>
            <p:spPr bwMode="auto">
              <a:xfrm rot="5400000">
                <a:off x="5014" y="1786"/>
                <a:ext cx="118" cy="153"/>
              </a:xfrm>
              <a:prstGeom prst="bentConnector3">
                <a:avLst>
                  <a:gd name="adj1" fmla="val 50000"/>
                </a:avLst>
              </a:prstGeom>
              <a:noFill/>
              <a:ln w="12700">
                <a:solidFill>
                  <a:schemeClr val="hlink"/>
                </a:solidFill>
                <a:miter lim="800000"/>
                <a:headEnd/>
                <a:tailEnd/>
              </a:ln>
            </p:spPr>
          </p:cxnSp>
          <p:cxnSp>
            <p:nvCxnSpPr>
              <p:cNvPr id="700568" name="AutoShape 182"/>
              <p:cNvCxnSpPr>
                <a:cxnSpLocks noChangeShapeType="1"/>
                <a:stCxn id="700562" idx="2"/>
                <a:endCxn id="700564" idx="0"/>
              </p:cNvCxnSpPr>
              <p:nvPr/>
            </p:nvCxnSpPr>
            <p:spPr bwMode="auto">
              <a:xfrm rot="16200000" flipH="1">
                <a:off x="5164" y="1789"/>
                <a:ext cx="113" cy="143"/>
              </a:xfrm>
              <a:prstGeom prst="bentConnector3">
                <a:avLst>
                  <a:gd name="adj1" fmla="val 50000"/>
                </a:avLst>
              </a:prstGeom>
              <a:noFill/>
              <a:ln w="12700">
                <a:solidFill>
                  <a:schemeClr val="hlink"/>
                </a:solidFill>
                <a:miter lim="800000"/>
                <a:headEnd/>
                <a:tailEnd/>
              </a:ln>
            </p:spPr>
          </p:cxnSp>
          <p:cxnSp>
            <p:nvCxnSpPr>
              <p:cNvPr id="700569" name="AutoShape 183"/>
              <p:cNvCxnSpPr>
                <a:cxnSpLocks noChangeShapeType="1"/>
                <a:stCxn id="700564" idx="2"/>
                <a:endCxn id="700565" idx="0"/>
              </p:cNvCxnSpPr>
              <p:nvPr/>
            </p:nvCxnSpPr>
            <p:spPr bwMode="auto">
              <a:xfrm rot="5400000">
                <a:off x="5014" y="1997"/>
                <a:ext cx="266" cy="291"/>
              </a:xfrm>
              <a:prstGeom prst="bentConnector3">
                <a:avLst>
                  <a:gd name="adj1" fmla="val 49861"/>
                </a:avLst>
              </a:prstGeom>
              <a:noFill/>
              <a:ln w="12700">
                <a:solidFill>
                  <a:schemeClr val="hlink"/>
                </a:solidFill>
                <a:miter lim="800000"/>
                <a:headEnd/>
                <a:tailEnd/>
              </a:ln>
            </p:spPr>
          </p:cxnSp>
          <p:cxnSp>
            <p:nvCxnSpPr>
              <p:cNvPr id="700570" name="AutoShape 184"/>
              <p:cNvCxnSpPr>
                <a:cxnSpLocks noChangeShapeType="1"/>
                <a:stCxn id="700564" idx="2"/>
                <a:endCxn id="700566" idx="0"/>
              </p:cNvCxnSpPr>
              <p:nvPr/>
            </p:nvCxnSpPr>
            <p:spPr bwMode="auto">
              <a:xfrm rot="5400000">
                <a:off x="5160" y="2141"/>
                <a:ext cx="263" cy="1"/>
              </a:xfrm>
              <a:prstGeom prst="bentConnector3">
                <a:avLst>
                  <a:gd name="adj1" fmla="val 50000"/>
                </a:avLst>
              </a:prstGeom>
              <a:noFill/>
              <a:ln w="12700">
                <a:solidFill>
                  <a:schemeClr val="hlink"/>
                </a:solidFill>
                <a:miter lim="800000"/>
                <a:headEnd/>
                <a:tailEnd/>
              </a:ln>
            </p:spPr>
          </p:cxnSp>
          <p:pic>
            <p:nvPicPr>
              <p:cNvPr id="700571" name="Picture 185"/>
              <p:cNvPicPr>
                <a:picLocks noChangeAspect="1" noChangeArrowheads="1"/>
              </p:cNvPicPr>
              <p:nvPr/>
            </p:nvPicPr>
            <p:blipFill>
              <a:blip r:embed="rId14" cstate="print">
                <a:lum contrast="-16000"/>
              </a:blip>
              <a:srcRect/>
              <a:stretch>
                <a:fillRect/>
              </a:stretch>
            </p:blipFill>
            <p:spPr bwMode="auto">
              <a:xfrm>
                <a:off x="5395" y="1887"/>
                <a:ext cx="235" cy="154"/>
              </a:xfrm>
              <a:prstGeom prst="rect">
                <a:avLst/>
              </a:prstGeom>
              <a:noFill/>
              <a:ln w="12700">
                <a:noFill/>
                <a:miter lim="800000"/>
                <a:headEnd/>
                <a:tailEnd/>
              </a:ln>
            </p:spPr>
          </p:pic>
          <p:pic>
            <p:nvPicPr>
              <p:cNvPr id="700572" name="Picture 186"/>
              <p:cNvPicPr>
                <a:picLocks noChangeAspect="1" noChangeArrowheads="1"/>
              </p:cNvPicPr>
              <p:nvPr/>
            </p:nvPicPr>
            <p:blipFill>
              <a:blip r:embed="rId15" cstate="print">
                <a:lum contrast="-16000"/>
              </a:blip>
              <a:srcRect/>
              <a:stretch>
                <a:fillRect/>
              </a:stretch>
            </p:blipFill>
            <p:spPr bwMode="auto">
              <a:xfrm>
                <a:off x="5266" y="1682"/>
                <a:ext cx="180" cy="125"/>
              </a:xfrm>
              <a:prstGeom prst="rect">
                <a:avLst/>
              </a:prstGeom>
              <a:noFill/>
              <a:ln w="12700">
                <a:noFill/>
                <a:miter lim="800000"/>
                <a:headEnd/>
                <a:tailEnd/>
              </a:ln>
            </p:spPr>
          </p:pic>
          <p:pic>
            <p:nvPicPr>
              <p:cNvPr id="700573" name="Picture 187"/>
              <p:cNvPicPr>
                <a:picLocks noChangeAspect="1" noChangeArrowheads="1"/>
              </p:cNvPicPr>
              <p:nvPr/>
            </p:nvPicPr>
            <p:blipFill>
              <a:blip r:embed="rId15" cstate="print">
                <a:lum contrast="-16000"/>
              </a:blip>
              <a:srcRect/>
              <a:stretch>
                <a:fillRect/>
              </a:stretch>
            </p:blipFill>
            <p:spPr bwMode="auto">
              <a:xfrm>
                <a:off x="4908" y="2386"/>
                <a:ext cx="179" cy="126"/>
              </a:xfrm>
              <a:prstGeom prst="rect">
                <a:avLst/>
              </a:prstGeom>
              <a:noFill/>
              <a:ln w="12700">
                <a:noFill/>
                <a:miter lim="800000"/>
                <a:headEnd/>
                <a:tailEnd/>
              </a:ln>
            </p:spPr>
          </p:pic>
          <p:sp>
            <p:nvSpPr>
              <p:cNvPr id="700574" name="Rectangle 188"/>
              <p:cNvSpPr>
                <a:spLocks noChangeArrowheads="1"/>
              </p:cNvSpPr>
              <p:nvPr/>
            </p:nvSpPr>
            <p:spPr bwMode="auto">
              <a:xfrm>
                <a:off x="5483" y="2275"/>
                <a:ext cx="189" cy="95"/>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75" name="AutoShape 189"/>
              <p:cNvCxnSpPr>
                <a:cxnSpLocks noChangeShapeType="1"/>
                <a:stCxn id="700564" idx="2"/>
                <a:endCxn id="700574" idx="0"/>
              </p:cNvCxnSpPr>
              <p:nvPr/>
            </p:nvCxnSpPr>
            <p:spPr bwMode="auto">
              <a:xfrm rot="16200000" flipH="1">
                <a:off x="5302" y="2000"/>
                <a:ext cx="265" cy="285"/>
              </a:xfrm>
              <a:prstGeom prst="bentConnector3">
                <a:avLst>
                  <a:gd name="adj1" fmla="val 50000"/>
                </a:avLst>
              </a:prstGeom>
              <a:noFill/>
              <a:ln w="12700">
                <a:solidFill>
                  <a:schemeClr val="hlink"/>
                </a:solidFill>
                <a:miter lim="800000"/>
                <a:headEnd/>
                <a:tailEnd/>
              </a:ln>
            </p:spPr>
          </p:cxnSp>
          <p:pic>
            <p:nvPicPr>
              <p:cNvPr id="700576" name="Picture 190"/>
              <p:cNvPicPr>
                <a:picLocks noChangeAspect="1" noChangeArrowheads="1"/>
              </p:cNvPicPr>
              <p:nvPr/>
            </p:nvPicPr>
            <p:blipFill>
              <a:blip r:embed="rId15" cstate="print">
                <a:lum contrast="-16000"/>
              </a:blip>
              <a:srcRect/>
              <a:stretch>
                <a:fillRect/>
              </a:stretch>
            </p:blipFill>
            <p:spPr bwMode="auto">
              <a:xfrm>
                <a:off x="5201" y="2385"/>
                <a:ext cx="180" cy="125"/>
              </a:xfrm>
              <a:prstGeom prst="rect">
                <a:avLst/>
              </a:prstGeom>
              <a:noFill/>
              <a:ln w="12700">
                <a:noFill/>
                <a:miter lim="800000"/>
                <a:headEnd/>
                <a:tailEnd/>
              </a:ln>
            </p:spPr>
          </p:pic>
          <p:pic>
            <p:nvPicPr>
              <p:cNvPr id="700577" name="Picture 191"/>
              <p:cNvPicPr>
                <a:picLocks noChangeAspect="1" noChangeArrowheads="1"/>
              </p:cNvPicPr>
              <p:nvPr/>
            </p:nvPicPr>
            <p:blipFill>
              <a:blip r:embed="rId15" cstate="print">
                <a:lum contrast="-16000"/>
              </a:blip>
              <a:srcRect/>
              <a:stretch>
                <a:fillRect/>
              </a:stretch>
            </p:blipFill>
            <p:spPr bwMode="auto">
              <a:xfrm>
                <a:off x="5488" y="2380"/>
                <a:ext cx="180" cy="125"/>
              </a:xfrm>
              <a:prstGeom prst="rect">
                <a:avLst/>
              </a:prstGeom>
              <a:noFill/>
              <a:ln w="12700">
                <a:noFill/>
                <a:miter lim="800000"/>
                <a:headEnd/>
                <a:tailEnd/>
              </a:ln>
            </p:spPr>
          </p:pic>
        </p:grpSp>
        <p:grpSp>
          <p:nvGrpSpPr>
            <p:cNvPr id="28" name="Group 192"/>
            <p:cNvGrpSpPr>
              <a:grpSpLocks/>
            </p:cNvGrpSpPr>
            <p:nvPr/>
          </p:nvGrpSpPr>
          <p:grpSpPr bwMode="auto">
            <a:xfrm>
              <a:off x="6907270" y="2910327"/>
              <a:ext cx="674581" cy="534988"/>
              <a:chOff x="4080" y="1795"/>
              <a:chExt cx="661" cy="668"/>
            </a:xfrm>
          </p:grpSpPr>
          <p:sp>
            <p:nvSpPr>
              <p:cNvPr id="700579" name="Rectangle 193"/>
              <p:cNvSpPr>
                <a:spLocks noChangeArrowheads="1"/>
              </p:cNvSpPr>
              <p:nvPr/>
            </p:nvSpPr>
            <p:spPr bwMode="auto">
              <a:xfrm>
                <a:off x="4552" y="2288"/>
                <a:ext cx="189" cy="93"/>
              </a:xfrm>
              <a:prstGeom prst="rect">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80" name="Rectangle 194"/>
              <p:cNvSpPr>
                <a:spLocks noChangeArrowheads="1"/>
              </p:cNvSpPr>
              <p:nvPr/>
            </p:nvSpPr>
            <p:spPr bwMode="auto">
              <a:xfrm>
                <a:off x="4552" y="2042"/>
                <a:ext cx="189" cy="93"/>
              </a:xfrm>
              <a:prstGeom prst="rect">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81" name="AutoShape 195"/>
              <p:cNvSpPr>
                <a:spLocks noChangeArrowheads="1"/>
              </p:cNvSpPr>
              <p:nvPr/>
            </p:nvSpPr>
            <p:spPr bwMode="auto">
              <a:xfrm>
                <a:off x="4091" y="2121"/>
                <a:ext cx="165" cy="103"/>
              </a:xfrm>
              <a:prstGeom prst="triangle">
                <a:avLst>
                  <a:gd name="adj" fmla="val 50000"/>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82" name="AutoShape 196"/>
              <p:cNvSpPr>
                <a:spLocks noChangeArrowheads="1"/>
              </p:cNvSpPr>
              <p:nvPr/>
            </p:nvSpPr>
            <p:spPr bwMode="auto">
              <a:xfrm rot="-5400000">
                <a:off x="4353" y="2278"/>
                <a:ext cx="103" cy="120"/>
              </a:xfrm>
              <a:prstGeom prst="hexagon">
                <a:avLst>
                  <a:gd name="adj" fmla="val 25000"/>
                  <a:gd name="vf" fmla="val 115470"/>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rot="10800000" wrap="none" anchor="ctr"/>
              <a:lstStyle/>
              <a:p>
                <a:pPr algn="l" eaLnBrk="1" hangingPunct="1"/>
                <a:endParaRPr lang="zh-CN" altLang="en-US" sz="900" b="0">
                  <a:solidFill>
                    <a:schemeClr val="bg1"/>
                  </a:solidFill>
                  <a:effectLst/>
                  <a:ea typeface="华文楷体" pitchFamily="2" charset="-122"/>
                </a:endParaRPr>
              </a:p>
            </p:txBody>
          </p:sp>
          <p:sp>
            <p:nvSpPr>
              <p:cNvPr id="700583" name="AutoShape 197"/>
              <p:cNvSpPr>
                <a:spLocks noChangeArrowheads="1"/>
              </p:cNvSpPr>
              <p:nvPr/>
            </p:nvSpPr>
            <p:spPr bwMode="auto">
              <a:xfrm rot="-5400000">
                <a:off x="4596" y="1786"/>
                <a:ext cx="102" cy="119"/>
              </a:xfrm>
              <a:prstGeom prst="hexagon">
                <a:avLst>
                  <a:gd name="adj" fmla="val 25000"/>
                  <a:gd name="vf" fmla="val 115470"/>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rot="10800000" wrap="none" anchor="ctr"/>
              <a:lstStyle/>
              <a:p>
                <a:pPr algn="l" eaLnBrk="1" hangingPunct="1"/>
                <a:endParaRPr lang="zh-CN" altLang="en-US" sz="900" b="0">
                  <a:solidFill>
                    <a:schemeClr val="bg1"/>
                  </a:solidFill>
                  <a:effectLst/>
                  <a:ea typeface="华文楷体" pitchFamily="2" charset="-122"/>
                </a:endParaRPr>
              </a:p>
            </p:txBody>
          </p:sp>
          <p:sp>
            <p:nvSpPr>
              <p:cNvPr id="700584" name="Rectangle 198"/>
              <p:cNvSpPr>
                <a:spLocks noChangeArrowheads="1"/>
              </p:cNvSpPr>
              <p:nvPr/>
            </p:nvSpPr>
            <p:spPr bwMode="auto">
              <a:xfrm>
                <a:off x="4080" y="1796"/>
                <a:ext cx="189" cy="94"/>
              </a:xfrm>
              <a:prstGeom prst="rect">
                <a:avLst/>
              </a:prstGeom>
              <a:gradFill rotWithShape="0">
                <a:gsLst>
                  <a:gs pos="0">
                    <a:srgbClr val="76C876"/>
                  </a:gs>
                  <a:gs pos="100000">
                    <a:srgbClr val="009900"/>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85" name="AutoShape 199"/>
              <p:cNvCxnSpPr>
                <a:cxnSpLocks noChangeShapeType="1"/>
                <a:stCxn id="700584" idx="2"/>
                <a:endCxn id="700581" idx="0"/>
              </p:cNvCxnSpPr>
              <p:nvPr/>
            </p:nvCxnSpPr>
            <p:spPr bwMode="auto">
              <a:xfrm rot="5400000">
                <a:off x="4058" y="2005"/>
                <a:ext cx="231" cy="1"/>
              </a:xfrm>
              <a:prstGeom prst="bentConnector3">
                <a:avLst>
                  <a:gd name="adj1" fmla="val 50000"/>
                </a:avLst>
              </a:prstGeom>
              <a:noFill/>
              <a:ln w="12700">
                <a:solidFill>
                  <a:srgbClr val="000000"/>
                </a:solidFill>
                <a:miter lim="800000"/>
                <a:headEnd/>
                <a:tailEnd/>
              </a:ln>
            </p:spPr>
          </p:cxnSp>
          <p:cxnSp>
            <p:nvCxnSpPr>
              <p:cNvPr id="700586" name="AutoShape 200"/>
              <p:cNvCxnSpPr>
                <a:cxnSpLocks noChangeShapeType="1"/>
                <a:stCxn id="700583" idx="2"/>
                <a:endCxn id="700580" idx="0"/>
              </p:cNvCxnSpPr>
              <p:nvPr/>
            </p:nvCxnSpPr>
            <p:spPr bwMode="auto">
              <a:xfrm rot="5400000">
                <a:off x="4575" y="1969"/>
                <a:ext cx="144" cy="1"/>
              </a:xfrm>
              <a:prstGeom prst="bentConnector3">
                <a:avLst>
                  <a:gd name="adj1" fmla="val 49093"/>
                </a:avLst>
              </a:prstGeom>
              <a:noFill/>
              <a:ln w="12700">
                <a:solidFill>
                  <a:srgbClr val="000000"/>
                </a:solidFill>
                <a:miter lim="800000"/>
                <a:headEnd/>
                <a:tailEnd/>
              </a:ln>
            </p:spPr>
          </p:cxnSp>
          <p:cxnSp>
            <p:nvCxnSpPr>
              <p:cNvPr id="700587" name="AutoShape 201"/>
              <p:cNvCxnSpPr>
                <a:cxnSpLocks noChangeShapeType="1"/>
                <a:stCxn id="700580" idx="2"/>
                <a:endCxn id="700579" idx="0"/>
              </p:cNvCxnSpPr>
              <p:nvPr/>
            </p:nvCxnSpPr>
            <p:spPr bwMode="auto">
              <a:xfrm rot="5400000">
                <a:off x="4569" y="2212"/>
                <a:ext cx="153" cy="0"/>
              </a:xfrm>
              <a:prstGeom prst="straightConnector1">
                <a:avLst/>
              </a:prstGeom>
              <a:noFill/>
              <a:ln w="12700">
                <a:solidFill>
                  <a:srgbClr val="000000"/>
                </a:solidFill>
                <a:round/>
                <a:headEnd/>
                <a:tailEnd/>
              </a:ln>
            </p:spPr>
          </p:cxnSp>
          <p:cxnSp>
            <p:nvCxnSpPr>
              <p:cNvPr id="700588" name="AutoShape 202"/>
              <p:cNvCxnSpPr>
                <a:cxnSpLocks noChangeShapeType="1"/>
                <a:stCxn id="700583" idx="2"/>
                <a:endCxn id="700582" idx="2"/>
              </p:cNvCxnSpPr>
              <p:nvPr/>
            </p:nvCxnSpPr>
            <p:spPr bwMode="auto">
              <a:xfrm rot="10800000" flipV="1">
                <a:off x="4404" y="1846"/>
                <a:ext cx="184" cy="441"/>
              </a:xfrm>
              <a:prstGeom prst="bentConnector2">
                <a:avLst/>
              </a:prstGeom>
              <a:noFill/>
              <a:ln w="12700">
                <a:solidFill>
                  <a:srgbClr val="000000"/>
                </a:solidFill>
                <a:miter lim="800000"/>
                <a:headEnd/>
                <a:tailEnd/>
              </a:ln>
            </p:spPr>
          </p:cxnSp>
          <p:cxnSp>
            <p:nvCxnSpPr>
              <p:cNvPr id="700589" name="AutoShape 203"/>
              <p:cNvCxnSpPr>
                <a:cxnSpLocks noChangeShapeType="1"/>
                <a:stCxn id="700580" idx="1"/>
                <a:endCxn id="700581" idx="5"/>
              </p:cNvCxnSpPr>
              <p:nvPr/>
            </p:nvCxnSpPr>
            <p:spPr bwMode="auto">
              <a:xfrm rot="10800000" flipV="1">
                <a:off x="4215" y="2089"/>
                <a:ext cx="337" cy="84"/>
              </a:xfrm>
              <a:prstGeom prst="bentConnector3">
                <a:avLst>
                  <a:gd name="adj1" fmla="val 43819"/>
                </a:avLst>
              </a:prstGeom>
              <a:noFill/>
              <a:ln w="12700">
                <a:solidFill>
                  <a:srgbClr val="000000"/>
                </a:solidFill>
                <a:miter lim="800000"/>
                <a:headEnd/>
                <a:tailEnd/>
              </a:ln>
            </p:spPr>
          </p:cxnSp>
          <p:sp>
            <p:nvSpPr>
              <p:cNvPr id="700590" name="Oval 204"/>
              <p:cNvSpPr>
                <a:spLocks noChangeArrowheads="1"/>
              </p:cNvSpPr>
              <p:nvPr/>
            </p:nvSpPr>
            <p:spPr bwMode="auto">
              <a:xfrm>
                <a:off x="4228" y="2332"/>
                <a:ext cx="63" cy="47"/>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91" name="Oval 205"/>
              <p:cNvSpPr>
                <a:spLocks noChangeArrowheads="1"/>
              </p:cNvSpPr>
              <p:nvPr/>
            </p:nvSpPr>
            <p:spPr bwMode="auto">
              <a:xfrm>
                <a:off x="4667" y="2416"/>
                <a:ext cx="63" cy="47"/>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grpSp>
        <p:grpSp>
          <p:nvGrpSpPr>
            <p:cNvPr id="29" name="Group 206"/>
            <p:cNvGrpSpPr>
              <a:grpSpLocks/>
            </p:cNvGrpSpPr>
            <p:nvPr/>
          </p:nvGrpSpPr>
          <p:grpSpPr bwMode="auto">
            <a:xfrm>
              <a:off x="4423296" y="2942077"/>
              <a:ext cx="827991" cy="534988"/>
              <a:chOff x="4384" y="1402"/>
              <a:chExt cx="1038" cy="1772"/>
            </a:xfrm>
          </p:grpSpPr>
          <p:cxnSp>
            <p:nvCxnSpPr>
              <p:cNvPr id="700593" name="AutoShape 207"/>
              <p:cNvCxnSpPr>
                <a:cxnSpLocks noChangeShapeType="1"/>
                <a:stCxn id="700598" idx="2"/>
                <a:endCxn id="700596" idx="0"/>
              </p:cNvCxnSpPr>
              <p:nvPr/>
            </p:nvCxnSpPr>
            <p:spPr bwMode="auto">
              <a:xfrm>
                <a:off x="5254" y="2982"/>
                <a:ext cx="0" cy="92"/>
              </a:xfrm>
              <a:prstGeom prst="straightConnector1">
                <a:avLst/>
              </a:prstGeom>
              <a:noFill/>
              <a:ln w="12700">
                <a:solidFill>
                  <a:schemeClr val="tx1"/>
                </a:solidFill>
                <a:round/>
                <a:headEnd type="none" w="sm" len="sm"/>
                <a:tailEnd type="none" w="sm" len="sm"/>
              </a:ln>
            </p:spPr>
          </p:cxnSp>
          <p:sp>
            <p:nvSpPr>
              <p:cNvPr id="700594" name="AutoShape 208"/>
              <p:cNvSpPr>
                <a:spLocks noChangeArrowheads="1"/>
              </p:cNvSpPr>
              <p:nvPr/>
            </p:nvSpPr>
            <p:spPr bwMode="auto">
              <a:xfrm>
                <a:off x="5191" y="2498"/>
                <a:ext cx="126" cy="100"/>
              </a:xfrm>
              <a:prstGeom prst="flowChartProcess">
                <a:avLst/>
              </a:prstGeom>
              <a:solidFill>
                <a:srgbClr val="009900"/>
              </a:solidFill>
              <a:ln w="9525">
                <a:solidFill>
                  <a:schemeClr val="tx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95" name="AutoShape 209"/>
              <p:cNvSpPr>
                <a:spLocks noChangeArrowheads="1"/>
              </p:cNvSpPr>
              <p:nvPr/>
            </p:nvSpPr>
            <p:spPr bwMode="auto">
              <a:xfrm>
                <a:off x="5086" y="2690"/>
                <a:ext cx="126" cy="100"/>
              </a:xfrm>
              <a:prstGeom prst="flowChartProcess">
                <a:avLst/>
              </a:prstGeom>
              <a:solidFill>
                <a:srgbClr val="009900"/>
              </a:solidFill>
              <a:ln w="9525">
                <a:solidFill>
                  <a:schemeClr val="tx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96" name="AutoShape 210"/>
              <p:cNvSpPr>
                <a:spLocks noChangeArrowheads="1"/>
              </p:cNvSpPr>
              <p:nvPr/>
            </p:nvSpPr>
            <p:spPr bwMode="auto">
              <a:xfrm>
                <a:off x="5191" y="3074"/>
                <a:ext cx="126" cy="100"/>
              </a:xfrm>
              <a:prstGeom prst="flowChartProcess">
                <a:avLst/>
              </a:prstGeom>
              <a:solidFill>
                <a:srgbClr val="009900"/>
              </a:solidFill>
              <a:ln w="9525">
                <a:solidFill>
                  <a:schemeClr val="tx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97" name="AutoShape 211"/>
              <p:cNvSpPr>
                <a:spLocks noChangeArrowheads="1"/>
              </p:cNvSpPr>
              <p:nvPr/>
            </p:nvSpPr>
            <p:spPr bwMode="auto">
              <a:xfrm>
                <a:off x="5296" y="2690"/>
                <a:ext cx="126" cy="100"/>
              </a:xfrm>
              <a:prstGeom prst="flowChartProcess">
                <a:avLst/>
              </a:prstGeom>
              <a:solidFill>
                <a:srgbClr val="009900"/>
              </a:solidFill>
              <a:ln w="9525">
                <a:solidFill>
                  <a:schemeClr val="tx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598" name="AutoShape 212"/>
              <p:cNvSpPr>
                <a:spLocks noChangeArrowheads="1"/>
              </p:cNvSpPr>
              <p:nvPr/>
            </p:nvSpPr>
            <p:spPr bwMode="auto">
              <a:xfrm>
                <a:off x="5191" y="2882"/>
                <a:ext cx="126" cy="100"/>
              </a:xfrm>
              <a:prstGeom prst="flowChartProcess">
                <a:avLst/>
              </a:prstGeom>
              <a:solidFill>
                <a:srgbClr val="009900"/>
              </a:solidFill>
              <a:ln w="9525">
                <a:solidFill>
                  <a:schemeClr val="tx1"/>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599" name="AutoShape 213"/>
              <p:cNvCxnSpPr>
                <a:cxnSpLocks noChangeShapeType="1"/>
                <a:stCxn id="700595" idx="0"/>
                <a:endCxn id="700594" idx="2"/>
              </p:cNvCxnSpPr>
              <p:nvPr/>
            </p:nvCxnSpPr>
            <p:spPr bwMode="auto">
              <a:xfrm rot="-5400000">
                <a:off x="5156" y="2591"/>
                <a:ext cx="92" cy="105"/>
              </a:xfrm>
              <a:prstGeom prst="bentConnector3">
                <a:avLst>
                  <a:gd name="adj1" fmla="val 50000"/>
                </a:avLst>
              </a:prstGeom>
              <a:noFill/>
              <a:ln w="12700">
                <a:solidFill>
                  <a:schemeClr val="tx1"/>
                </a:solidFill>
                <a:miter lim="800000"/>
                <a:headEnd/>
                <a:tailEnd/>
              </a:ln>
            </p:spPr>
          </p:cxnSp>
          <p:cxnSp>
            <p:nvCxnSpPr>
              <p:cNvPr id="700600" name="AutoShape 214"/>
              <p:cNvCxnSpPr>
                <a:cxnSpLocks noChangeShapeType="1"/>
                <a:stCxn id="700597" idx="0"/>
                <a:endCxn id="700594" idx="2"/>
              </p:cNvCxnSpPr>
              <p:nvPr/>
            </p:nvCxnSpPr>
            <p:spPr bwMode="auto">
              <a:xfrm rot="5400000" flipH="1">
                <a:off x="5261" y="2591"/>
                <a:ext cx="92" cy="105"/>
              </a:xfrm>
              <a:prstGeom prst="bentConnector3">
                <a:avLst>
                  <a:gd name="adj1" fmla="val 50000"/>
                </a:avLst>
              </a:prstGeom>
              <a:noFill/>
              <a:ln w="12700">
                <a:solidFill>
                  <a:schemeClr val="tx1"/>
                </a:solidFill>
                <a:miter lim="800000"/>
                <a:headEnd/>
                <a:tailEnd/>
              </a:ln>
            </p:spPr>
          </p:cxnSp>
          <p:cxnSp>
            <p:nvCxnSpPr>
              <p:cNvPr id="700601" name="AutoShape 215"/>
              <p:cNvCxnSpPr>
                <a:cxnSpLocks noChangeShapeType="1"/>
                <a:stCxn id="700598" idx="0"/>
                <a:endCxn id="700595" idx="2"/>
              </p:cNvCxnSpPr>
              <p:nvPr/>
            </p:nvCxnSpPr>
            <p:spPr bwMode="auto">
              <a:xfrm rot="5400000" flipH="1">
                <a:off x="5156" y="2783"/>
                <a:ext cx="92" cy="105"/>
              </a:xfrm>
              <a:prstGeom prst="bentConnector3">
                <a:avLst>
                  <a:gd name="adj1" fmla="val 50000"/>
                </a:avLst>
              </a:prstGeom>
              <a:noFill/>
              <a:ln w="12700">
                <a:solidFill>
                  <a:schemeClr val="tx1"/>
                </a:solidFill>
                <a:miter lim="800000"/>
                <a:headEnd/>
                <a:tailEnd/>
              </a:ln>
            </p:spPr>
          </p:cxnSp>
          <p:cxnSp>
            <p:nvCxnSpPr>
              <p:cNvPr id="700602" name="AutoShape 216"/>
              <p:cNvCxnSpPr>
                <a:cxnSpLocks noChangeShapeType="1"/>
                <a:stCxn id="700598" idx="0"/>
                <a:endCxn id="700597" idx="2"/>
              </p:cNvCxnSpPr>
              <p:nvPr/>
            </p:nvCxnSpPr>
            <p:spPr bwMode="auto">
              <a:xfrm rot="-5400000">
                <a:off x="5261" y="2783"/>
                <a:ext cx="92" cy="105"/>
              </a:xfrm>
              <a:prstGeom prst="bentConnector3">
                <a:avLst>
                  <a:gd name="adj1" fmla="val 50000"/>
                </a:avLst>
              </a:prstGeom>
              <a:noFill/>
              <a:ln w="12700">
                <a:solidFill>
                  <a:schemeClr val="tx1"/>
                </a:solidFill>
                <a:miter lim="800000"/>
                <a:headEnd/>
                <a:tailEnd/>
              </a:ln>
            </p:spPr>
          </p:cxnSp>
          <p:grpSp>
            <p:nvGrpSpPr>
              <p:cNvPr id="30" name="Group 217"/>
              <p:cNvGrpSpPr>
                <a:grpSpLocks/>
              </p:cNvGrpSpPr>
              <p:nvPr/>
            </p:nvGrpSpPr>
            <p:grpSpPr bwMode="auto">
              <a:xfrm>
                <a:off x="4384" y="1402"/>
                <a:ext cx="1005" cy="973"/>
                <a:chOff x="768" y="2400"/>
                <a:chExt cx="384" cy="480"/>
              </a:xfrm>
            </p:grpSpPr>
            <p:sp>
              <p:nvSpPr>
                <p:cNvPr id="700604" name="AutoShape 218"/>
                <p:cNvSpPr>
                  <a:spLocks noChangeArrowheads="1"/>
                </p:cNvSpPr>
                <p:nvPr/>
              </p:nvSpPr>
              <p:spPr bwMode="auto">
                <a:xfrm>
                  <a:off x="960" y="2400"/>
                  <a:ext cx="96" cy="96"/>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type="none" w="sm" len="sm"/>
                  <a:tailEnd type="none" w="sm" len="sm"/>
                </a:ln>
              </p:spPr>
              <p:txBody>
                <a:bodyPr wrap="none" anchor="ctr"/>
                <a:lstStyle/>
                <a:p>
                  <a:endParaRPr lang="zh-CN" altLang="zh-CN" sz="900" b="0">
                    <a:solidFill>
                      <a:srgbClr val="7463EF"/>
                    </a:solidFill>
                    <a:effectLst/>
                    <a:ea typeface="Arial Unicode MS" pitchFamily="34" charset="-122"/>
                    <a:cs typeface="Arial Unicode MS" pitchFamily="34" charset="-122"/>
                  </a:endParaRPr>
                </a:p>
              </p:txBody>
            </p:sp>
            <p:sp>
              <p:nvSpPr>
                <p:cNvPr id="700605" name="AutoShape 219"/>
                <p:cNvSpPr>
                  <a:spLocks noChangeArrowheads="1"/>
                </p:cNvSpPr>
                <p:nvPr/>
              </p:nvSpPr>
              <p:spPr bwMode="auto">
                <a:xfrm>
                  <a:off x="864" y="2592"/>
                  <a:ext cx="96" cy="96"/>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type="none" w="sm" len="sm"/>
                  <a:tailEnd type="none" w="sm" len="sm"/>
                </a:ln>
              </p:spPr>
              <p:txBody>
                <a:bodyPr wrap="none" anchor="ctr"/>
                <a:lstStyle/>
                <a:p>
                  <a:endParaRPr lang="zh-CN" altLang="zh-CN" sz="900" b="0">
                    <a:solidFill>
                      <a:srgbClr val="7463EF"/>
                    </a:solidFill>
                    <a:effectLst/>
                    <a:ea typeface="Arial Unicode MS" pitchFamily="34" charset="-122"/>
                    <a:cs typeface="Arial Unicode MS" pitchFamily="34" charset="-122"/>
                  </a:endParaRPr>
                </a:p>
              </p:txBody>
            </p:sp>
            <p:sp>
              <p:nvSpPr>
                <p:cNvPr id="700606" name="AutoShape 220"/>
                <p:cNvSpPr>
                  <a:spLocks noChangeArrowheads="1"/>
                </p:cNvSpPr>
                <p:nvPr/>
              </p:nvSpPr>
              <p:spPr bwMode="auto">
                <a:xfrm>
                  <a:off x="1056" y="2592"/>
                  <a:ext cx="96" cy="96"/>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type="none" w="sm" len="sm"/>
                  <a:tailEnd type="none" w="sm" len="sm"/>
                </a:ln>
              </p:spPr>
              <p:txBody>
                <a:bodyPr wrap="none" anchor="ctr"/>
                <a:lstStyle/>
                <a:p>
                  <a:endParaRPr lang="zh-CN" altLang="zh-CN" sz="900" b="0">
                    <a:solidFill>
                      <a:srgbClr val="7463EF"/>
                    </a:solidFill>
                    <a:effectLst/>
                    <a:ea typeface="Arial Unicode MS" pitchFamily="34" charset="-122"/>
                    <a:cs typeface="Arial Unicode MS" pitchFamily="34" charset="-122"/>
                  </a:endParaRPr>
                </a:p>
              </p:txBody>
            </p:sp>
            <p:sp>
              <p:nvSpPr>
                <p:cNvPr id="700607" name="AutoShape 221"/>
                <p:cNvSpPr>
                  <a:spLocks noChangeArrowheads="1"/>
                </p:cNvSpPr>
                <p:nvPr/>
              </p:nvSpPr>
              <p:spPr bwMode="auto">
                <a:xfrm>
                  <a:off x="960" y="2784"/>
                  <a:ext cx="96" cy="96"/>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type="none" w="sm" len="sm"/>
                  <a:tailEnd type="none" w="sm" len="sm"/>
                </a:ln>
              </p:spPr>
              <p:txBody>
                <a:bodyPr wrap="none" anchor="ctr"/>
                <a:lstStyle/>
                <a:p>
                  <a:endParaRPr lang="zh-CN" altLang="zh-CN" sz="900" b="0">
                    <a:solidFill>
                      <a:srgbClr val="7463EF"/>
                    </a:solidFill>
                    <a:effectLst/>
                    <a:ea typeface="Arial Unicode MS" pitchFamily="34" charset="-122"/>
                    <a:cs typeface="Arial Unicode MS" pitchFamily="34" charset="-122"/>
                  </a:endParaRPr>
                </a:p>
              </p:txBody>
            </p:sp>
            <p:sp>
              <p:nvSpPr>
                <p:cNvPr id="700608" name="AutoShape 222"/>
                <p:cNvSpPr>
                  <a:spLocks noChangeArrowheads="1"/>
                </p:cNvSpPr>
                <p:nvPr/>
              </p:nvSpPr>
              <p:spPr bwMode="auto">
                <a:xfrm>
                  <a:off x="768" y="2784"/>
                  <a:ext cx="96" cy="96"/>
                </a:xfrm>
                <a:prstGeom prst="triangle">
                  <a:avLst>
                    <a:gd name="adj" fmla="val 50000"/>
                  </a:avLst>
                </a:prstGeom>
                <a:gradFill rotWithShape="0">
                  <a:gsLst>
                    <a:gs pos="0">
                      <a:srgbClr val="8FBCE9"/>
                    </a:gs>
                    <a:gs pos="100000">
                      <a:srgbClr val="0066CC"/>
                    </a:gs>
                  </a:gsLst>
                  <a:lin ang="5400000" scaled="1"/>
                </a:gradFill>
                <a:ln w="12700">
                  <a:solidFill>
                    <a:srgbClr val="A50021"/>
                  </a:solidFill>
                  <a:miter lim="800000"/>
                  <a:headEnd type="none" w="sm" len="sm"/>
                  <a:tailEnd type="none" w="sm" len="sm"/>
                </a:ln>
              </p:spPr>
              <p:txBody>
                <a:bodyPr wrap="none" anchor="ctr"/>
                <a:lstStyle/>
                <a:p>
                  <a:endParaRPr lang="zh-CN" altLang="zh-CN" sz="900" b="0">
                    <a:solidFill>
                      <a:srgbClr val="7463EF"/>
                    </a:solidFill>
                    <a:effectLst/>
                    <a:ea typeface="Arial Unicode MS" pitchFamily="34" charset="-122"/>
                    <a:cs typeface="Arial Unicode MS" pitchFamily="34" charset="-122"/>
                  </a:endParaRPr>
                </a:p>
              </p:txBody>
            </p:sp>
            <p:cxnSp>
              <p:nvCxnSpPr>
                <p:cNvPr id="700609" name="AutoShape 223"/>
                <p:cNvCxnSpPr>
                  <a:cxnSpLocks noChangeShapeType="1"/>
                  <a:stCxn id="700604" idx="3"/>
                  <a:endCxn id="700605" idx="0"/>
                </p:cNvCxnSpPr>
                <p:nvPr/>
              </p:nvCxnSpPr>
              <p:spPr bwMode="auto">
                <a:xfrm flipH="1">
                  <a:off x="912" y="2496"/>
                  <a:ext cx="96" cy="96"/>
                </a:xfrm>
                <a:prstGeom prst="straightConnector1">
                  <a:avLst/>
                </a:prstGeom>
                <a:noFill/>
                <a:ln w="12700">
                  <a:solidFill>
                    <a:srgbClr val="A50021"/>
                  </a:solidFill>
                  <a:round/>
                  <a:headEnd type="none" w="sm" len="sm"/>
                  <a:tailEnd type="none" w="sm" len="sm"/>
                </a:ln>
              </p:spPr>
            </p:cxnSp>
            <p:cxnSp>
              <p:nvCxnSpPr>
                <p:cNvPr id="700610" name="AutoShape 224"/>
                <p:cNvCxnSpPr>
                  <a:cxnSpLocks noChangeShapeType="1"/>
                  <a:stCxn id="700604" idx="3"/>
                  <a:endCxn id="700606" idx="0"/>
                </p:cNvCxnSpPr>
                <p:nvPr/>
              </p:nvCxnSpPr>
              <p:spPr bwMode="auto">
                <a:xfrm>
                  <a:off x="1008" y="2496"/>
                  <a:ext cx="96" cy="96"/>
                </a:xfrm>
                <a:prstGeom prst="straightConnector1">
                  <a:avLst/>
                </a:prstGeom>
                <a:noFill/>
                <a:ln w="12700">
                  <a:solidFill>
                    <a:srgbClr val="A50021"/>
                  </a:solidFill>
                  <a:round/>
                  <a:headEnd type="none" w="sm" len="sm"/>
                  <a:tailEnd type="none" w="sm" len="sm"/>
                </a:ln>
              </p:spPr>
            </p:cxnSp>
            <p:cxnSp>
              <p:nvCxnSpPr>
                <p:cNvPr id="700611" name="AutoShape 225"/>
                <p:cNvCxnSpPr>
                  <a:cxnSpLocks noChangeShapeType="1"/>
                  <a:stCxn id="700605" idx="3"/>
                  <a:endCxn id="700608" idx="0"/>
                </p:cNvCxnSpPr>
                <p:nvPr/>
              </p:nvCxnSpPr>
              <p:spPr bwMode="auto">
                <a:xfrm flipH="1">
                  <a:off x="816" y="2688"/>
                  <a:ext cx="96" cy="96"/>
                </a:xfrm>
                <a:prstGeom prst="straightConnector1">
                  <a:avLst/>
                </a:prstGeom>
                <a:noFill/>
                <a:ln w="12700">
                  <a:solidFill>
                    <a:srgbClr val="A50021"/>
                  </a:solidFill>
                  <a:round/>
                  <a:headEnd type="none" w="sm" len="sm"/>
                  <a:tailEnd type="none" w="sm" len="sm"/>
                </a:ln>
              </p:spPr>
            </p:cxnSp>
            <p:cxnSp>
              <p:nvCxnSpPr>
                <p:cNvPr id="700612" name="AutoShape 226"/>
                <p:cNvCxnSpPr>
                  <a:cxnSpLocks noChangeShapeType="1"/>
                  <a:stCxn id="700605" idx="3"/>
                  <a:endCxn id="700607" idx="0"/>
                </p:cNvCxnSpPr>
                <p:nvPr/>
              </p:nvCxnSpPr>
              <p:spPr bwMode="auto">
                <a:xfrm>
                  <a:off x="912" y="2688"/>
                  <a:ext cx="96" cy="96"/>
                </a:xfrm>
                <a:prstGeom prst="straightConnector1">
                  <a:avLst/>
                </a:prstGeom>
                <a:noFill/>
                <a:ln w="12700">
                  <a:solidFill>
                    <a:srgbClr val="A50021"/>
                  </a:solidFill>
                  <a:round/>
                  <a:headEnd type="none" w="sm" len="sm"/>
                  <a:tailEnd type="none" w="sm" len="sm"/>
                </a:ln>
              </p:spPr>
            </p:cxnSp>
          </p:grpSp>
          <p:sp>
            <p:nvSpPr>
              <p:cNvPr id="700613" name="Oval 227"/>
              <p:cNvSpPr>
                <a:spLocks noChangeArrowheads="1"/>
              </p:cNvSpPr>
              <p:nvPr/>
            </p:nvSpPr>
            <p:spPr bwMode="auto">
              <a:xfrm>
                <a:off x="4625" y="2279"/>
                <a:ext cx="96" cy="96"/>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14" name="Oval 228"/>
              <p:cNvSpPr>
                <a:spLocks noChangeArrowheads="1"/>
              </p:cNvSpPr>
              <p:nvPr/>
            </p:nvSpPr>
            <p:spPr bwMode="auto">
              <a:xfrm>
                <a:off x="5138" y="2270"/>
                <a:ext cx="96" cy="96"/>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15" name="Oval 229"/>
              <p:cNvSpPr>
                <a:spLocks noChangeArrowheads="1"/>
              </p:cNvSpPr>
              <p:nvPr/>
            </p:nvSpPr>
            <p:spPr bwMode="auto">
              <a:xfrm>
                <a:off x="5274" y="2270"/>
                <a:ext cx="96" cy="96"/>
              </a:xfrm>
              <a:prstGeom prst="ellipse">
                <a:avLst/>
              </a:prstGeom>
              <a:solidFill>
                <a:schemeClr val="bg2"/>
              </a:solidFill>
              <a:ln w="12700">
                <a:solidFill>
                  <a:schemeClr val="hlink"/>
                </a:solidFill>
                <a:round/>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616" name="AutoShape 230"/>
              <p:cNvCxnSpPr>
                <a:cxnSpLocks noChangeShapeType="1"/>
                <a:stCxn id="700613" idx="4"/>
                <a:endCxn id="700595" idx="1"/>
              </p:cNvCxnSpPr>
              <p:nvPr/>
            </p:nvCxnSpPr>
            <p:spPr bwMode="auto">
              <a:xfrm rot="16200000" flipH="1">
                <a:off x="4697" y="2351"/>
                <a:ext cx="365" cy="413"/>
              </a:xfrm>
              <a:prstGeom prst="bentConnector2">
                <a:avLst/>
              </a:prstGeom>
              <a:noFill/>
              <a:ln w="12700">
                <a:solidFill>
                  <a:srgbClr val="0000FF"/>
                </a:solidFill>
                <a:miter lim="800000"/>
                <a:headEnd/>
                <a:tailEnd type="triangle" w="med" len="med"/>
              </a:ln>
            </p:spPr>
          </p:cxnSp>
          <p:cxnSp>
            <p:nvCxnSpPr>
              <p:cNvPr id="700617" name="AutoShape 231"/>
              <p:cNvCxnSpPr>
                <a:cxnSpLocks noChangeShapeType="1"/>
                <a:stCxn id="700615" idx="6"/>
                <a:endCxn id="700598" idx="3"/>
              </p:cNvCxnSpPr>
              <p:nvPr/>
            </p:nvCxnSpPr>
            <p:spPr bwMode="auto">
              <a:xfrm flipH="1">
                <a:off x="5317" y="2318"/>
                <a:ext cx="53" cy="614"/>
              </a:xfrm>
              <a:prstGeom prst="bentConnector3">
                <a:avLst>
                  <a:gd name="adj1" fmla="val -271699"/>
                </a:avLst>
              </a:prstGeom>
              <a:noFill/>
              <a:ln w="12700">
                <a:solidFill>
                  <a:srgbClr val="0000FF"/>
                </a:solidFill>
                <a:miter lim="800000"/>
                <a:headEnd/>
                <a:tailEnd type="triangle" w="med" len="med"/>
              </a:ln>
            </p:spPr>
          </p:cxnSp>
        </p:grpSp>
        <p:grpSp>
          <p:nvGrpSpPr>
            <p:cNvPr id="31" name="Group 202"/>
            <p:cNvGrpSpPr>
              <a:grpSpLocks/>
            </p:cNvGrpSpPr>
            <p:nvPr/>
          </p:nvGrpSpPr>
          <p:grpSpPr bwMode="auto">
            <a:xfrm>
              <a:off x="5566513" y="3805677"/>
              <a:ext cx="481243" cy="928468"/>
              <a:chOff x="3335" y="2341"/>
              <a:chExt cx="229" cy="428"/>
            </a:xfrm>
          </p:grpSpPr>
          <p:sp>
            <p:nvSpPr>
              <p:cNvPr id="700619" name="Line 39"/>
              <p:cNvSpPr>
                <a:spLocks noChangeShapeType="1"/>
              </p:cNvSpPr>
              <p:nvPr/>
            </p:nvSpPr>
            <p:spPr bwMode="auto">
              <a:xfrm flipV="1">
                <a:off x="3449" y="2363"/>
                <a:ext cx="4" cy="301"/>
              </a:xfrm>
              <a:prstGeom prst="line">
                <a:avLst/>
              </a:prstGeom>
              <a:noFill/>
              <a:ln w="25400">
                <a:solidFill>
                  <a:srgbClr val="993300"/>
                </a:solidFill>
                <a:round/>
                <a:headEnd/>
                <a:tailEnd/>
              </a:ln>
            </p:spPr>
            <p:txBody>
              <a:bodyPr lIns="90000" tIns="46800" rIns="90000" bIns="46800" anchor="ctr"/>
              <a:lstStyle/>
              <a:p>
                <a:endParaRPr lang="zh-CN" altLang="en-US" sz="1200"/>
              </a:p>
            </p:txBody>
          </p:sp>
          <p:sp>
            <p:nvSpPr>
              <p:cNvPr id="700620" name="AutoShape 3"/>
              <p:cNvSpPr>
                <a:spLocks noChangeArrowheads="1"/>
              </p:cNvSpPr>
              <p:nvPr/>
            </p:nvSpPr>
            <p:spPr bwMode="gray">
              <a:xfrm>
                <a:off x="3335" y="2578"/>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a:solidFill>
                      <a:schemeClr val="bg1"/>
                    </a:solidFill>
                    <a:effectLst/>
                    <a:ea typeface="宋体" pitchFamily="2" charset="-122"/>
                    <a:cs typeface="Arial" pitchFamily="34" charset="0"/>
                  </a:rPr>
                  <a:t>SRM </a:t>
                </a:r>
                <a:endParaRPr lang="en-US" altLang="zh-CN" sz="1200" noProof="1">
                  <a:solidFill>
                    <a:schemeClr val="bg1"/>
                  </a:solidFill>
                  <a:effectLst/>
                  <a:ea typeface="宋体" pitchFamily="2" charset="-122"/>
                  <a:cs typeface="Arial" pitchFamily="34" charset="0"/>
                </a:endParaRPr>
              </a:p>
            </p:txBody>
          </p:sp>
          <p:sp>
            <p:nvSpPr>
              <p:cNvPr id="700621" name="Oval 234"/>
              <p:cNvSpPr>
                <a:spLocks noChangeArrowheads="1"/>
              </p:cNvSpPr>
              <p:nvPr/>
            </p:nvSpPr>
            <p:spPr bwMode="gray">
              <a:xfrm>
                <a:off x="3424" y="2341"/>
                <a:ext cx="50"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grpSp>
        <p:grpSp>
          <p:nvGrpSpPr>
            <p:cNvPr id="700672" name="Group 206"/>
            <p:cNvGrpSpPr>
              <a:grpSpLocks/>
            </p:cNvGrpSpPr>
            <p:nvPr/>
          </p:nvGrpSpPr>
          <p:grpSpPr bwMode="auto">
            <a:xfrm>
              <a:off x="7092202" y="3805677"/>
              <a:ext cx="481243" cy="928468"/>
              <a:chOff x="4067" y="2341"/>
              <a:chExt cx="229" cy="428"/>
            </a:xfrm>
          </p:grpSpPr>
          <p:sp>
            <p:nvSpPr>
              <p:cNvPr id="700623" name="Line 40"/>
              <p:cNvSpPr>
                <a:spLocks noChangeShapeType="1"/>
              </p:cNvSpPr>
              <p:nvPr/>
            </p:nvSpPr>
            <p:spPr bwMode="auto">
              <a:xfrm flipV="1">
                <a:off x="4182" y="2378"/>
                <a:ext cx="4" cy="301"/>
              </a:xfrm>
              <a:prstGeom prst="line">
                <a:avLst/>
              </a:prstGeom>
              <a:noFill/>
              <a:ln w="25400">
                <a:solidFill>
                  <a:srgbClr val="993300"/>
                </a:solidFill>
                <a:round/>
                <a:headEnd/>
                <a:tailEnd/>
              </a:ln>
            </p:spPr>
            <p:txBody>
              <a:bodyPr lIns="90000" tIns="46800" rIns="90000" bIns="46800" anchor="ctr"/>
              <a:lstStyle/>
              <a:p>
                <a:endParaRPr lang="zh-CN" altLang="en-US" sz="1200"/>
              </a:p>
            </p:txBody>
          </p:sp>
          <p:sp>
            <p:nvSpPr>
              <p:cNvPr id="700624" name="AutoShape 3"/>
              <p:cNvSpPr>
                <a:spLocks noChangeArrowheads="1"/>
              </p:cNvSpPr>
              <p:nvPr/>
            </p:nvSpPr>
            <p:spPr bwMode="gray">
              <a:xfrm>
                <a:off x="4067" y="2578"/>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noProof="1">
                    <a:solidFill>
                      <a:schemeClr val="bg1"/>
                    </a:solidFill>
                    <a:effectLst/>
                    <a:ea typeface="宋体" pitchFamily="2" charset="-122"/>
                    <a:cs typeface="Arial" pitchFamily="34" charset="0"/>
                  </a:rPr>
                  <a:t>MES</a:t>
                </a:r>
                <a:r>
                  <a:rPr lang="en-US" altLang="zh-CN" sz="1200">
                    <a:solidFill>
                      <a:schemeClr val="bg1"/>
                    </a:solidFill>
                    <a:effectLst/>
                    <a:ea typeface="宋体" pitchFamily="2" charset="-122"/>
                    <a:cs typeface="Arial" pitchFamily="34" charset="0"/>
                  </a:rPr>
                  <a:t> </a:t>
                </a:r>
                <a:endParaRPr lang="en-US" altLang="zh-CN" sz="1200" noProof="1">
                  <a:solidFill>
                    <a:schemeClr val="bg1"/>
                  </a:solidFill>
                  <a:effectLst/>
                  <a:ea typeface="宋体" pitchFamily="2" charset="-122"/>
                  <a:cs typeface="Arial" pitchFamily="34" charset="0"/>
                </a:endParaRPr>
              </a:p>
            </p:txBody>
          </p:sp>
          <p:sp>
            <p:nvSpPr>
              <p:cNvPr id="700625" name="Oval 235"/>
              <p:cNvSpPr>
                <a:spLocks noChangeArrowheads="1"/>
              </p:cNvSpPr>
              <p:nvPr/>
            </p:nvSpPr>
            <p:spPr bwMode="gray">
              <a:xfrm>
                <a:off x="4150" y="2341"/>
                <a:ext cx="51"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grpSp>
        <p:grpSp>
          <p:nvGrpSpPr>
            <p:cNvPr id="700673" name="Group 210"/>
            <p:cNvGrpSpPr>
              <a:grpSpLocks/>
            </p:cNvGrpSpPr>
            <p:nvPr/>
          </p:nvGrpSpPr>
          <p:grpSpPr bwMode="auto">
            <a:xfrm>
              <a:off x="7760480" y="3799328"/>
              <a:ext cx="481243" cy="937144"/>
              <a:chOff x="4375" y="2337"/>
              <a:chExt cx="229" cy="432"/>
            </a:xfrm>
          </p:grpSpPr>
          <p:sp>
            <p:nvSpPr>
              <p:cNvPr id="700627" name="Line 41"/>
              <p:cNvSpPr>
                <a:spLocks noChangeShapeType="1"/>
              </p:cNvSpPr>
              <p:nvPr/>
            </p:nvSpPr>
            <p:spPr bwMode="auto">
              <a:xfrm flipV="1">
                <a:off x="4485" y="2368"/>
                <a:ext cx="4" cy="301"/>
              </a:xfrm>
              <a:prstGeom prst="line">
                <a:avLst/>
              </a:prstGeom>
              <a:noFill/>
              <a:ln w="25400">
                <a:solidFill>
                  <a:srgbClr val="993300"/>
                </a:solidFill>
                <a:round/>
                <a:headEnd/>
                <a:tailEnd/>
              </a:ln>
            </p:spPr>
            <p:txBody>
              <a:bodyPr lIns="90000" tIns="46800" rIns="90000" bIns="46800" anchor="ctr"/>
              <a:lstStyle/>
              <a:p>
                <a:endParaRPr lang="zh-CN" altLang="en-US" sz="1200"/>
              </a:p>
            </p:txBody>
          </p:sp>
          <p:sp>
            <p:nvSpPr>
              <p:cNvPr id="700628" name="AutoShape 3"/>
              <p:cNvSpPr>
                <a:spLocks noChangeArrowheads="1"/>
              </p:cNvSpPr>
              <p:nvPr/>
            </p:nvSpPr>
            <p:spPr bwMode="gray">
              <a:xfrm>
                <a:off x="4375" y="2578"/>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a:solidFill>
                      <a:schemeClr val="bg1"/>
                    </a:solidFill>
                    <a:effectLst/>
                    <a:ea typeface="宋体" pitchFamily="2" charset="-122"/>
                    <a:cs typeface="Arial" pitchFamily="34" charset="0"/>
                  </a:rPr>
                  <a:t>CRM </a:t>
                </a:r>
                <a:endParaRPr lang="en-US" altLang="zh-CN" sz="1200" noProof="1">
                  <a:solidFill>
                    <a:schemeClr val="bg1"/>
                  </a:solidFill>
                  <a:effectLst/>
                  <a:ea typeface="宋体" pitchFamily="2" charset="-122"/>
                  <a:cs typeface="Arial" pitchFamily="34" charset="0"/>
                </a:endParaRPr>
              </a:p>
            </p:txBody>
          </p:sp>
          <p:sp>
            <p:nvSpPr>
              <p:cNvPr id="700629" name="Oval 236"/>
              <p:cNvSpPr>
                <a:spLocks noChangeArrowheads="1"/>
              </p:cNvSpPr>
              <p:nvPr/>
            </p:nvSpPr>
            <p:spPr bwMode="gray">
              <a:xfrm>
                <a:off x="4462" y="2337"/>
                <a:ext cx="51"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grpSp>
        <p:grpSp>
          <p:nvGrpSpPr>
            <p:cNvPr id="700676" name="Group 214"/>
            <p:cNvGrpSpPr>
              <a:grpSpLocks/>
            </p:cNvGrpSpPr>
            <p:nvPr/>
          </p:nvGrpSpPr>
          <p:grpSpPr bwMode="auto">
            <a:xfrm>
              <a:off x="6329357" y="3805678"/>
              <a:ext cx="481244" cy="937144"/>
              <a:chOff x="2517" y="2337"/>
              <a:chExt cx="229" cy="432"/>
            </a:xfrm>
          </p:grpSpPr>
          <p:grpSp>
            <p:nvGrpSpPr>
              <p:cNvPr id="700679" name="Group 215"/>
              <p:cNvGrpSpPr>
                <a:grpSpLocks/>
              </p:cNvGrpSpPr>
              <p:nvPr/>
            </p:nvGrpSpPr>
            <p:grpSpPr bwMode="auto">
              <a:xfrm>
                <a:off x="2517" y="2368"/>
                <a:ext cx="229" cy="401"/>
                <a:chOff x="2825" y="2368"/>
                <a:chExt cx="229" cy="401"/>
              </a:xfrm>
            </p:grpSpPr>
            <p:sp>
              <p:nvSpPr>
                <p:cNvPr id="700632" name="Line 42"/>
                <p:cNvSpPr>
                  <a:spLocks noChangeShapeType="1"/>
                </p:cNvSpPr>
                <p:nvPr/>
              </p:nvSpPr>
              <p:spPr bwMode="auto">
                <a:xfrm flipV="1">
                  <a:off x="2930" y="2368"/>
                  <a:ext cx="5" cy="301"/>
                </a:xfrm>
                <a:prstGeom prst="line">
                  <a:avLst/>
                </a:prstGeom>
                <a:noFill/>
                <a:ln w="25400">
                  <a:solidFill>
                    <a:srgbClr val="993300"/>
                  </a:solidFill>
                  <a:round/>
                  <a:headEnd/>
                  <a:tailEnd/>
                </a:ln>
              </p:spPr>
              <p:txBody>
                <a:bodyPr lIns="90000" tIns="46800" rIns="90000" bIns="46800" anchor="ctr"/>
                <a:lstStyle/>
                <a:p>
                  <a:endParaRPr lang="zh-CN" altLang="en-US" sz="1200"/>
                </a:p>
              </p:txBody>
            </p:sp>
            <p:sp>
              <p:nvSpPr>
                <p:cNvPr id="700633" name="AutoShape 3"/>
                <p:cNvSpPr>
                  <a:spLocks noChangeArrowheads="1"/>
                </p:cNvSpPr>
                <p:nvPr/>
              </p:nvSpPr>
              <p:spPr bwMode="gray">
                <a:xfrm>
                  <a:off x="2825" y="2578"/>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a:solidFill>
                        <a:schemeClr val="bg1"/>
                      </a:solidFill>
                      <a:effectLst/>
                      <a:ea typeface="宋体" pitchFamily="2" charset="-122"/>
                      <a:cs typeface="Arial" pitchFamily="34" charset="0"/>
                    </a:rPr>
                    <a:t>ERP </a:t>
                  </a:r>
                  <a:endParaRPr lang="en-US" altLang="zh-CN" sz="1200" noProof="1">
                    <a:solidFill>
                      <a:schemeClr val="bg1"/>
                    </a:solidFill>
                    <a:effectLst/>
                    <a:ea typeface="宋体" pitchFamily="2" charset="-122"/>
                    <a:cs typeface="Arial" pitchFamily="34" charset="0"/>
                  </a:endParaRPr>
                </a:p>
              </p:txBody>
            </p:sp>
          </p:grpSp>
          <p:sp>
            <p:nvSpPr>
              <p:cNvPr id="700634" name="Oval 237"/>
              <p:cNvSpPr>
                <a:spLocks noChangeArrowheads="1"/>
              </p:cNvSpPr>
              <p:nvPr/>
            </p:nvSpPr>
            <p:spPr bwMode="gray">
              <a:xfrm>
                <a:off x="2602" y="2337"/>
                <a:ext cx="51"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grpSp>
        <p:sp>
          <p:nvSpPr>
            <p:cNvPr id="700635" name="Text Box 238"/>
            <p:cNvSpPr txBox="1">
              <a:spLocks noChangeArrowheads="1"/>
            </p:cNvSpPr>
            <p:nvPr/>
          </p:nvSpPr>
          <p:spPr bwMode="auto">
            <a:xfrm>
              <a:off x="2803038" y="3446902"/>
              <a:ext cx="830094" cy="369332"/>
            </a:xfrm>
            <a:prstGeom prst="rect">
              <a:avLst/>
            </a:prstGeom>
            <a:noFill/>
            <a:ln w="9525" algn="ctr">
              <a:noFill/>
              <a:miter lim="800000"/>
              <a:headEnd/>
              <a:tailEnd/>
            </a:ln>
          </p:spPr>
          <p:txBody>
            <a:bodyPr>
              <a:spAutoFit/>
            </a:bodyPr>
            <a:lstStyle/>
            <a:p>
              <a:pPr algn="ctr"/>
              <a:r>
                <a:rPr lang="zh-CN" altLang="en-US" sz="900">
                  <a:effectLst/>
                  <a:latin typeface="黑体" pitchFamily="2" charset="-122"/>
                  <a:ea typeface="黑体" pitchFamily="2" charset="-122"/>
                </a:rPr>
                <a:t>研发</a:t>
              </a:r>
            </a:p>
            <a:p>
              <a:pPr algn="ctr"/>
              <a:r>
                <a:rPr lang="zh-CN" altLang="en-US" sz="900">
                  <a:effectLst/>
                  <a:latin typeface="黑体" pitchFamily="2" charset="-122"/>
                  <a:ea typeface="黑体" pitchFamily="2" charset="-122"/>
                </a:rPr>
                <a:t>设计  </a:t>
              </a:r>
            </a:p>
          </p:txBody>
        </p:sp>
        <p:sp>
          <p:nvSpPr>
            <p:cNvPr id="700636" name="Text Box 239"/>
            <p:cNvSpPr txBox="1">
              <a:spLocks noChangeArrowheads="1"/>
            </p:cNvSpPr>
            <p:nvPr/>
          </p:nvSpPr>
          <p:spPr bwMode="auto">
            <a:xfrm>
              <a:off x="3784440" y="3408802"/>
              <a:ext cx="830092" cy="230832"/>
            </a:xfrm>
            <a:prstGeom prst="rect">
              <a:avLst/>
            </a:prstGeom>
            <a:noFill/>
            <a:ln w="9525" algn="ctr">
              <a:noFill/>
              <a:miter lim="800000"/>
              <a:headEnd/>
              <a:tailEnd/>
            </a:ln>
          </p:spPr>
          <p:txBody>
            <a:bodyPr>
              <a:spAutoFit/>
            </a:bodyPr>
            <a:lstStyle/>
            <a:p>
              <a:pPr algn="ctr">
                <a:spcBef>
                  <a:spcPct val="50000"/>
                </a:spcBef>
              </a:pPr>
              <a:r>
                <a:rPr lang="zh-CN" altLang="en-US" sz="900">
                  <a:effectLst/>
                  <a:latin typeface="黑体" pitchFamily="2" charset="-122"/>
                  <a:ea typeface="黑体" pitchFamily="2" charset="-122"/>
                </a:rPr>
                <a:t>设计</a:t>
              </a:r>
              <a:r>
                <a:rPr lang="en-US" altLang="zh-CN" sz="900">
                  <a:effectLst/>
                  <a:latin typeface="黑体" pitchFamily="2" charset="-122"/>
                  <a:ea typeface="黑体" pitchFamily="2" charset="-122"/>
                </a:rPr>
                <a:t>BOM    </a:t>
              </a:r>
            </a:p>
          </p:txBody>
        </p:sp>
        <p:sp>
          <p:nvSpPr>
            <p:cNvPr id="700637" name="Text Box 240"/>
            <p:cNvSpPr txBox="1">
              <a:spLocks noChangeArrowheads="1"/>
            </p:cNvSpPr>
            <p:nvPr/>
          </p:nvSpPr>
          <p:spPr bwMode="auto">
            <a:xfrm>
              <a:off x="6001523" y="3408802"/>
              <a:ext cx="830094" cy="230832"/>
            </a:xfrm>
            <a:prstGeom prst="rect">
              <a:avLst/>
            </a:prstGeom>
            <a:noFill/>
            <a:ln w="9525" algn="ctr">
              <a:noFill/>
              <a:miter lim="800000"/>
              <a:headEnd/>
              <a:tailEnd/>
            </a:ln>
          </p:spPr>
          <p:txBody>
            <a:bodyPr>
              <a:spAutoFit/>
            </a:bodyPr>
            <a:lstStyle/>
            <a:p>
              <a:pPr algn="ctr">
                <a:spcBef>
                  <a:spcPct val="50000"/>
                </a:spcBef>
              </a:pPr>
              <a:r>
                <a:rPr lang="zh-CN" altLang="en-US" sz="900">
                  <a:effectLst/>
                  <a:latin typeface="黑体" pitchFamily="2" charset="-122"/>
                  <a:ea typeface="黑体" pitchFamily="2" charset="-122"/>
                </a:rPr>
                <a:t>制造</a:t>
              </a:r>
              <a:r>
                <a:rPr lang="en-US" altLang="zh-CN" sz="900">
                  <a:effectLst/>
                  <a:latin typeface="黑体" pitchFamily="2" charset="-122"/>
                  <a:ea typeface="黑体" pitchFamily="2" charset="-122"/>
                </a:rPr>
                <a:t>BOM    </a:t>
              </a:r>
            </a:p>
          </p:txBody>
        </p:sp>
        <p:sp>
          <p:nvSpPr>
            <p:cNvPr id="700638" name="Text Box 241"/>
            <p:cNvSpPr txBox="1">
              <a:spLocks noChangeArrowheads="1"/>
            </p:cNvSpPr>
            <p:nvPr/>
          </p:nvSpPr>
          <p:spPr bwMode="auto">
            <a:xfrm>
              <a:off x="6806398" y="3408802"/>
              <a:ext cx="827991" cy="369332"/>
            </a:xfrm>
            <a:prstGeom prst="rect">
              <a:avLst/>
            </a:prstGeom>
            <a:noFill/>
            <a:ln w="9525" algn="ctr">
              <a:noFill/>
              <a:miter lim="800000"/>
              <a:headEnd/>
              <a:tailEnd/>
            </a:ln>
          </p:spPr>
          <p:txBody>
            <a:bodyPr>
              <a:spAutoFit/>
            </a:bodyPr>
            <a:lstStyle/>
            <a:p>
              <a:pPr algn="ctr"/>
              <a:r>
                <a:rPr lang="zh-CN" altLang="en-US" sz="900">
                  <a:effectLst/>
                  <a:latin typeface="黑体" pitchFamily="2" charset="-122"/>
                  <a:ea typeface="黑体" pitchFamily="2" charset="-122"/>
                </a:rPr>
                <a:t>车间</a:t>
              </a:r>
            </a:p>
            <a:p>
              <a:pPr algn="ctr"/>
              <a:r>
                <a:rPr lang="zh-CN" altLang="en-US" sz="900">
                  <a:effectLst/>
                  <a:latin typeface="黑体" pitchFamily="2" charset="-122"/>
                  <a:ea typeface="黑体" pitchFamily="2" charset="-122"/>
                </a:rPr>
                <a:t>调度     </a:t>
              </a:r>
            </a:p>
          </p:txBody>
        </p:sp>
        <p:sp>
          <p:nvSpPr>
            <p:cNvPr id="700639" name="Text Box 242"/>
            <p:cNvSpPr txBox="1">
              <a:spLocks noChangeArrowheads="1"/>
            </p:cNvSpPr>
            <p:nvPr/>
          </p:nvSpPr>
          <p:spPr bwMode="auto">
            <a:xfrm>
              <a:off x="4736419" y="3408802"/>
              <a:ext cx="640958" cy="369332"/>
            </a:xfrm>
            <a:prstGeom prst="rect">
              <a:avLst/>
            </a:prstGeom>
            <a:noFill/>
            <a:ln w="9525" algn="ctr">
              <a:noFill/>
              <a:miter lim="800000"/>
              <a:headEnd/>
              <a:tailEnd/>
            </a:ln>
          </p:spPr>
          <p:txBody>
            <a:bodyPr>
              <a:spAutoFit/>
            </a:bodyPr>
            <a:lstStyle/>
            <a:p>
              <a:pPr algn="ctr"/>
              <a:r>
                <a:rPr lang="zh-CN" altLang="en-US" sz="900">
                  <a:effectLst/>
                  <a:latin typeface="黑体" pitchFamily="2" charset="-122"/>
                  <a:ea typeface="黑体" pitchFamily="2" charset="-122"/>
                </a:rPr>
                <a:t>工艺</a:t>
              </a:r>
            </a:p>
            <a:p>
              <a:pPr algn="ctr"/>
              <a:r>
                <a:rPr lang="zh-CN" altLang="en-US" sz="900">
                  <a:effectLst/>
                  <a:latin typeface="黑体" pitchFamily="2" charset="-122"/>
                  <a:ea typeface="黑体" pitchFamily="2" charset="-122"/>
                </a:rPr>
                <a:t>路线     </a:t>
              </a:r>
            </a:p>
          </p:txBody>
        </p:sp>
        <p:sp>
          <p:nvSpPr>
            <p:cNvPr id="700640" name="Text Box 243"/>
            <p:cNvSpPr txBox="1">
              <a:spLocks noChangeArrowheads="1"/>
            </p:cNvSpPr>
            <p:nvPr/>
          </p:nvSpPr>
          <p:spPr bwMode="auto">
            <a:xfrm>
              <a:off x="7571345" y="3410390"/>
              <a:ext cx="855310" cy="369332"/>
            </a:xfrm>
            <a:prstGeom prst="rect">
              <a:avLst/>
            </a:prstGeom>
            <a:noFill/>
            <a:ln w="9525" algn="ctr">
              <a:noFill/>
              <a:miter lim="800000"/>
              <a:headEnd/>
              <a:tailEnd/>
            </a:ln>
          </p:spPr>
          <p:txBody>
            <a:bodyPr>
              <a:spAutoFit/>
            </a:bodyPr>
            <a:lstStyle/>
            <a:p>
              <a:pPr algn="ctr"/>
              <a:r>
                <a:rPr lang="zh-CN" altLang="en-US" sz="900">
                  <a:effectLst/>
                  <a:latin typeface="黑体" pitchFamily="2" charset="-122"/>
                  <a:ea typeface="黑体" pitchFamily="2" charset="-122"/>
                </a:rPr>
                <a:t>服务</a:t>
              </a:r>
            </a:p>
            <a:p>
              <a:pPr algn="ctr"/>
              <a:r>
                <a:rPr lang="zh-CN" altLang="en-US" sz="900">
                  <a:effectLst/>
                  <a:latin typeface="黑体" pitchFamily="2" charset="-122"/>
                  <a:ea typeface="黑体" pitchFamily="2" charset="-122"/>
                </a:rPr>
                <a:t>信息 </a:t>
              </a:r>
            </a:p>
          </p:txBody>
        </p:sp>
        <p:grpSp>
          <p:nvGrpSpPr>
            <p:cNvPr id="700682" name="Group 231"/>
            <p:cNvGrpSpPr>
              <a:grpSpLocks/>
            </p:cNvGrpSpPr>
            <p:nvPr/>
          </p:nvGrpSpPr>
          <p:grpSpPr bwMode="auto">
            <a:xfrm>
              <a:off x="2199908" y="3050027"/>
              <a:ext cx="386676" cy="180975"/>
              <a:chOff x="158" y="2442"/>
              <a:chExt cx="184" cy="114"/>
            </a:xfrm>
          </p:grpSpPr>
          <p:sp>
            <p:nvSpPr>
              <p:cNvPr id="700648" name="Rectangle 176"/>
              <p:cNvSpPr>
                <a:spLocks noChangeArrowheads="1"/>
              </p:cNvSpPr>
              <p:nvPr/>
            </p:nvSpPr>
            <p:spPr bwMode="auto">
              <a:xfrm>
                <a:off x="217" y="2442"/>
                <a:ext cx="71" cy="36"/>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49" name="Rectangle 177"/>
              <p:cNvSpPr>
                <a:spLocks noChangeArrowheads="1"/>
              </p:cNvSpPr>
              <p:nvPr/>
            </p:nvSpPr>
            <p:spPr bwMode="auto">
              <a:xfrm>
                <a:off x="158" y="2522"/>
                <a:ext cx="72" cy="34"/>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50" name="Rectangle 178"/>
              <p:cNvSpPr>
                <a:spLocks noChangeArrowheads="1"/>
              </p:cNvSpPr>
              <p:nvPr/>
            </p:nvSpPr>
            <p:spPr bwMode="auto">
              <a:xfrm>
                <a:off x="270" y="2520"/>
                <a:ext cx="72" cy="35"/>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651" name="AutoShape 181"/>
              <p:cNvCxnSpPr>
                <a:cxnSpLocks noChangeShapeType="1"/>
                <a:stCxn id="700648" idx="2"/>
                <a:endCxn id="700649" idx="0"/>
              </p:cNvCxnSpPr>
              <p:nvPr/>
            </p:nvCxnSpPr>
            <p:spPr bwMode="auto">
              <a:xfrm rot="5400000">
                <a:off x="201" y="2471"/>
                <a:ext cx="44" cy="58"/>
              </a:xfrm>
              <a:prstGeom prst="bentConnector3">
                <a:avLst>
                  <a:gd name="adj1" fmla="val 50000"/>
                </a:avLst>
              </a:prstGeom>
              <a:noFill/>
              <a:ln w="12700">
                <a:solidFill>
                  <a:schemeClr val="hlink"/>
                </a:solidFill>
                <a:miter lim="800000"/>
                <a:headEnd/>
                <a:tailEnd/>
              </a:ln>
            </p:spPr>
          </p:cxnSp>
          <p:cxnSp>
            <p:nvCxnSpPr>
              <p:cNvPr id="700652" name="AutoShape 182"/>
              <p:cNvCxnSpPr>
                <a:cxnSpLocks noChangeShapeType="1"/>
                <a:stCxn id="700648" idx="2"/>
                <a:endCxn id="700650" idx="0"/>
              </p:cNvCxnSpPr>
              <p:nvPr/>
            </p:nvCxnSpPr>
            <p:spPr bwMode="auto">
              <a:xfrm rot="16200000" flipH="1">
                <a:off x="259" y="2471"/>
                <a:ext cx="42" cy="55"/>
              </a:xfrm>
              <a:prstGeom prst="bentConnector3">
                <a:avLst>
                  <a:gd name="adj1" fmla="val 50000"/>
                </a:avLst>
              </a:prstGeom>
              <a:noFill/>
              <a:ln w="12700">
                <a:solidFill>
                  <a:schemeClr val="hlink"/>
                </a:solidFill>
                <a:miter lim="800000"/>
                <a:headEnd/>
                <a:tailEnd/>
              </a:ln>
            </p:spPr>
          </p:cxnSp>
        </p:grpSp>
        <p:sp>
          <p:nvSpPr>
            <p:cNvPr id="700653" name="Text Box 238"/>
            <p:cNvSpPr txBox="1">
              <a:spLocks noChangeArrowheads="1"/>
            </p:cNvSpPr>
            <p:nvPr/>
          </p:nvSpPr>
          <p:spPr bwMode="auto">
            <a:xfrm>
              <a:off x="1945625" y="3373877"/>
              <a:ext cx="830094" cy="369332"/>
            </a:xfrm>
            <a:prstGeom prst="rect">
              <a:avLst/>
            </a:prstGeom>
            <a:noFill/>
            <a:ln w="9525" algn="ctr">
              <a:noFill/>
              <a:miter lim="800000"/>
              <a:headEnd/>
              <a:tailEnd/>
            </a:ln>
          </p:spPr>
          <p:txBody>
            <a:bodyPr>
              <a:spAutoFit/>
            </a:bodyPr>
            <a:lstStyle/>
            <a:p>
              <a:pPr algn="ctr"/>
              <a:r>
                <a:rPr lang="zh-CN" altLang="en-US" sz="900">
                  <a:effectLst/>
                  <a:latin typeface="黑体" pitchFamily="2" charset="-122"/>
                  <a:ea typeface="黑体" pitchFamily="2" charset="-122"/>
                </a:rPr>
                <a:t>销售</a:t>
              </a:r>
            </a:p>
            <a:p>
              <a:pPr algn="ctr"/>
              <a:r>
                <a:rPr lang="zh-CN" altLang="en-US" sz="900">
                  <a:effectLst/>
                  <a:latin typeface="黑体" pitchFamily="2" charset="-122"/>
                  <a:ea typeface="黑体" pitchFamily="2" charset="-122"/>
                </a:rPr>
                <a:t>合同 </a:t>
              </a:r>
            </a:p>
          </p:txBody>
        </p:sp>
        <p:grpSp>
          <p:nvGrpSpPr>
            <p:cNvPr id="700685" name="Group 49"/>
            <p:cNvGrpSpPr>
              <a:grpSpLocks/>
            </p:cNvGrpSpPr>
            <p:nvPr/>
          </p:nvGrpSpPr>
          <p:grpSpPr bwMode="auto">
            <a:xfrm>
              <a:off x="3755019" y="5014718"/>
              <a:ext cx="3240515" cy="754542"/>
              <a:chOff x="522" y="2835"/>
              <a:chExt cx="1256" cy="1000"/>
            </a:xfrm>
          </p:grpSpPr>
          <p:pic>
            <p:nvPicPr>
              <p:cNvPr id="700655" name="Picture 50" descr="L_bluepod"/>
              <p:cNvPicPr>
                <a:picLocks noChangeAspect="1" noChangeArrowheads="1"/>
              </p:cNvPicPr>
              <p:nvPr/>
            </p:nvPicPr>
            <p:blipFill>
              <a:blip r:embed="rId2" cstate="print"/>
              <a:srcRect l="2953" t="2231" r="4355" b="7086"/>
              <a:stretch>
                <a:fillRect/>
              </a:stretch>
            </p:blipFill>
            <p:spPr bwMode="auto">
              <a:xfrm>
                <a:off x="522" y="2835"/>
                <a:ext cx="1256" cy="691"/>
              </a:xfrm>
              <a:prstGeom prst="rect">
                <a:avLst/>
              </a:prstGeom>
              <a:noFill/>
              <a:ln w="9525" algn="ctr">
                <a:noFill/>
                <a:miter lim="800000"/>
                <a:headEnd/>
                <a:tailEnd/>
              </a:ln>
            </p:spPr>
          </p:pic>
          <p:pic>
            <p:nvPicPr>
              <p:cNvPr id="700656" name="Picture 51" descr="icon_sales"/>
              <p:cNvPicPr>
                <a:picLocks noChangeAspect="1" noChangeArrowheads="1"/>
              </p:cNvPicPr>
              <p:nvPr/>
            </p:nvPicPr>
            <p:blipFill>
              <a:blip r:embed="rId3" cstate="print"/>
              <a:srcRect/>
              <a:stretch>
                <a:fillRect/>
              </a:stretch>
            </p:blipFill>
            <p:spPr bwMode="auto">
              <a:xfrm>
                <a:off x="711" y="2835"/>
                <a:ext cx="346" cy="355"/>
              </a:xfrm>
              <a:prstGeom prst="rect">
                <a:avLst/>
              </a:prstGeom>
              <a:noFill/>
              <a:ln w="9525">
                <a:noFill/>
                <a:miter lim="800000"/>
                <a:headEnd/>
                <a:tailEnd/>
              </a:ln>
            </p:spPr>
          </p:pic>
          <p:pic>
            <p:nvPicPr>
              <p:cNvPr id="700657" name="Picture 52" descr="arrow_8-3c"/>
              <p:cNvPicPr>
                <a:picLocks noChangeAspect="1" noChangeArrowheads="1"/>
              </p:cNvPicPr>
              <p:nvPr/>
            </p:nvPicPr>
            <p:blipFill>
              <a:blip r:embed="rId4" cstate="print"/>
              <a:srcRect/>
              <a:stretch>
                <a:fillRect/>
              </a:stretch>
            </p:blipFill>
            <p:spPr bwMode="auto">
              <a:xfrm rot="-743060">
                <a:off x="1026" y="2944"/>
                <a:ext cx="264" cy="201"/>
              </a:xfrm>
              <a:prstGeom prst="rect">
                <a:avLst/>
              </a:prstGeom>
              <a:noFill/>
              <a:ln w="9525">
                <a:noFill/>
                <a:miter lim="800000"/>
                <a:headEnd/>
                <a:tailEnd/>
              </a:ln>
            </p:spPr>
          </p:pic>
          <p:pic>
            <p:nvPicPr>
              <p:cNvPr id="700658" name="Picture 53" descr="L_icon_supply-ops"/>
              <p:cNvPicPr>
                <a:picLocks noChangeAspect="1" noChangeArrowheads="1"/>
              </p:cNvPicPr>
              <p:nvPr/>
            </p:nvPicPr>
            <p:blipFill>
              <a:blip r:embed="rId5" cstate="print">
                <a:grayscl/>
              </a:blip>
              <a:srcRect/>
              <a:stretch>
                <a:fillRect/>
              </a:stretch>
            </p:blipFill>
            <p:spPr bwMode="auto">
              <a:xfrm>
                <a:off x="1281" y="3029"/>
                <a:ext cx="410" cy="328"/>
              </a:xfrm>
              <a:prstGeom prst="rect">
                <a:avLst/>
              </a:prstGeom>
              <a:noFill/>
              <a:ln w="9525">
                <a:noFill/>
                <a:miter lim="800000"/>
                <a:headEnd/>
                <a:tailEnd/>
              </a:ln>
            </p:spPr>
          </p:pic>
          <p:sp>
            <p:nvSpPr>
              <p:cNvPr id="700659" name="Rectangle 54"/>
              <p:cNvSpPr>
                <a:spLocks noChangeArrowheads="1"/>
              </p:cNvSpPr>
              <p:nvPr/>
            </p:nvSpPr>
            <p:spPr bwMode="white">
              <a:xfrm>
                <a:off x="856" y="3220"/>
                <a:ext cx="550" cy="615"/>
              </a:xfrm>
              <a:prstGeom prst="rect">
                <a:avLst/>
              </a:prstGeom>
              <a:noFill/>
              <a:ln w="9525" algn="ctr">
                <a:noFill/>
                <a:miter lim="800000"/>
                <a:headEnd/>
                <a:tailEnd type="none" w="sm" len="lg"/>
              </a:ln>
            </p:spPr>
            <p:txBody>
              <a:bodyPr lIns="90000" tIns="46800" rIns="90000" bIns="46800">
                <a:spAutoFit/>
              </a:bodyPr>
              <a:lstStyle/>
              <a:p>
                <a:pPr marL="244475" indent="-244475" eaLnBrk="1" hangingPunct="1">
                  <a:buClr>
                    <a:schemeClr val="accent1"/>
                  </a:buClr>
                  <a:buSzPct val="80000"/>
                  <a:buFont typeface="Wingdings" pitchFamily="2" charset="2"/>
                  <a:buNone/>
                </a:pPr>
                <a:r>
                  <a:rPr lang="zh-CN" altLang="en-US" sz="1200" dirty="0">
                    <a:effectLst/>
                    <a:ea typeface="黑体" pitchFamily="2" charset="-122"/>
                    <a:cs typeface="Arial Unicode MS" pitchFamily="34" charset="-122"/>
                  </a:rPr>
                  <a:t>闵行</a:t>
                </a:r>
              </a:p>
              <a:p>
                <a:pPr marL="244475" indent="-244475" eaLnBrk="1" hangingPunct="1">
                  <a:buClr>
                    <a:schemeClr val="accent1"/>
                  </a:buClr>
                  <a:buSzPct val="80000"/>
                  <a:buFont typeface="Wingdings" pitchFamily="2" charset="2"/>
                  <a:buNone/>
                </a:pPr>
                <a:r>
                  <a:rPr lang="zh-CN" altLang="en-US" sz="1200" dirty="0">
                    <a:effectLst/>
                    <a:ea typeface="黑体" pitchFamily="2" charset="-122"/>
                    <a:cs typeface="Arial Unicode MS" pitchFamily="34" charset="-122"/>
                  </a:rPr>
                  <a:t>基地  </a:t>
                </a:r>
              </a:p>
            </p:txBody>
          </p:sp>
        </p:grpSp>
        <p:grpSp>
          <p:nvGrpSpPr>
            <p:cNvPr id="700688" name="Group 244"/>
            <p:cNvGrpSpPr>
              <a:grpSpLocks/>
            </p:cNvGrpSpPr>
            <p:nvPr/>
          </p:nvGrpSpPr>
          <p:grpSpPr bwMode="auto">
            <a:xfrm>
              <a:off x="1628299" y="3042090"/>
              <a:ext cx="386676" cy="180975"/>
              <a:chOff x="158" y="2442"/>
              <a:chExt cx="184" cy="114"/>
            </a:xfrm>
          </p:grpSpPr>
          <p:sp>
            <p:nvSpPr>
              <p:cNvPr id="700661" name="Rectangle 176"/>
              <p:cNvSpPr>
                <a:spLocks noChangeArrowheads="1"/>
              </p:cNvSpPr>
              <p:nvPr/>
            </p:nvSpPr>
            <p:spPr bwMode="auto">
              <a:xfrm>
                <a:off x="217" y="2442"/>
                <a:ext cx="71" cy="36"/>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62" name="Rectangle 177"/>
              <p:cNvSpPr>
                <a:spLocks noChangeArrowheads="1"/>
              </p:cNvSpPr>
              <p:nvPr/>
            </p:nvSpPr>
            <p:spPr bwMode="auto">
              <a:xfrm>
                <a:off x="158" y="2522"/>
                <a:ext cx="72" cy="34"/>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sp>
            <p:nvSpPr>
              <p:cNvPr id="700663" name="Rectangle 178"/>
              <p:cNvSpPr>
                <a:spLocks noChangeArrowheads="1"/>
              </p:cNvSpPr>
              <p:nvPr/>
            </p:nvSpPr>
            <p:spPr bwMode="auto">
              <a:xfrm>
                <a:off x="270" y="2520"/>
                <a:ext cx="72" cy="35"/>
              </a:xfrm>
              <a:prstGeom prst="rect">
                <a:avLst/>
              </a:prstGeom>
              <a:gradFill rotWithShape="0">
                <a:gsLst>
                  <a:gs pos="0">
                    <a:srgbClr val="FFE4C8"/>
                  </a:gs>
                  <a:gs pos="100000">
                    <a:srgbClr val="FFCC99"/>
                  </a:gs>
                </a:gsLst>
                <a:path path="shape">
                  <a:fillToRect l="50000" t="50000" r="50000" b="50000"/>
                </a:path>
              </a:gradFill>
              <a:ln w="12700">
                <a:solidFill>
                  <a:schemeClr val="hlink"/>
                </a:solidFill>
                <a:miter lim="800000"/>
                <a:headEnd/>
                <a:tailEnd/>
              </a:ln>
            </p:spPr>
            <p:txBody>
              <a:bodyPr wrap="none" anchor="ctr"/>
              <a:lstStyle/>
              <a:p>
                <a:pPr algn="l" eaLnBrk="1" hangingPunct="1"/>
                <a:endParaRPr lang="zh-CN" altLang="en-US" sz="900" b="0">
                  <a:solidFill>
                    <a:schemeClr val="bg1"/>
                  </a:solidFill>
                  <a:effectLst/>
                  <a:ea typeface="华文楷体" pitchFamily="2" charset="-122"/>
                </a:endParaRPr>
              </a:p>
            </p:txBody>
          </p:sp>
          <p:cxnSp>
            <p:nvCxnSpPr>
              <p:cNvPr id="700664" name="AutoShape 181"/>
              <p:cNvCxnSpPr>
                <a:cxnSpLocks noChangeShapeType="1"/>
                <a:stCxn id="700661" idx="2"/>
                <a:endCxn id="700662" idx="0"/>
              </p:cNvCxnSpPr>
              <p:nvPr/>
            </p:nvCxnSpPr>
            <p:spPr bwMode="auto">
              <a:xfrm rot="5400000">
                <a:off x="201" y="2471"/>
                <a:ext cx="44" cy="58"/>
              </a:xfrm>
              <a:prstGeom prst="bentConnector3">
                <a:avLst>
                  <a:gd name="adj1" fmla="val 50000"/>
                </a:avLst>
              </a:prstGeom>
              <a:noFill/>
              <a:ln w="12700">
                <a:solidFill>
                  <a:schemeClr val="hlink"/>
                </a:solidFill>
                <a:miter lim="800000"/>
                <a:headEnd/>
                <a:tailEnd/>
              </a:ln>
            </p:spPr>
          </p:cxnSp>
          <p:cxnSp>
            <p:nvCxnSpPr>
              <p:cNvPr id="700665" name="AutoShape 182"/>
              <p:cNvCxnSpPr>
                <a:cxnSpLocks noChangeShapeType="1"/>
                <a:stCxn id="700661" idx="2"/>
                <a:endCxn id="700663" idx="0"/>
              </p:cNvCxnSpPr>
              <p:nvPr/>
            </p:nvCxnSpPr>
            <p:spPr bwMode="auto">
              <a:xfrm rot="16200000" flipH="1">
                <a:off x="259" y="2471"/>
                <a:ext cx="42" cy="55"/>
              </a:xfrm>
              <a:prstGeom prst="bentConnector3">
                <a:avLst>
                  <a:gd name="adj1" fmla="val 50000"/>
                </a:avLst>
              </a:prstGeom>
              <a:noFill/>
              <a:ln w="12700">
                <a:solidFill>
                  <a:schemeClr val="hlink"/>
                </a:solidFill>
                <a:miter lim="800000"/>
                <a:headEnd/>
                <a:tailEnd/>
              </a:ln>
            </p:spPr>
          </p:cxnSp>
        </p:grpSp>
        <p:sp>
          <p:nvSpPr>
            <p:cNvPr id="700666" name="Text Box 238"/>
            <p:cNvSpPr txBox="1">
              <a:spLocks noChangeArrowheads="1"/>
            </p:cNvSpPr>
            <p:nvPr/>
          </p:nvSpPr>
          <p:spPr bwMode="auto">
            <a:xfrm>
              <a:off x="1374017" y="3365940"/>
              <a:ext cx="830094" cy="369332"/>
            </a:xfrm>
            <a:prstGeom prst="rect">
              <a:avLst/>
            </a:prstGeom>
            <a:noFill/>
            <a:ln w="9525" algn="ctr">
              <a:noFill/>
              <a:miter lim="800000"/>
              <a:headEnd/>
              <a:tailEnd/>
            </a:ln>
          </p:spPr>
          <p:txBody>
            <a:bodyPr>
              <a:spAutoFit/>
            </a:bodyPr>
            <a:lstStyle/>
            <a:p>
              <a:pPr algn="ctr"/>
              <a:r>
                <a:rPr lang="zh-CN" altLang="en-US" sz="900" dirty="0">
                  <a:effectLst/>
                  <a:latin typeface="黑体" pitchFamily="2" charset="-122"/>
                  <a:ea typeface="黑体" pitchFamily="2" charset="-122"/>
                </a:rPr>
                <a:t>销售</a:t>
              </a:r>
            </a:p>
            <a:p>
              <a:pPr algn="ctr"/>
              <a:r>
                <a:rPr lang="zh-CN" altLang="en-US" sz="900" dirty="0">
                  <a:effectLst/>
                  <a:latin typeface="黑体" pitchFamily="2" charset="-122"/>
                  <a:ea typeface="黑体" pitchFamily="2" charset="-122"/>
                </a:rPr>
                <a:t>预测 </a:t>
              </a:r>
            </a:p>
          </p:txBody>
        </p:sp>
        <p:grpSp>
          <p:nvGrpSpPr>
            <p:cNvPr id="700691" name="Group 251"/>
            <p:cNvGrpSpPr>
              <a:grpSpLocks/>
            </p:cNvGrpSpPr>
            <p:nvPr/>
          </p:nvGrpSpPr>
          <p:grpSpPr bwMode="auto">
            <a:xfrm>
              <a:off x="1563152" y="3805678"/>
              <a:ext cx="481244" cy="937144"/>
              <a:chOff x="2517" y="2337"/>
              <a:chExt cx="229" cy="432"/>
            </a:xfrm>
          </p:grpSpPr>
          <p:grpSp>
            <p:nvGrpSpPr>
              <p:cNvPr id="700694" name="Group 252"/>
              <p:cNvGrpSpPr>
                <a:grpSpLocks/>
              </p:cNvGrpSpPr>
              <p:nvPr/>
            </p:nvGrpSpPr>
            <p:grpSpPr bwMode="auto">
              <a:xfrm>
                <a:off x="2517" y="2368"/>
                <a:ext cx="229" cy="401"/>
                <a:chOff x="2825" y="2368"/>
                <a:chExt cx="229" cy="401"/>
              </a:xfrm>
            </p:grpSpPr>
            <p:sp>
              <p:nvSpPr>
                <p:cNvPr id="700669" name="Line 42"/>
                <p:cNvSpPr>
                  <a:spLocks noChangeShapeType="1"/>
                </p:cNvSpPr>
                <p:nvPr/>
              </p:nvSpPr>
              <p:spPr bwMode="auto">
                <a:xfrm flipV="1">
                  <a:off x="2930" y="2368"/>
                  <a:ext cx="5" cy="301"/>
                </a:xfrm>
                <a:prstGeom prst="line">
                  <a:avLst/>
                </a:prstGeom>
                <a:noFill/>
                <a:ln w="25400">
                  <a:solidFill>
                    <a:srgbClr val="993300"/>
                  </a:solidFill>
                  <a:round/>
                  <a:headEnd/>
                  <a:tailEnd/>
                </a:ln>
              </p:spPr>
              <p:txBody>
                <a:bodyPr lIns="90000" tIns="46800" rIns="90000" bIns="46800" anchor="ctr"/>
                <a:lstStyle/>
                <a:p>
                  <a:endParaRPr lang="zh-CN" altLang="en-US" sz="1200"/>
                </a:p>
              </p:txBody>
            </p:sp>
            <p:sp>
              <p:nvSpPr>
                <p:cNvPr id="700670" name="AutoShape 3"/>
                <p:cNvSpPr>
                  <a:spLocks noChangeArrowheads="1"/>
                </p:cNvSpPr>
                <p:nvPr/>
              </p:nvSpPr>
              <p:spPr bwMode="gray">
                <a:xfrm>
                  <a:off x="2825" y="2578"/>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dirty="0">
                      <a:solidFill>
                        <a:schemeClr val="bg1"/>
                      </a:solidFill>
                      <a:effectLst/>
                      <a:ea typeface="宋体" pitchFamily="2" charset="-122"/>
                      <a:cs typeface="Arial" pitchFamily="34" charset="0"/>
                    </a:rPr>
                    <a:t>ERP </a:t>
                  </a:r>
                  <a:endParaRPr lang="en-US" altLang="zh-CN" sz="1200" noProof="1">
                    <a:solidFill>
                      <a:schemeClr val="bg1"/>
                    </a:solidFill>
                    <a:effectLst/>
                    <a:ea typeface="宋体" pitchFamily="2" charset="-122"/>
                    <a:cs typeface="Arial" pitchFamily="34" charset="0"/>
                  </a:endParaRPr>
                </a:p>
              </p:txBody>
            </p:sp>
          </p:grpSp>
          <p:sp>
            <p:nvSpPr>
              <p:cNvPr id="700671" name="Oval 237"/>
              <p:cNvSpPr>
                <a:spLocks noChangeArrowheads="1"/>
              </p:cNvSpPr>
              <p:nvPr/>
            </p:nvSpPr>
            <p:spPr bwMode="gray">
              <a:xfrm>
                <a:off x="2602" y="2337"/>
                <a:ext cx="51"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grpSp>
        <p:grpSp>
          <p:nvGrpSpPr>
            <p:cNvPr id="700697" name="Group 256"/>
            <p:cNvGrpSpPr>
              <a:grpSpLocks/>
            </p:cNvGrpSpPr>
            <p:nvPr/>
          </p:nvGrpSpPr>
          <p:grpSpPr bwMode="auto">
            <a:xfrm>
              <a:off x="1848956" y="2438840"/>
              <a:ext cx="6386463" cy="392112"/>
              <a:chOff x="1156" y="1480"/>
              <a:chExt cx="3039" cy="247"/>
            </a:xfrm>
          </p:grpSpPr>
          <p:grpSp>
            <p:nvGrpSpPr>
              <p:cNvPr id="700700" name="Group 257"/>
              <p:cNvGrpSpPr>
                <a:grpSpLocks/>
              </p:cNvGrpSpPr>
              <p:nvPr/>
            </p:nvGrpSpPr>
            <p:grpSpPr bwMode="auto">
              <a:xfrm>
                <a:off x="1156" y="1480"/>
                <a:ext cx="51" cy="247"/>
                <a:chOff x="1156" y="1480"/>
                <a:chExt cx="51" cy="247"/>
              </a:xfrm>
            </p:grpSpPr>
            <p:sp>
              <p:nvSpPr>
                <p:cNvPr id="700674" name="Line 8"/>
                <p:cNvSpPr>
                  <a:spLocks noChangeShapeType="1"/>
                </p:cNvSpPr>
                <p:nvPr/>
              </p:nvSpPr>
              <p:spPr bwMode="auto">
                <a:xfrm flipH="1" flipV="1">
                  <a:off x="1179" y="1480"/>
                  <a:ext cx="1" cy="247"/>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75" name="Oval 16"/>
                <p:cNvSpPr>
                  <a:spLocks noChangeArrowheads="1"/>
                </p:cNvSpPr>
                <p:nvPr/>
              </p:nvSpPr>
              <p:spPr bwMode="gray">
                <a:xfrm>
                  <a:off x="1156" y="1671"/>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06" name="Group 260"/>
              <p:cNvGrpSpPr>
                <a:grpSpLocks/>
              </p:cNvGrpSpPr>
              <p:nvPr/>
            </p:nvGrpSpPr>
            <p:grpSpPr bwMode="auto">
              <a:xfrm>
                <a:off x="1474" y="1480"/>
                <a:ext cx="51" cy="242"/>
                <a:chOff x="1530" y="1480"/>
                <a:chExt cx="51" cy="242"/>
              </a:xfrm>
            </p:grpSpPr>
            <p:sp>
              <p:nvSpPr>
                <p:cNvPr id="700677" name="Line 9"/>
                <p:cNvSpPr>
                  <a:spLocks noChangeShapeType="1"/>
                </p:cNvSpPr>
                <p:nvPr/>
              </p:nvSpPr>
              <p:spPr bwMode="auto">
                <a:xfrm flipV="1">
                  <a:off x="1553" y="1480"/>
                  <a:ext cx="0" cy="242"/>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78" name="Oval 17"/>
                <p:cNvSpPr>
                  <a:spLocks noChangeArrowheads="1"/>
                </p:cNvSpPr>
                <p:nvPr/>
              </p:nvSpPr>
              <p:spPr bwMode="gray">
                <a:xfrm>
                  <a:off x="1530"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07" name="Group 263"/>
              <p:cNvGrpSpPr>
                <a:grpSpLocks/>
              </p:cNvGrpSpPr>
              <p:nvPr/>
            </p:nvGrpSpPr>
            <p:grpSpPr bwMode="auto">
              <a:xfrm>
                <a:off x="1894" y="1480"/>
                <a:ext cx="50" cy="242"/>
                <a:chOff x="1894" y="1480"/>
                <a:chExt cx="50" cy="242"/>
              </a:xfrm>
            </p:grpSpPr>
            <p:sp>
              <p:nvSpPr>
                <p:cNvPr id="700680" name="Line 10"/>
                <p:cNvSpPr>
                  <a:spLocks noChangeShapeType="1"/>
                </p:cNvSpPr>
                <p:nvPr/>
              </p:nvSpPr>
              <p:spPr bwMode="auto">
                <a:xfrm flipV="1">
                  <a:off x="1917" y="1480"/>
                  <a:ext cx="0" cy="242"/>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81" name="Oval 18"/>
                <p:cNvSpPr>
                  <a:spLocks noChangeArrowheads="1"/>
                </p:cNvSpPr>
                <p:nvPr/>
              </p:nvSpPr>
              <p:spPr bwMode="gray">
                <a:xfrm>
                  <a:off x="1894" y="1667"/>
                  <a:ext cx="50"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08" name="Group 266"/>
              <p:cNvGrpSpPr>
                <a:grpSpLocks/>
              </p:cNvGrpSpPr>
              <p:nvPr/>
            </p:nvGrpSpPr>
            <p:grpSpPr bwMode="auto">
              <a:xfrm>
                <a:off x="2252" y="1480"/>
                <a:ext cx="51" cy="242"/>
                <a:chOff x="2252" y="1480"/>
                <a:chExt cx="51" cy="242"/>
              </a:xfrm>
            </p:grpSpPr>
            <p:sp>
              <p:nvSpPr>
                <p:cNvPr id="700683" name="Line 11"/>
                <p:cNvSpPr>
                  <a:spLocks noChangeShapeType="1"/>
                </p:cNvSpPr>
                <p:nvPr/>
              </p:nvSpPr>
              <p:spPr bwMode="auto">
                <a:xfrm flipV="1">
                  <a:off x="2274" y="1480"/>
                  <a:ext cx="0" cy="242"/>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84" name="Oval 19"/>
                <p:cNvSpPr>
                  <a:spLocks noChangeArrowheads="1"/>
                </p:cNvSpPr>
                <p:nvPr/>
              </p:nvSpPr>
              <p:spPr bwMode="gray">
                <a:xfrm>
                  <a:off x="2252"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09" name="Group 269"/>
              <p:cNvGrpSpPr>
                <a:grpSpLocks/>
              </p:cNvGrpSpPr>
              <p:nvPr/>
            </p:nvGrpSpPr>
            <p:grpSpPr bwMode="auto">
              <a:xfrm>
                <a:off x="2610" y="1485"/>
                <a:ext cx="51" cy="237"/>
                <a:chOff x="2610" y="1485"/>
                <a:chExt cx="51" cy="237"/>
              </a:xfrm>
            </p:grpSpPr>
            <p:sp>
              <p:nvSpPr>
                <p:cNvPr id="700686" name="Line 12"/>
                <p:cNvSpPr>
                  <a:spLocks noChangeShapeType="1"/>
                </p:cNvSpPr>
                <p:nvPr/>
              </p:nvSpPr>
              <p:spPr bwMode="auto">
                <a:xfrm flipV="1">
                  <a:off x="2632" y="1485"/>
                  <a:ext cx="2" cy="237"/>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87" name="Oval 20"/>
                <p:cNvSpPr>
                  <a:spLocks noChangeArrowheads="1"/>
                </p:cNvSpPr>
                <p:nvPr/>
              </p:nvSpPr>
              <p:spPr bwMode="gray">
                <a:xfrm>
                  <a:off x="2610"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10" name="Group 272"/>
              <p:cNvGrpSpPr>
                <a:grpSpLocks/>
              </p:cNvGrpSpPr>
              <p:nvPr/>
            </p:nvGrpSpPr>
            <p:grpSpPr bwMode="auto">
              <a:xfrm>
                <a:off x="3373" y="1485"/>
                <a:ext cx="51" cy="237"/>
                <a:chOff x="3338" y="1485"/>
                <a:chExt cx="51" cy="237"/>
              </a:xfrm>
            </p:grpSpPr>
            <p:sp>
              <p:nvSpPr>
                <p:cNvPr id="700689" name="Line 14"/>
                <p:cNvSpPr>
                  <a:spLocks noChangeShapeType="1"/>
                </p:cNvSpPr>
                <p:nvPr/>
              </p:nvSpPr>
              <p:spPr bwMode="auto">
                <a:xfrm flipV="1">
                  <a:off x="3361" y="1485"/>
                  <a:ext cx="0" cy="237"/>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90" name="Oval 22"/>
                <p:cNvSpPr>
                  <a:spLocks noChangeArrowheads="1"/>
                </p:cNvSpPr>
                <p:nvPr/>
              </p:nvSpPr>
              <p:spPr bwMode="gray">
                <a:xfrm>
                  <a:off x="3338"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11" name="Group 275"/>
              <p:cNvGrpSpPr>
                <a:grpSpLocks/>
              </p:cNvGrpSpPr>
              <p:nvPr/>
            </p:nvGrpSpPr>
            <p:grpSpPr bwMode="auto">
              <a:xfrm>
                <a:off x="3742" y="1480"/>
                <a:ext cx="51" cy="242"/>
                <a:chOff x="3697" y="1480"/>
                <a:chExt cx="51" cy="242"/>
              </a:xfrm>
            </p:grpSpPr>
            <p:sp>
              <p:nvSpPr>
                <p:cNvPr id="700692" name="Line 15"/>
                <p:cNvSpPr>
                  <a:spLocks noChangeShapeType="1"/>
                </p:cNvSpPr>
                <p:nvPr/>
              </p:nvSpPr>
              <p:spPr bwMode="auto">
                <a:xfrm flipV="1">
                  <a:off x="3720" y="1480"/>
                  <a:ext cx="0" cy="242"/>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93" name="Oval 23"/>
                <p:cNvSpPr>
                  <a:spLocks noChangeArrowheads="1"/>
                </p:cNvSpPr>
                <p:nvPr/>
              </p:nvSpPr>
              <p:spPr bwMode="gray">
                <a:xfrm>
                  <a:off x="3697"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12" name="Group 278"/>
              <p:cNvGrpSpPr>
                <a:grpSpLocks/>
              </p:cNvGrpSpPr>
              <p:nvPr/>
            </p:nvGrpSpPr>
            <p:grpSpPr bwMode="auto">
              <a:xfrm>
                <a:off x="4144" y="1510"/>
                <a:ext cx="51" cy="206"/>
                <a:chOff x="4049" y="1510"/>
                <a:chExt cx="51" cy="206"/>
              </a:xfrm>
            </p:grpSpPr>
            <p:sp>
              <p:nvSpPr>
                <p:cNvPr id="700695" name="Line 24"/>
                <p:cNvSpPr>
                  <a:spLocks noChangeShapeType="1"/>
                </p:cNvSpPr>
                <p:nvPr/>
              </p:nvSpPr>
              <p:spPr bwMode="auto">
                <a:xfrm flipV="1">
                  <a:off x="4075" y="1510"/>
                  <a:ext cx="0" cy="193"/>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96" name="Oval 25"/>
                <p:cNvSpPr>
                  <a:spLocks noChangeArrowheads="1"/>
                </p:cNvSpPr>
                <p:nvPr/>
              </p:nvSpPr>
              <p:spPr bwMode="gray">
                <a:xfrm>
                  <a:off x="4049" y="1666"/>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nvGrpSpPr>
              <p:cNvPr id="700713" name="Group 281"/>
              <p:cNvGrpSpPr>
                <a:grpSpLocks/>
              </p:cNvGrpSpPr>
              <p:nvPr/>
            </p:nvGrpSpPr>
            <p:grpSpPr bwMode="auto">
              <a:xfrm>
                <a:off x="2971" y="1480"/>
                <a:ext cx="51" cy="237"/>
                <a:chOff x="3338" y="1485"/>
                <a:chExt cx="51" cy="237"/>
              </a:xfrm>
            </p:grpSpPr>
            <p:sp>
              <p:nvSpPr>
                <p:cNvPr id="700698" name="Line 14"/>
                <p:cNvSpPr>
                  <a:spLocks noChangeShapeType="1"/>
                </p:cNvSpPr>
                <p:nvPr/>
              </p:nvSpPr>
              <p:spPr bwMode="auto">
                <a:xfrm flipV="1">
                  <a:off x="3361" y="1485"/>
                  <a:ext cx="0" cy="237"/>
                </a:xfrm>
                <a:prstGeom prst="line">
                  <a:avLst/>
                </a:prstGeom>
                <a:noFill/>
                <a:ln w="25400">
                  <a:solidFill>
                    <a:srgbClr val="88A06F"/>
                  </a:solidFill>
                  <a:round/>
                  <a:headEnd/>
                  <a:tailEnd/>
                </a:ln>
              </p:spPr>
              <p:txBody>
                <a:bodyPr lIns="90000" tIns="46800" rIns="90000" bIns="46800" anchor="ctr"/>
                <a:lstStyle/>
                <a:p>
                  <a:endParaRPr lang="zh-CN" altLang="en-US" sz="900"/>
                </a:p>
              </p:txBody>
            </p:sp>
            <p:sp>
              <p:nvSpPr>
                <p:cNvPr id="700699" name="Oval 22"/>
                <p:cNvSpPr>
                  <a:spLocks noChangeArrowheads="1"/>
                </p:cNvSpPr>
                <p:nvPr/>
              </p:nvSpPr>
              <p:spPr bwMode="gray">
                <a:xfrm>
                  <a:off x="3338" y="1667"/>
                  <a:ext cx="51" cy="50"/>
                </a:xfrm>
                <a:prstGeom prst="ellipse">
                  <a:avLst/>
                </a:prstGeom>
                <a:solidFill>
                  <a:srgbClr val="88A06F"/>
                </a:solidFill>
                <a:ln w="12700">
                  <a:solidFill>
                    <a:srgbClr val="88A06F"/>
                  </a:solidFill>
                  <a:round/>
                  <a:headEnd/>
                  <a:tailEnd/>
                </a:ln>
              </p:spPr>
              <p:txBody>
                <a:bodyPr wrap="none" anchor="ctr"/>
                <a:lstStyle/>
                <a:p>
                  <a:pPr eaLnBrk="1" hangingPunct="1"/>
                  <a:endParaRPr lang="zh-CN" altLang="zh-CN" sz="900">
                    <a:effectLst/>
                    <a:ea typeface="Arial Unicode MS" pitchFamily="34" charset="-122"/>
                    <a:cs typeface="Arial Unicode MS" pitchFamily="34" charset="-122"/>
                  </a:endParaRPr>
                </a:p>
              </p:txBody>
            </p:sp>
          </p:grpSp>
        </p:grpSp>
        <p:grpSp>
          <p:nvGrpSpPr>
            <p:cNvPr id="700714" name="Group 284"/>
            <p:cNvGrpSpPr>
              <a:grpSpLocks/>
            </p:cNvGrpSpPr>
            <p:nvPr/>
          </p:nvGrpSpPr>
          <p:grpSpPr bwMode="auto">
            <a:xfrm>
              <a:off x="3187613" y="3805677"/>
              <a:ext cx="960385" cy="928468"/>
              <a:chOff x="1884" y="2296"/>
              <a:chExt cx="457" cy="428"/>
            </a:xfrm>
          </p:grpSpPr>
          <p:sp>
            <p:nvSpPr>
              <p:cNvPr id="700701" name="AutoShape 3"/>
              <p:cNvSpPr>
                <a:spLocks noChangeArrowheads="1"/>
              </p:cNvSpPr>
              <p:nvPr/>
            </p:nvSpPr>
            <p:spPr bwMode="gray">
              <a:xfrm>
                <a:off x="2018" y="2533"/>
                <a:ext cx="229" cy="191"/>
              </a:xfrm>
              <a:prstGeom prst="can">
                <a:avLst>
                  <a:gd name="adj" fmla="val 25000"/>
                </a:avLst>
              </a:prstGeom>
              <a:solidFill>
                <a:srgbClr val="993300"/>
              </a:solidFill>
              <a:ln w="3175" algn="ctr">
                <a:noFill/>
                <a:round/>
                <a:headEnd/>
                <a:tailEnd/>
              </a:ln>
            </p:spPr>
            <p:txBody>
              <a:bodyPr wrap="none" anchor="ctr"/>
              <a:lstStyle/>
              <a:p>
                <a:pPr eaLnBrk="1" hangingPunct="1"/>
                <a:r>
                  <a:rPr lang="en-US" altLang="zh-CN" sz="1200">
                    <a:solidFill>
                      <a:schemeClr val="bg1"/>
                    </a:solidFill>
                    <a:effectLst/>
                    <a:ea typeface="宋体" pitchFamily="2" charset="-122"/>
                    <a:cs typeface="Arial" pitchFamily="34" charset="0"/>
                  </a:rPr>
                  <a:t>PLM </a:t>
                </a:r>
                <a:endParaRPr lang="en-US" altLang="zh-CN" sz="1200" noProof="1">
                  <a:solidFill>
                    <a:schemeClr val="bg1"/>
                  </a:solidFill>
                  <a:effectLst/>
                  <a:ea typeface="宋体" pitchFamily="2" charset="-122"/>
                  <a:cs typeface="Arial" pitchFamily="34" charset="0"/>
                </a:endParaRPr>
              </a:p>
            </p:txBody>
          </p:sp>
          <p:sp>
            <p:nvSpPr>
              <p:cNvPr id="700702" name="Oval 233"/>
              <p:cNvSpPr>
                <a:spLocks noChangeArrowheads="1"/>
              </p:cNvSpPr>
              <p:nvPr/>
            </p:nvSpPr>
            <p:spPr bwMode="gray">
              <a:xfrm>
                <a:off x="2291" y="2296"/>
                <a:ext cx="50"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sp>
            <p:nvSpPr>
              <p:cNvPr id="700703" name="Oval 233"/>
              <p:cNvSpPr>
                <a:spLocks noChangeArrowheads="1"/>
              </p:cNvSpPr>
              <p:nvPr/>
            </p:nvSpPr>
            <p:spPr bwMode="gray">
              <a:xfrm>
                <a:off x="1884" y="2296"/>
                <a:ext cx="50" cy="50"/>
              </a:xfrm>
              <a:prstGeom prst="ellipse">
                <a:avLst/>
              </a:prstGeom>
              <a:solidFill>
                <a:srgbClr val="993300"/>
              </a:solidFill>
              <a:ln w="12700">
                <a:solidFill>
                  <a:srgbClr val="993300"/>
                </a:solidFill>
                <a:round/>
                <a:headEnd/>
                <a:tailEnd/>
              </a:ln>
            </p:spPr>
            <p:txBody>
              <a:bodyPr wrap="none" anchor="ctr"/>
              <a:lstStyle/>
              <a:p>
                <a:pPr eaLnBrk="1" hangingPunct="1"/>
                <a:endParaRPr lang="zh-CN" altLang="zh-CN" sz="1200">
                  <a:effectLst/>
                  <a:ea typeface="Arial Unicode MS" pitchFamily="34" charset="-122"/>
                  <a:cs typeface="Arial Unicode MS" pitchFamily="34" charset="-122"/>
                </a:endParaRPr>
              </a:p>
            </p:txBody>
          </p:sp>
          <p:cxnSp>
            <p:nvCxnSpPr>
              <p:cNvPr id="700704" name="AutoShape 288"/>
              <p:cNvCxnSpPr>
                <a:cxnSpLocks noChangeShapeType="1"/>
                <a:stCxn id="700702" idx="5"/>
                <a:endCxn id="700701" idx="0"/>
              </p:cNvCxnSpPr>
              <p:nvPr/>
            </p:nvCxnSpPr>
            <p:spPr bwMode="auto">
              <a:xfrm rot="5400000">
                <a:off x="2113" y="2359"/>
                <a:ext cx="242" cy="201"/>
              </a:xfrm>
              <a:prstGeom prst="bentConnector3">
                <a:avLst>
                  <a:gd name="adj1" fmla="val 41324"/>
                </a:avLst>
              </a:prstGeom>
              <a:noFill/>
              <a:ln w="25400">
                <a:solidFill>
                  <a:srgbClr val="993300"/>
                </a:solidFill>
                <a:miter lim="800000"/>
                <a:headEnd/>
                <a:tailEnd/>
              </a:ln>
              <a:effectLst/>
            </p:spPr>
          </p:cxnSp>
          <p:cxnSp>
            <p:nvCxnSpPr>
              <p:cNvPr id="700705" name="AutoShape 289"/>
              <p:cNvCxnSpPr>
                <a:cxnSpLocks noChangeShapeType="1"/>
                <a:stCxn id="700703" idx="5"/>
                <a:endCxn id="700701" idx="0"/>
              </p:cNvCxnSpPr>
              <p:nvPr/>
            </p:nvCxnSpPr>
            <p:spPr bwMode="auto">
              <a:xfrm rot="16200000" flipH="1">
                <a:off x="1909" y="2357"/>
                <a:ext cx="242" cy="206"/>
              </a:xfrm>
              <a:prstGeom prst="bentConnector3">
                <a:avLst>
                  <a:gd name="adj1" fmla="val 41324"/>
                </a:avLst>
              </a:prstGeom>
              <a:noFill/>
              <a:ln w="25400">
                <a:solidFill>
                  <a:srgbClr val="993300"/>
                </a:solidFill>
                <a:miter lim="800000"/>
                <a:headEnd/>
                <a:tailEnd/>
              </a:ln>
              <a:effectLst/>
            </p:spPr>
          </p:cxnSp>
        </p:gr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smtClean="0"/>
              <a:t>、三菱</a:t>
            </a:r>
            <a:r>
              <a:rPr lang="zh-CN" altLang="en-US" dirty="0" smtClean="0"/>
              <a:t>电梯智能生产单元</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36</a:t>
            </a:fld>
            <a:endParaRPr lang="zh-CN" altLang="en-US"/>
          </a:p>
        </p:txBody>
      </p:sp>
      <p:sp>
        <p:nvSpPr>
          <p:cNvPr id="5" name="内容占位符 2"/>
          <p:cNvSpPr>
            <a:spLocks noGrp="1"/>
          </p:cNvSpPr>
          <p:nvPr>
            <p:ph idx="4294967295"/>
          </p:nvPr>
        </p:nvSpPr>
        <p:spPr>
          <a:xfrm>
            <a:off x="683568" y="1493838"/>
            <a:ext cx="8065268" cy="1287090"/>
          </a:xfrm>
        </p:spPr>
        <p:txBody>
          <a:bodyPr/>
          <a:lstStyle/>
          <a:p>
            <a:pPr>
              <a:lnSpc>
                <a:spcPct val="150000"/>
              </a:lnSpc>
              <a:buClr>
                <a:srgbClr val="FF0000"/>
              </a:buClr>
              <a:buFont typeface="Wingdings" pitchFamily="2" charset="2"/>
              <a:buChar char="l"/>
            </a:pPr>
            <a:r>
              <a:rPr lang="zh-CN" altLang="zh-CN" sz="1800" b="1" dirty="0" smtClean="0">
                <a:latin typeface="+mn-ea"/>
              </a:rPr>
              <a:t>上海三菱电梯有限公司是中国电梯行业中唯一一家国有控股中方管理的大型合资企业。</a:t>
            </a:r>
            <a:r>
              <a:rPr lang="en-US" altLang="zh-CN" sz="1800" b="1" dirty="0" smtClean="0">
                <a:latin typeface="+mn-ea"/>
              </a:rPr>
              <a:t>2013</a:t>
            </a:r>
            <a:r>
              <a:rPr lang="zh-CN" altLang="zh-CN" sz="1800" b="1" dirty="0" smtClean="0">
                <a:latin typeface="+mn-ea"/>
              </a:rPr>
              <a:t>年主营业务收入</a:t>
            </a:r>
            <a:r>
              <a:rPr lang="en-US" altLang="zh-CN" sz="1800" b="1" dirty="0" smtClean="0">
                <a:latin typeface="+mn-ea"/>
              </a:rPr>
              <a:t>162.29</a:t>
            </a:r>
            <a:r>
              <a:rPr lang="zh-CN" altLang="zh-CN" sz="1800" b="1" dirty="0" smtClean="0">
                <a:latin typeface="+mn-ea"/>
              </a:rPr>
              <a:t>亿元，实现销售电梯台数</a:t>
            </a:r>
            <a:r>
              <a:rPr lang="en-US" altLang="zh-CN" sz="1800" b="1" dirty="0" smtClean="0">
                <a:latin typeface="+mn-ea"/>
              </a:rPr>
              <a:t>70963</a:t>
            </a:r>
            <a:r>
              <a:rPr lang="zh-CN" altLang="zh-CN" sz="1800" b="1" dirty="0" smtClean="0">
                <a:latin typeface="+mn-ea"/>
              </a:rPr>
              <a:t>台，企业资产总额</a:t>
            </a:r>
            <a:r>
              <a:rPr lang="en-US" altLang="zh-CN" sz="1800" b="1" dirty="0" smtClean="0">
                <a:latin typeface="+mn-ea"/>
              </a:rPr>
              <a:t>195.54</a:t>
            </a:r>
            <a:r>
              <a:rPr lang="zh-CN" altLang="zh-CN" sz="1800" b="1" dirty="0" smtClean="0">
                <a:latin typeface="+mn-ea"/>
              </a:rPr>
              <a:t>亿元。</a:t>
            </a:r>
            <a:endParaRPr lang="zh-CN" altLang="en-US" sz="1800" b="1" dirty="0" smtClean="0">
              <a:latin typeface="+mn-ea"/>
            </a:endParaRPr>
          </a:p>
        </p:txBody>
      </p:sp>
      <p:pic>
        <p:nvPicPr>
          <p:cNvPr id="6" name="Picture 4" descr="E:\zhujingwei\JSZXZJW 文件夹\闵行区科委\区内参加世博会产品的企业介绍\生态园的观光电梯.JPG"/>
          <p:cNvPicPr>
            <a:picLocks noChangeAspect="1" noChangeArrowheads="1"/>
          </p:cNvPicPr>
          <p:nvPr/>
        </p:nvPicPr>
        <p:blipFill>
          <a:blip r:embed="rId2" cstate="email"/>
          <a:srcRect/>
          <a:stretch>
            <a:fillRect/>
          </a:stretch>
        </p:blipFill>
        <p:spPr bwMode="auto">
          <a:xfrm>
            <a:off x="755576" y="3429000"/>
            <a:ext cx="2270135" cy="3168000"/>
          </a:xfrm>
          <a:prstGeom prst="rect">
            <a:avLst/>
          </a:prstGeom>
          <a:noFill/>
          <a:ln w="9525">
            <a:noFill/>
            <a:miter lim="800000"/>
            <a:headEnd/>
            <a:tailEnd/>
          </a:ln>
        </p:spPr>
      </p:pic>
      <p:pic>
        <p:nvPicPr>
          <p:cNvPr id="7" name="Picture 20" descr="灰色"/>
          <p:cNvPicPr>
            <a:picLocks noChangeAspect="1" noChangeArrowheads="1"/>
          </p:cNvPicPr>
          <p:nvPr/>
        </p:nvPicPr>
        <p:blipFill>
          <a:blip r:embed="rId3" cstate="email"/>
          <a:srcRect/>
          <a:stretch>
            <a:fillRect/>
          </a:stretch>
        </p:blipFill>
        <p:spPr bwMode="auto">
          <a:xfrm>
            <a:off x="5472113" y="3429000"/>
            <a:ext cx="2762777" cy="3168000"/>
          </a:xfrm>
          <a:prstGeom prst="rect">
            <a:avLst/>
          </a:prstGeom>
          <a:noFill/>
          <a:ln w="9525">
            <a:noFill/>
            <a:miter lim="800000"/>
            <a:headEnd/>
            <a:tailEnd/>
          </a:ln>
        </p:spPr>
      </p:pic>
      <p:pic>
        <p:nvPicPr>
          <p:cNvPr id="9" name="Picture 4" descr="P13-P14"/>
          <p:cNvPicPr>
            <a:picLocks noChangeAspect="1" noChangeArrowheads="1"/>
          </p:cNvPicPr>
          <p:nvPr/>
        </p:nvPicPr>
        <p:blipFill>
          <a:blip r:embed="rId4" cstate="email"/>
          <a:srcRect/>
          <a:stretch>
            <a:fillRect/>
          </a:stretch>
        </p:blipFill>
        <p:spPr bwMode="auto">
          <a:xfrm>
            <a:off x="3059832" y="3429000"/>
            <a:ext cx="2259508" cy="3168352"/>
          </a:xfrm>
          <a:prstGeom prst="rect">
            <a:avLst/>
          </a:prstGeom>
          <a:noFill/>
          <a:ln w="9525">
            <a:noFill/>
            <a:miter lim="800000"/>
            <a:headEnd/>
            <a:tailEnd/>
          </a:ln>
        </p:spPr>
      </p:pic>
      <p:sp>
        <p:nvSpPr>
          <p:cNvPr id="10" name="TextBox 8"/>
          <p:cNvSpPr txBox="1">
            <a:spLocks noChangeArrowheads="1"/>
          </p:cNvSpPr>
          <p:nvPr/>
        </p:nvSpPr>
        <p:spPr bwMode="auto">
          <a:xfrm>
            <a:off x="746448" y="2884874"/>
            <a:ext cx="7641976" cy="400110"/>
          </a:xfrm>
          <a:prstGeom prst="rect">
            <a:avLst/>
          </a:prstGeom>
          <a:noFill/>
          <a:ln w="9525">
            <a:noFill/>
            <a:miter lim="800000"/>
            <a:headEnd/>
            <a:tailEnd/>
          </a:ln>
        </p:spPr>
        <p:txBody>
          <a:bodyPr wrap="square">
            <a:spAutoFit/>
          </a:bodyPr>
          <a:lstStyle/>
          <a:p>
            <a:r>
              <a:rPr lang="zh-CN" altLang="zh-CN" sz="2000" dirty="0"/>
              <a:t>主导产品大类</a:t>
            </a:r>
            <a:r>
              <a:rPr lang="zh-CN" altLang="en-US" sz="2000" dirty="0"/>
              <a:t>：</a:t>
            </a:r>
            <a:r>
              <a:rPr lang="zh-CN" altLang="zh-CN" sz="2000" dirty="0"/>
              <a:t>电梯、自动扶梯和自动人行道、远程监控系统等</a:t>
            </a:r>
            <a:endParaRPr lang="zh-CN" altLang="en-US" sz="20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37</a:t>
            </a:fld>
            <a:endParaRPr lang="zh-CN" altLang="en-US"/>
          </a:p>
        </p:txBody>
      </p:sp>
      <p:pic>
        <p:nvPicPr>
          <p:cNvPr id="5" name="Picture 3" descr="F:\新建文件夹\e\工作\员工培训\设备2\_2088695.JPG"/>
          <p:cNvPicPr>
            <a:picLocks noGrp="1" noChangeAspect="1" noChangeArrowheads="1"/>
          </p:cNvPicPr>
          <p:nvPr>
            <p:ph idx="1"/>
          </p:nvPr>
        </p:nvPicPr>
        <p:blipFill>
          <a:blip r:embed="rId2" cstate="email"/>
          <a:srcRect/>
          <a:stretch>
            <a:fillRect/>
          </a:stretch>
        </p:blipFill>
        <p:spPr>
          <a:xfrm>
            <a:off x="755577" y="1563971"/>
            <a:ext cx="3995752" cy="2664296"/>
          </a:xfrm>
          <a:noFill/>
        </p:spPr>
      </p:pic>
      <p:sp>
        <p:nvSpPr>
          <p:cNvPr id="6" name="矩形 5"/>
          <p:cNvSpPr/>
          <p:nvPr/>
        </p:nvSpPr>
        <p:spPr>
          <a:xfrm>
            <a:off x="827584" y="4222829"/>
            <a:ext cx="3888432" cy="646331"/>
          </a:xfrm>
          <a:prstGeom prst="rect">
            <a:avLst/>
          </a:prstGeom>
        </p:spPr>
        <p:txBody>
          <a:bodyPr wrap="square">
            <a:spAutoFit/>
          </a:bodyPr>
          <a:lstStyle/>
          <a:p>
            <a:pPr algn="ctr">
              <a:defRPr/>
            </a:pPr>
            <a:r>
              <a:rPr lang="zh-CN" altLang="en-US" b="1" dirty="0" smtClean="0">
                <a:solidFill>
                  <a:schemeClr val="tx2"/>
                </a:solidFill>
                <a:latin typeface="楷体_GB2312" pitchFamily="49" charset="-122"/>
                <a:ea typeface="楷体_GB2312" pitchFamily="49" charset="-122"/>
              </a:rPr>
              <a:t>搬运点焊机器人：用于门板流水线后门板四角点焊及搬运堆垛</a:t>
            </a:r>
            <a:endParaRPr lang="zh-CN" altLang="en-US" b="1" dirty="0">
              <a:solidFill>
                <a:schemeClr val="tx2"/>
              </a:solidFill>
              <a:latin typeface="楷体_GB2312" pitchFamily="49" charset="-122"/>
              <a:ea typeface="楷体_GB2312" pitchFamily="49" charset="-122"/>
            </a:endParaRPr>
          </a:p>
        </p:txBody>
      </p:sp>
      <p:pic>
        <p:nvPicPr>
          <p:cNvPr id="7" name="Picture 2" descr="焊接机器人-钣金"/>
          <p:cNvPicPr>
            <a:picLocks noChangeAspect="1" noChangeArrowheads="1"/>
          </p:cNvPicPr>
          <p:nvPr/>
        </p:nvPicPr>
        <p:blipFill>
          <a:blip r:embed="rId3" cstate="email"/>
          <a:srcRect/>
          <a:stretch>
            <a:fillRect/>
          </a:stretch>
        </p:blipFill>
        <p:spPr bwMode="auto">
          <a:xfrm>
            <a:off x="4860032" y="1563970"/>
            <a:ext cx="3960440" cy="2649842"/>
          </a:xfrm>
          <a:prstGeom prst="rect">
            <a:avLst/>
          </a:prstGeom>
          <a:noFill/>
          <a:ln w="9525">
            <a:noFill/>
            <a:miter lim="800000"/>
            <a:headEnd/>
            <a:tailEnd/>
          </a:ln>
        </p:spPr>
      </p:pic>
      <p:sp>
        <p:nvSpPr>
          <p:cNvPr id="8" name="矩形 7"/>
          <p:cNvSpPr/>
          <p:nvPr/>
        </p:nvSpPr>
        <p:spPr>
          <a:xfrm>
            <a:off x="4860032" y="4216359"/>
            <a:ext cx="3888432" cy="646331"/>
          </a:xfrm>
          <a:prstGeom prst="rect">
            <a:avLst/>
          </a:prstGeom>
        </p:spPr>
        <p:txBody>
          <a:bodyPr wrap="square">
            <a:spAutoFit/>
          </a:bodyPr>
          <a:lstStyle/>
          <a:p>
            <a:pPr algn="ctr">
              <a:defRPr/>
            </a:pPr>
            <a:r>
              <a:rPr lang="zh-CN" altLang="en-US" b="1" dirty="0">
                <a:solidFill>
                  <a:schemeClr val="tx2"/>
                </a:solidFill>
                <a:latin typeface="楷体_GB2312" pitchFamily="49" charset="-122"/>
                <a:ea typeface="楷体_GB2312" pitchFamily="49" charset="-122"/>
              </a:rPr>
              <a:t>焊接搬运机器人：用于下梁框架的焊接及搬运</a:t>
            </a:r>
            <a:r>
              <a:rPr lang="zh-CN" altLang="en-US" b="1" dirty="0" smtClean="0">
                <a:solidFill>
                  <a:schemeClr val="tx2"/>
                </a:solidFill>
                <a:latin typeface="楷体_GB2312" pitchFamily="49" charset="-122"/>
                <a:ea typeface="楷体_GB2312" pitchFamily="49" charset="-122"/>
              </a:rPr>
              <a:t>堆垛</a:t>
            </a:r>
            <a:endParaRPr lang="zh-CN" altLang="en-US" b="1" dirty="0">
              <a:solidFill>
                <a:schemeClr val="tx2"/>
              </a:solidFill>
              <a:latin typeface="楷体_GB2312" pitchFamily="49" charset="-122"/>
              <a:ea typeface="楷体_GB2312" pitchFamily="49" charset="-122"/>
            </a:endParaRPr>
          </a:p>
        </p:txBody>
      </p:sp>
      <p:pic>
        <p:nvPicPr>
          <p:cNvPr id="9" name="Picture 8" descr="S4 with one P4"/>
          <p:cNvPicPr>
            <a:picLocks noChangeAspect="1" noChangeArrowheads="1"/>
          </p:cNvPicPr>
          <p:nvPr/>
        </p:nvPicPr>
        <p:blipFill>
          <a:blip r:embed="rId4" cstate="email"/>
          <a:srcRect/>
          <a:stretch>
            <a:fillRect/>
          </a:stretch>
        </p:blipFill>
        <p:spPr bwMode="auto">
          <a:xfrm>
            <a:off x="5508104" y="4857652"/>
            <a:ext cx="3635896" cy="2000348"/>
          </a:xfrm>
          <a:prstGeom prst="rect">
            <a:avLst/>
          </a:prstGeom>
          <a:noFill/>
          <a:ln w="9525">
            <a:noFill/>
            <a:miter lim="800000"/>
            <a:headEnd/>
            <a:tailEnd/>
          </a:ln>
        </p:spPr>
      </p:pic>
      <p:sp>
        <p:nvSpPr>
          <p:cNvPr id="10" name="矩形 9"/>
          <p:cNvSpPr/>
          <p:nvPr/>
        </p:nvSpPr>
        <p:spPr>
          <a:xfrm>
            <a:off x="792088" y="5013176"/>
            <a:ext cx="4644008" cy="1554272"/>
          </a:xfrm>
          <a:prstGeom prst="rect">
            <a:avLst/>
          </a:prstGeom>
        </p:spPr>
        <p:txBody>
          <a:bodyPr wrap="square">
            <a:spAutoFit/>
          </a:bodyPr>
          <a:lstStyle/>
          <a:p>
            <a:pPr eaLnBrk="0" hangingPunct="0">
              <a:spcAft>
                <a:spcPts val="600"/>
              </a:spcAft>
            </a:pPr>
            <a:r>
              <a:rPr lang="zh-CN" altLang="en-US" b="1" dirty="0" smtClean="0">
                <a:latin typeface="楷体_GB2312" pitchFamily="49" charset="-122"/>
                <a:ea typeface="楷体_GB2312" pitchFamily="49" charset="-122"/>
              </a:rPr>
              <a:t>电梯轿厢壁、轿门和厅门的制造能力：</a:t>
            </a:r>
            <a:endParaRPr lang="en-US" altLang="zh-CN" b="1" dirty="0" smtClean="0">
              <a:latin typeface="楷体_GB2312" pitchFamily="49" charset="-122"/>
              <a:ea typeface="楷体_GB2312" pitchFamily="49" charset="-122"/>
            </a:endParaRPr>
          </a:p>
          <a:p>
            <a:pPr eaLnBrk="0" hangingPunct="0">
              <a:spcAft>
                <a:spcPts val="600"/>
              </a:spcAft>
            </a:pPr>
            <a:r>
              <a:rPr lang="zh-CN" altLang="en-US" dirty="0" smtClean="0">
                <a:latin typeface="楷体_GB2312" pitchFamily="49" charset="-122"/>
                <a:ea typeface="楷体_GB2312" pitchFamily="49" charset="-122"/>
              </a:rPr>
              <a:t>    全自动数控加工，配备CAD/CAM和生产管理系统。包含原材料立库、剪板机、程控冲床、折弯机、翻边机和物料传送机构，原材料经过多道工序直接生产出成品；</a:t>
            </a:r>
            <a:endParaRPr lang="zh-CN" altLang="en-US" dirty="0">
              <a:latin typeface="楷体_GB2312" pitchFamily="49" charset="-122"/>
              <a:ea typeface="楷体_GB2312" pitchFamily="49" charset="-122"/>
            </a:endParaRPr>
          </a:p>
        </p:txBody>
      </p:sp>
      <p:sp>
        <p:nvSpPr>
          <p:cNvPr id="11" name="标题 1"/>
          <p:cNvSpPr>
            <a:spLocks noGrp="1"/>
          </p:cNvSpPr>
          <p:nvPr>
            <p:ph type="title"/>
          </p:nvPr>
        </p:nvSpPr>
        <p:spPr>
          <a:xfrm>
            <a:off x="720000" y="692696"/>
            <a:ext cx="8100000" cy="758450"/>
          </a:xfrm>
        </p:spPr>
        <p:txBody>
          <a:bodyPr/>
          <a:lstStyle/>
          <a:p>
            <a:r>
              <a:rPr lang="zh-CN" altLang="en-US" dirty="0"/>
              <a:t>电梯轿厢壁、轿门和厅门的制造能力</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电梯曳引机主要零件加工制造能力</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38</a:t>
            </a:fld>
            <a:endParaRPr lang="zh-CN" altLang="en-US"/>
          </a:p>
        </p:txBody>
      </p:sp>
      <p:graphicFrame>
        <p:nvGraphicFramePr>
          <p:cNvPr id="1026" name="Object 6"/>
          <p:cNvGraphicFramePr>
            <a:graphicFrameLocks/>
          </p:cNvGraphicFramePr>
          <p:nvPr/>
        </p:nvGraphicFramePr>
        <p:xfrm>
          <a:off x="755576" y="1628800"/>
          <a:ext cx="3672408" cy="3456384"/>
        </p:xfrm>
        <a:graphic>
          <a:graphicData uri="http://schemas.openxmlformats.org/presentationml/2006/ole">
            <p:oleObj spid="_x0000_s221186" r:id="rId3" imgW="3048317" imgH="2295842" progId="Word.Document.12">
              <p:embed/>
            </p:oleObj>
          </a:graphicData>
        </a:graphic>
      </p:graphicFrame>
      <p:sp>
        <p:nvSpPr>
          <p:cNvPr id="6" name="矩形 5"/>
          <p:cNvSpPr/>
          <p:nvPr/>
        </p:nvSpPr>
        <p:spPr>
          <a:xfrm>
            <a:off x="755576" y="5157192"/>
            <a:ext cx="3672408" cy="1338828"/>
          </a:xfrm>
          <a:prstGeom prst="rect">
            <a:avLst/>
          </a:prstGeom>
        </p:spPr>
        <p:txBody>
          <a:bodyPr wrap="square">
            <a:spAutoFit/>
          </a:bodyPr>
          <a:lstStyle/>
          <a:p>
            <a:pPr>
              <a:lnSpc>
                <a:spcPct val="150000"/>
              </a:lnSpc>
              <a:defRPr/>
            </a:pPr>
            <a:r>
              <a:rPr lang="zh-CN" altLang="en-US" b="1" dirty="0" smtClean="0">
                <a:solidFill>
                  <a:schemeClr val="accent2">
                    <a:lumMod val="75000"/>
                  </a:schemeClr>
                </a:solidFill>
                <a:latin typeface="楷体_GB2312" pitchFamily="49" charset="-122"/>
                <a:ea typeface="楷体_GB2312" pitchFamily="49" charset="-122"/>
                <a:sym typeface="Arial" pitchFamily="34" charset="0"/>
              </a:rPr>
              <a:t>电梯曳引机主要零件加工</a:t>
            </a:r>
            <a:endParaRPr lang="en-US" altLang="zh-CN" b="1" dirty="0" smtClean="0">
              <a:solidFill>
                <a:schemeClr val="accent2">
                  <a:lumMod val="75000"/>
                </a:schemeClr>
              </a:solidFill>
              <a:latin typeface="楷体_GB2312" pitchFamily="49" charset="-122"/>
              <a:ea typeface="楷体_GB2312" pitchFamily="49" charset="-122"/>
              <a:sym typeface="Arial" pitchFamily="34" charset="0"/>
            </a:endParaRPr>
          </a:p>
          <a:p>
            <a:pPr>
              <a:lnSpc>
                <a:spcPct val="150000"/>
              </a:lnSpc>
              <a:defRPr/>
            </a:pPr>
            <a:r>
              <a:rPr lang="zh-CN" altLang="en-US" b="1" dirty="0" smtClean="0">
                <a:solidFill>
                  <a:schemeClr val="tx2"/>
                </a:solidFill>
                <a:latin typeface="楷体_GB2312" pitchFamily="49" charset="-122"/>
                <a:ea typeface="楷体_GB2312" pitchFamily="49" charset="-122"/>
                <a:sym typeface="Arial" pitchFamily="34" charset="0"/>
              </a:rPr>
              <a:t>    立卧两用加工中心：主轴可立卧转换，用于5面体的加工。</a:t>
            </a:r>
            <a:endParaRPr lang="zh-CN" altLang="en-US" b="1" dirty="0">
              <a:solidFill>
                <a:schemeClr val="tx2"/>
              </a:solidFill>
              <a:latin typeface="楷体_GB2312" pitchFamily="49" charset="-122"/>
              <a:ea typeface="楷体_GB2312" pitchFamily="49" charset="-122"/>
              <a:sym typeface="Arial" pitchFamily="34" charset="0"/>
            </a:endParaRPr>
          </a:p>
        </p:txBody>
      </p:sp>
      <p:pic>
        <p:nvPicPr>
          <p:cNvPr id="7" name="Picture 3"/>
          <p:cNvPicPr>
            <a:picLocks noChangeAspect="1" noChangeArrowheads="1"/>
          </p:cNvPicPr>
          <p:nvPr/>
        </p:nvPicPr>
        <p:blipFill>
          <a:blip r:embed="rId4" cstate="email"/>
          <a:srcRect/>
          <a:stretch>
            <a:fillRect/>
          </a:stretch>
        </p:blipFill>
        <p:spPr bwMode="auto">
          <a:xfrm>
            <a:off x="4535001" y="1584945"/>
            <a:ext cx="4286282" cy="3428231"/>
          </a:xfrm>
          <a:prstGeom prst="rect">
            <a:avLst/>
          </a:prstGeom>
          <a:noFill/>
          <a:ln w="9525">
            <a:noFill/>
            <a:miter lim="800000"/>
            <a:headEnd/>
            <a:tailEnd/>
          </a:ln>
        </p:spPr>
      </p:pic>
      <p:sp>
        <p:nvSpPr>
          <p:cNvPr id="8" name="矩形 7"/>
          <p:cNvSpPr/>
          <p:nvPr/>
        </p:nvSpPr>
        <p:spPr>
          <a:xfrm>
            <a:off x="4860032" y="5169966"/>
            <a:ext cx="4032448" cy="1338828"/>
          </a:xfrm>
          <a:prstGeom prst="rect">
            <a:avLst/>
          </a:prstGeom>
        </p:spPr>
        <p:txBody>
          <a:bodyPr wrap="square">
            <a:spAutoFit/>
          </a:bodyPr>
          <a:lstStyle/>
          <a:p>
            <a:pPr>
              <a:lnSpc>
                <a:spcPct val="150000"/>
              </a:lnSpc>
            </a:pPr>
            <a:r>
              <a:rPr lang="zh-CN" altLang="en-US" b="1" dirty="0" smtClean="0">
                <a:solidFill>
                  <a:schemeClr val="accent2">
                    <a:lumMod val="75000"/>
                  </a:schemeClr>
                </a:solidFill>
                <a:latin typeface="楷体_GB2312" pitchFamily="49" charset="-122"/>
                <a:ea typeface="楷体_GB2312" pitchFamily="49" charset="-122"/>
              </a:rPr>
              <a:t>电梯曳引机主要零件加工</a:t>
            </a:r>
            <a:endParaRPr lang="en-US" altLang="zh-CN" b="1" dirty="0" smtClean="0">
              <a:solidFill>
                <a:schemeClr val="accent2">
                  <a:lumMod val="75000"/>
                </a:schemeClr>
              </a:solidFill>
              <a:latin typeface="楷体_GB2312" pitchFamily="49" charset="-122"/>
              <a:ea typeface="楷体_GB2312" pitchFamily="49" charset="-122"/>
            </a:endParaRPr>
          </a:p>
          <a:p>
            <a:pPr>
              <a:lnSpc>
                <a:spcPct val="150000"/>
              </a:lnSpc>
            </a:pPr>
            <a:r>
              <a:rPr lang="zh-CN" altLang="en-US" b="1" dirty="0" smtClean="0">
                <a:latin typeface="楷体_GB2312" pitchFamily="49" charset="-122"/>
                <a:ea typeface="楷体_GB2312" pitchFamily="49" charset="-122"/>
              </a:rPr>
              <a:t>    卧式加工中心</a:t>
            </a:r>
            <a:r>
              <a:rPr lang="en-US" altLang="zh-CN" b="1" dirty="0" smtClean="0">
                <a:latin typeface="楷体_GB2312" pitchFamily="49" charset="-122"/>
                <a:ea typeface="楷体_GB2312" pitchFamily="49" charset="-122"/>
              </a:rPr>
              <a:t>FMS</a:t>
            </a:r>
            <a:r>
              <a:rPr lang="zh-CN" altLang="en-US" b="1" dirty="0" smtClean="0">
                <a:latin typeface="楷体_GB2312" pitchFamily="49" charset="-122"/>
                <a:ea typeface="楷体_GB2312" pitchFamily="49" charset="-122"/>
              </a:rPr>
              <a:t>线：用于中小型零件的铣削加工</a:t>
            </a:r>
            <a:endParaRPr lang="zh-CN" altLang="en-US" b="1" dirty="0">
              <a:latin typeface="楷体_GB2312" pitchFamily="49" charset="-122"/>
              <a:ea typeface="楷体_GB2312" pitchFamily="49" charset="-122"/>
            </a:endParaRPr>
          </a:p>
        </p:txBody>
      </p:sp>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1043608" y="980728"/>
            <a:ext cx="3551238" cy="400110"/>
          </a:xfrm>
          <a:prstGeom prst="rect">
            <a:avLst/>
          </a:prstGeom>
          <a:noFill/>
          <a:ln w="9525">
            <a:noFill/>
            <a:miter lim="800000"/>
            <a:headEnd/>
            <a:tailEnd/>
          </a:ln>
        </p:spPr>
        <p:txBody>
          <a:bodyPr>
            <a:spAutoFit/>
          </a:bodyPr>
          <a:lstStyle/>
          <a:p>
            <a:pPr algn="ctr"/>
            <a:r>
              <a:rPr lang="zh-CN" altLang="en-US" sz="2000" b="1" dirty="0">
                <a:solidFill>
                  <a:srgbClr val="002060"/>
                </a:solidFill>
                <a:latin typeface="+mn-ea"/>
              </a:rPr>
              <a:t>电梯电气控制用印板</a:t>
            </a:r>
            <a:r>
              <a:rPr lang="zh-CN" altLang="en-US" sz="2000" b="1" dirty="0" smtClean="0">
                <a:solidFill>
                  <a:srgbClr val="002060"/>
                </a:solidFill>
                <a:latin typeface="+mn-ea"/>
              </a:rPr>
              <a:t>制造</a:t>
            </a:r>
            <a:endParaRPr lang="zh-CN" altLang="en-US" sz="2000" b="1" dirty="0">
              <a:solidFill>
                <a:srgbClr val="002060"/>
              </a:solidFill>
              <a:latin typeface="+mn-ea"/>
            </a:endParaRPr>
          </a:p>
        </p:txBody>
      </p:sp>
      <p:grpSp>
        <p:nvGrpSpPr>
          <p:cNvPr id="2" name="组合 10"/>
          <p:cNvGrpSpPr/>
          <p:nvPr/>
        </p:nvGrpSpPr>
        <p:grpSpPr>
          <a:xfrm>
            <a:off x="467544" y="836712"/>
            <a:ext cx="6047531" cy="3039591"/>
            <a:chOff x="1835696" y="1484784"/>
            <a:chExt cx="6047531" cy="3039591"/>
          </a:xfrm>
        </p:grpSpPr>
        <p:grpSp>
          <p:nvGrpSpPr>
            <p:cNvPr id="3" name="Group 7"/>
            <p:cNvGrpSpPr>
              <a:grpSpLocks noChangeAspect="1"/>
            </p:cNvGrpSpPr>
            <p:nvPr/>
          </p:nvGrpSpPr>
          <p:grpSpPr bwMode="auto">
            <a:xfrm>
              <a:off x="1835696" y="1484784"/>
              <a:ext cx="5873750" cy="3005138"/>
              <a:chOff x="0" y="0"/>
              <a:chExt cx="3699" cy="1893"/>
            </a:xfrm>
          </p:grpSpPr>
          <p:pic>
            <p:nvPicPr>
              <p:cNvPr id="12295" name="Picture 4" descr="新图片(1)"/>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3394" y="186"/>
                <a:ext cx="305" cy="1266"/>
              </a:xfrm>
              <a:prstGeom prst="rect">
                <a:avLst/>
              </a:prstGeom>
              <a:noFill/>
              <a:ln w="9525">
                <a:noFill/>
                <a:miter lim="800000"/>
                <a:headEnd/>
                <a:tailEnd/>
              </a:ln>
            </p:spPr>
          </p:pic>
          <p:pic>
            <p:nvPicPr>
              <p:cNvPr id="12296" name="Picture 5" descr="smt1"/>
              <p:cNvPicPr>
                <a:picLocks noChangeAspect="1" noChangeArrowheads="1"/>
              </p:cNvPicPr>
              <p:nvPr/>
            </p:nvPicPr>
            <p:blipFill>
              <a:blip r:embed="rId3" cstate="print"/>
              <a:srcRect/>
              <a:stretch>
                <a:fillRect/>
              </a:stretch>
            </p:blipFill>
            <p:spPr bwMode="auto">
              <a:xfrm>
                <a:off x="0" y="488"/>
                <a:ext cx="1669" cy="1405"/>
              </a:xfrm>
              <a:prstGeom prst="rect">
                <a:avLst/>
              </a:prstGeom>
              <a:noFill/>
              <a:ln w="9525">
                <a:noFill/>
                <a:miter lim="800000"/>
                <a:headEnd/>
                <a:tailEnd/>
              </a:ln>
            </p:spPr>
          </p:pic>
          <p:pic>
            <p:nvPicPr>
              <p:cNvPr id="12297" name="Picture 6" descr="smt2"/>
              <p:cNvPicPr>
                <a:picLocks noChangeAspect="1" noChangeArrowheads="1"/>
              </p:cNvPicPr>
              <p:nvPr/>
            </p:nvPicPr>
            <p:blipFill>
              <a:blip r:embed="rId4" cstate="print"/>
              <a:srcRect/>
              <a:stretch>
                <a:fillRect/>
              </a:stretch>
            </p:blipFill>
            <p:spPr bwMode="auto">
              <a:xfrm>
                <a:off x="1609" y="0"/>
                <a:ext cx="1296" cy="1890"/>
              </a:xfrm>
              <a:prstGeom prst="rect">
                <a:avLst/>
              </a:prstGeom>
              <a:noFill/>
              <a:ln w="9525">
                <a:noFill/>
                <a:miter lim="800000"/>
                <a:headEnd/>
                <a:tailEnd/>
              </a:ln>
            </p:spPr>
          </p:pic>
          <p:pic>
            <p:nvPicPr>
              <p:cNvPr id="12298" name="Picture 7" descr="smt3"/>
              <p:cNvPicPr>
                <a:picLocks noChangeAspect="1" noChangeArrowheads="1"/>
              </p:cNvPicPr>
              <p:nvPr/>
            </p:nvPicPr>
            <p:blipFill>
              <a:blip r:embed="rId5" cstate="print"/>
              <a:srcRect/>
              <a:stretch>
                <a:fillRect/>
              </a:stretch>
            </p:blipFill>
            <p:spPr bwMode="auto">
              <a:xfrm>
                <a:off x="2896" y="0"/>
                <a:ext cx="750" cy="1890"/>
              </a:xfrm>
              <a:prstGeom prst="rect">
                <a:avLst/>
              </a:prstGeom>
              <a:noFill/>
              <a:ln w="9525">
                <a:noFill/>
                <a:miter lim="800000"/>
                <a:headEnd/>
                <a:tailEnd/>
              </a:ln>
            </p:spPr>
          </p:pic>
        </p:grpSp>
        <p:sp>
          <p:nvSpPr>
            <p:cNvPr id="8" name="Text Box 8"/>
            <p:cNvSpPr txBox="1">
              <a:spLocks noChangeArrowheads="1"/>
            </p:cNvSpPr>
            <p:nvPr/>
          </p:nvSpPr>
          <p:spPr bwMode="auto">
            <a:xfrm>
              <a:off x="3131840" y="4149725"/>
              <a:ext cx="1150937" cy="374650"/>
            </a:xfrm>
            <a:prstGeom prst="rect">
              <a:avLst/>
            </a:prstGeom>
            <a:solidFill>
              <a:srgbClr val="00FF00"/>
            </a:solidFill>
            <a:ln w="9525">
              <a:solidFill>
                <a:srgbClr val="000000"/>
              </a:solidFill>
              <a:miter lim="800000"/>
              <a:headEnd/>
              <a:tailEnd/>
            </a:ln>
          </p:spPr>
          <p:txBody>
            <a:bodyPr>
              <a:spAutoFit/>
            </a:bodyPr>
            <a:lstStyle/>
            <a:p>
              <a:pPr>
                <a:spcBef>
                  <a:spcPct val="50000"/>
                </a:spcBef>
              </a:pPr>
              <a:r>
                <a:rPr lang="zh-CN" altLang="en-US" b="1"/>
                <a:t>自动印刷</a:t>
              </a:r>
            </a:p>
          </p:txBody>
        </p:sp>
        <p:sp>
          <p:nvSpPr>
            <p:cNvPr id="14" name="Text Box 10"/>
            <p:cNvSpPr txBox="1">
              <a:spLocks noChangeArrowheads="1"/>
            </p:cNvSpPr>
            <p:nvPr/>
          </p:nvSpPr>
          <p:spPr bwMode="auto">
            <a:xfrm>
              <a:off x="6732290" y="3563938"/>
              <a:ext cx="1150937" cy="374650"/>
            </a:xfrm>
            <a:prstGeom prst="rect">
              <a:avLst/>
            </a:prstGeom>
            <a:solidFill>
              <a:srgbClr val="00FF00"/>
            </a:solidFill>
            <a:ln w="9525">
              <a:solidFill>
                <a:srgbClr val="000000"/>
              </a:solidFill>
              <a:miter lim="800000"/>
              <a:headEnd/>
              <a:tailEnd/>
            </a:ln>
          </p:spPr>
          <p:txBody>
            <a:bodyPr>
              <a:spAutoFit/>
            </a:bodyPr>
            <a:lstStyle/>
            <a:p>
              <a:pPr>
                <a:spcBef>
                  <a:spcPct val="50000"/>
                </a:spcBef>
              </a:pPr>
              <a:r>
                <a:rPr lang="zh-CN" altLang="en-US" b="1" dirty="0"/>
                <a:t>回流焊接</a:t>
              </a:r>
            </a:p>
          </p:txBody>
        </p:sp>
        <p:sp>
          <p:nvSpPr>
            <p:cNvPr id="15" name="Text Box 9"/>
            <p:cNvSpPr txBox="1">
              <a:spLocks noChangeArrowheads="1"/>
            </p:cNvSpPr>
            <p:nvPr/>
          </p:nvSpPr>
          <p:spPr bwMode="auto">
            <a:xfrm>
              <a:off x="4841577" y="3833813"/>
              <a:ext cx="1152525" cy="377825"/>
            </a:xfrm>
            <a:prstGeom prst="rect">
              <a:avLst/>
            </a:prstGeom>
            <a:solidFill>
              <a:srgbClr val="00FF00"/>
            </a:solidFill>
            <a:ln w="9525">
              <a:solidFill>
                <a:srgbClr val="000000"/>
              </a:solidFill>
              <a:miter lim="800000"/>
              <a:headEnd/>
              <a:tailEnd/>
            </a:ln>
          </p:spPr>
          <p:txBody>
            <a:bodyPr>
              <a:spAutoFit/>
            </a:bodyPr>
            <a:lstStyle/>
            <a:p>
              <a:pPr>
                <a:spcBef>
                  <a:spcPct val="50000"/>
                </a:spcBef>
              </a:pPr>
              <a:r>
                <a:rPr lang="zh-CN" altLang="en-US" b="1"/>
                <a:t>高速贴片</a:t>
              </a:r>
            </a:p>
          </p:txBody>
        </p:sp>
      </p:grpSp>
      <p:pic>
        <p:nvPicPr>
          <p:cNvPr id="12" name="Picture 4" descr="WP_20130422_001"/>
          <p:cNvPicPr>
            <a:picLocks noChangeAspect="1" noChangeArrowheads="1"/>
          </p:cNvPicPr>
          <p:nvPr/>
        </p:nvPicPr>
        <p:blipFill>
          <a:blip r:embed="rId6" cstate="print"/>
          <a:srcRect/>
          <a:stretch>
            <a:fillRect/>
          </a:stretch>
        </p:blipFill>
        <p:spPr bwMode="auto">
          <a:xfrm>
            <a:off x="4644008" y="3860831"/>
            <a:ext cx="3636392" cy="2727294"/>
          </a:xfrm>
          <a:prstGeom prst="rect">
            <a:avLst/>
          </a:prstGeom>
          <a:noFill/>
          <a:ln w="9525">
            <a:noFill/>
            <a:miter lim="800000"/>
            <a:headEnd/>
            <a:tailEnd/>
          </a:ln>
        </p:spPr>
      </p:pic>
      <p:sp>
        <p:nvSpPr>
          <p:cNvPr id="13" name="矩形 4"/>
          <p:cNvSpPr>
            <a:spLocks noChangeArrowheads="1"/>
          </p:cNvSpPr>
          <p:nvPr/>
        </p:nvSpPr>
        <p:spPr bwMode="auto">
          <a:xfrm>
            <a:off x="1043608" y="5085184"/>
            <a:ext cx="3539752" cy="400110"/>
          </a:xfrm>
          <a:prstGeom prst="rect">
            <a:avLst/>
          </a:prstGeom>
          <a:noFill/>
          <a:ln w="9525">
            <a:noFill/>
            <a:miter lim="800000"/>
            <a:headEnd/>
            <a:tailEnd/>
          </a:ln>
        </p:spPr>
        <p:txBody>
          <a:bodyPr wrap="none">
            <a:spAutoFit/>
          </a:bodyPr>
          <a:lstStyle/>
          <a:p>
            <a:r>
              <a:rPr lang="zh-CN" altLang="en-US" sz="2000" b="1" dirty="0">
                <a:solidFill>
                  <a:srgbClr val="002060"/>
                </a:solidFill>
                <a:latin typeface="+mn-ea"/>
              </a:rPr>
              <a:t>安全钳下梁弧焊机器人工作站</a:t>
            </a:r>
          </a:p>
        </p:txBody>
      </p:sp>
      <p:sp>
        <p:nvSpPr>
          <p:cNvPr id="16" name="灯片编号占位符 3"/>
          <p:cNvSpPr>
            <a:spLocks noGrp="1"/>
          </p:cNvSpPr>
          <p:nvPr>
            <p:ph type="sldNum" sz="quarter" idx="12"/>
          </p:nvPr>
        </p:nvSpPr>
        <p:spPr>
          <a:xfrm>
            <a:off x="6808470" y="6245225"/>
            <a:ext cx="2095406" cy="476250"/>
          </a:xfrm>
        </p:spPr>
        <p:txBody>
          <a:bodyPr/>
          <a:lstStyle/>
          <a:p>
            <a:fld id="{0C913308-F349-4B6D-A68A-DD1791B4A57B}" type="slidenum">
              <a:rPr lang="zh-CN" altLang="en-US" smtClean="0"/>
              <a:pPr/>
              <a:t>39</a:t>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764704"/>
            <a:ext cx="8100000" cy="623218"/>
          </a:xfrm>
        </p:spPr>
        <p:txBody>
          <a:bodyPr/>
          <a:lstStyle/>
          <a:p>
            <a:r>
              <a:rPr lang="zh-CN" altLang="en-US" dirty="0" smtClean="0">
                <a:solidFill>
                  <a:srgbClr val="002060"/>
                </a:solidFill>
                <a:latin typeface="黑体" pitchFamily="2" charset="-122"/>
                <a:ea typeface="黑体" pitchFamily="2" charset="-122"/>
              </a:rPr>
              <a:t>智能</a:t>
            </a:r>
            <a:r>
              <a:rPr lang="zh-CN" altLang="en-US" dirty="0">
                <a:solidFill>
                  <a:srgbClr val="002060"/>
                </a:solidFill>
                <a:latin typeface="黑体" pitchFamily="2" charset="-122"/>
                <a:ea typeface="黑体" pitchFamily="2" charset="-122"/>
              </a:rPr>
              <a:t>制造的发展</a:t>
            </a:r>
            <a:r>
              <a:rPr lang="zh-CN" altLang="en-US" dirty="0" smtClean="0">
                <a:solidFill>
                  <a:srgbClr val="002060"/>
                </a:solidFill>
                <a:latin typeface="黑体" pitchFamily="2" charset="-122"/>
                <a:ea typeface="黑体" pitchFamily="2" charset="-122"/>
              </a:rPr>
              <a:t>历程</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a:t>
            </a:fld>
            <a:endParaRPr lang="zh-CN" altLang="en-US"/>
          </a:p>
        </p:txBody>
      </p:sp>
      <p:pic>
        <p:nvPicPr>
          <p:cNvPr id="5" name="Picture 19"/>
          <p:cNvPicPr>
            <a:picLocks noChangeAspect="1" noChangeArrowheads="1"/>
          </p:cNvPicPr>
          <p:nvPr/>
        </p:nvPicPr>
        <p:blipFill>
          <a:blip r:embed="rId2" cstate="print"/>
          <a:srcRect/>
          <a:stretch>
            <a:fillRect/>
          </a:stretch>
        </p:blipFill>
        <p:spPr bwMode="auto">
          <a:xfrm>
            <a:off x="467544" y="2011188"/>
            <a:ext cx="8626475" cy="4802188"/>
          </a:xfrm>
          <a:prstGeom prst="rect">
            <a:avLst/>
          </a:prstGeom>
          <a:noFill/>
          <a:ln w="9525">
            <a:noFill/>
            <a:miter lim="800000"/>
            <a:headEnd/>
            <a:tailEnd/>
          </a:ln>
        </p:spPr>
      </p:pic>
      <p:sp>
        <p:nvSpPr>
          <p:cNvPr id="6" name="TextBox 5"/>
          <p:cNvSpPr txBox="1"/>
          <p:nvPr/>
        </p:nvSpPr>
        <p:spPr>
          <a:xfrm>
            <a:off x="467544" y="1547500"/>
            <a:ext cx="8352928" cy="369332"/>
          </a:xfrm>
          <a:prstGeom prst="rect">
            <a:avLst/>
          </a:prstGeom>
          <a:noFill/>
        </p:spPr>
        <p:txBody>
          <a:bodyPr wrap="square" rtlCol="0">
            <a:spAutoFit/>
          </a:bodyPr>
          <a:lstStyle/>
          <a:p>
            <a:r>
              <a:rPr lang="zh-CN" altLang="en-US" b="1" dirty="0" smtClean="0"/>
              <a:t>智能制造的发展可以追溯到上世纪</a:t>
            </a:r>
            <a:r>
              <a:rPr lang="en-US" altLang="zh-CN" b="1" dirty="0" smtClean="0"/>
              <a:t>1952</a:t>
            </a:r>
            <a:r>
              <a:rPr lang="zh-CN" altLang="en-US" b="1" dirty="0" smtClean="0"/>
              <a:t>年，大致可以划分为四个大的阶段</a:t>
            </a:r>
            <a:endParaRPr lang="zh-CN" altLang="en-US" b="1" dirty="0"/>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descr="F:\H\常用\项目\系统发布\_3262535.JPG"/>
          <p:cNvPicPr>
            <a:picLocks noChangeAspect="1" noChangeArrowheads="1"/>
          </p:cNvPicPr>
          <p:nvPr/>
        </p:nvPicPr>
        <p:blipFill>
          <a:blip r:embed="rId2" cstate="print"/>
          <a:srcRect/>
          <a:stretch>
            <a:fillRect/>
          </a:stretch>
        </p:blipFill>
        <p:spPr bwMode="auto">
          <a:xfrm>
            <a:off x="683568" y="1250498"/>
            <a:ext cx="4104456" cy="2466534"/>
          </a:xfrm>
          <a:prstGeom prst="rect">
            <a:avLst/>
          </a:prstGeom>
          <a:noFill/>
          <a:ln w="9525">
            <a:noFill/>
            <a:miter lim="800000"/>
            <a:headEnd/>
            <a:tailEnd/>
          </a:ln>
        </p:spPr>
      </p:pic>
      <p:sp>
        <p:nvSpPr>
          <p:cNvPr id="14339" name="矩形 4"/>
          <p:cNvSpPr>
            <a:spLocks noChangeArrowheads="1"/>
          </p:cNvSpPr>
          <p:nvPr/>
        </p:nvSpPr>
        <p:spPr bwMode="auto">
          <a:xfrm>
            <a:off x="1246465" y="764704"/>
            <a:ext cx="2749471" cy="400110"/>
          </a:xfrm>
          <a:prstGeom prst="rect">
            <a:avLst/>
          </a:prstGeom>
          <a:noFill/>
          <a:ln w="9525">
            <a:noFill/>
            <a:miter lim="800000"/>
            <a:headEnd/>
            <a:tailEnd/>
          </a:ln>
        </p:spPr>
        <p:txBody>
          <a:bodyPr wrap="none">
            <a:spAutoFit/>
          </a:bodyPr>
          <a:lstStyle/>
          <a:p>
            <a:r>
              <a:rPr lang="zh-CN" altLang="en-US" sz="2000" b="1" dirty="0">
                <a:solidFill>
                  <a:srgbClr val="002060"/>
                </a:solidFill>
                <a:latin typeface="+mn-ea"/>
              </a:rPr>
              <a:t>厚板折弯机器人工作站</a:t>
            </a:r>
          </a:p>
        </p:txBody>
      </p:sp>
      <p:sp>
        <p:nvSpPr>
          <p:cNvPr id="4" name="矩形 4"/>
          <p:cNvSpPr>
            <a:spLocks noChangeArrowheads="1"/>
          </p:cNvSpPr>
          <p:nvPr/>
        </p:nvSpPr>
        <p:spPr bwMode="auto">
          <a:xfrm>
            <a:off x="5364088" y="764704"/>
            <a:ext cx="2881313" cy="400110"/>
          </a:xfrm>
          <a:prstGeom prst="rect">
            <a:avLst/>
          </a:prstGeom>
          <a:noFill/>
          <a:ln w="9525">
            <a:noFill/>
            <a:miter lim="800000"/>
            <a:headEnd/>
            <a:tailEnd/>
          </a:ln>
        </p:spPr>
        <p:txBody>
          <a:bodyPr>
            <a:spAutoFit/>
          </a:bodyPr>
          <a:lstStyle/>
          <a:p>
            <a:pPr algn="ctr"/>
            <a:r>
              <a:rPr lang="zh-CN" altLang="en-US" sz="2000" b="1" dirty="0">
                <a:solidFill>
                  <a:srgbClr val="002060"/>
                </a:solidFill>
                <a:latin typeface="+mn-ea"/>
              </a:rPr>
              <a:t>桁架机器人焊接工作站</a:t>
            </a:r>
          </a:p>
        </p:txBody>
      </p:sp>
      <p:pic>
        <p:nvPicPr>
          <p:cNvPr id="5" name="Picture 3" descr="IMG_1155_增加亮度"/>
          <p:cNvPicPr>
            <a:picLocks noGrp="1" noChangeAspect="1" noChangeArrowheads="1"/>
          </p:cNvPicPr>
          <p:nvPr>
            <p:ph idx="4294967295"/>
          </p:nvPr>
        </p:nvPicPr>
        <p:blipFill>
          <a:blip r:embed="rId3" cstate="print"/>
          <a:srcRect/>
          <a:stretch>
            <a:fillRect/>
          </a:stretch>
        </p:blipFill>
        <p:spPr>
          <a:xfrm>
            <a:off x="4860032" y="1251032"/>
            <a:ext cx="3960440" cy="2466000"/>
          </a:xfrm>
          <a:noFill/>
        </p:spPr>
      </p:pic>
      <p:pic>
        <p:nvPicPr>
          <p:cNvPr id="6" name="图片 5" descr="IMAG0132.jpg"/>
          <p:cNvPicPr>
            <a:picLocks noChangeAspect="1" noChangeArrowheads="1"/>
          </p:cNvPicPr>
          <p:nvPr/>
        </p:nvPicPr>
        <p:blipFill>
          <a:blip r:embed="rId4" cstate="print"/>
          <a:srcRect/>
          <a:stretch>
            <a:fillRect/>
          </a:stretch>
        </p:blipFill>
        <p:spPr bwMode="auto">
          <a:xfrm>
            <a:off x="683568" y="4195348"/>
            <a:ext cx="4118253" cy="2466000"/>
          </a:xfrm>
          <a:prstGeom prst="rect">
            <a:avLst/>
          </a:prstGeom>
          <a:noFill/>
          <a:ln w="9525">
            <a:noFill/>
            <a:miter lim="800000"/>
            <a:headEnd/>
            <a:tailEnd/>
          </a:ln>
        </p:spPr>
      </p:pic>
      <p:sp>
        <p:nvSpPr>
          <p:cNvPr id="7" name="矩形 4"/>
          <p:cNvSpPr>
            <a:spLocks noChangeArrowheads="1"/>
          </p:cNvSpPr>
          <p:nvPr/>
        </p:nvSpPr>
        <p:spPr bwMode="auto">
          <a:xfrm>
            <a:off x="981080" y="3748970"/>
            <a:ext cx="3518912" cy="400110"/>
          </a:xfrm>
          <a:prstGeom prst="rect">
            <a:avLst/>
          </a:prstGeom>
          <a:noFill/>
          <a:ln w="9525">
            <a:noFill/>
            <a:miter lim="800000"/>
            <a:headEnd/>
            <a:tailEnd/>
          </a:ln>
        </p:spPr>
        <p:txBody>
          <a:bodyPr wrap="none">
            <a:spAutoFit/>
          </a:bodyPr>
          <a:lstStyle/>
          <a:p>
            <a:r>
              <a:rPr lang="zh-CN" altLang="en-US" sz="2000" b="1" dirty="0">
                <a:solidFill>
                  <a:srgbClr val="002060"/>
                </a:solidFill>
                <a:latin typeface="+mn-ea"/>
              </a:rPr>
              <a:t>曳引轮钻孔自动上下料工作站</a:t>
            </a:r>
          </a:p>
        </p:txBody>
      </p:sp>
      <p:pic>
        <p:nvPicPr>
          <p:cNvPr id="8" name="Picture 5" descr="F:\新建文件夹\e\工作\员工培训\设备1\nEO_IMG_nEO_IMG__1308277.jpg"/>
          <p:cNvPicPr>
            <a:picLocks noChangeAspect="1" noChangeArrowheads="1"/>
          </p:cNvPicPr>
          <p:nvPr/>
        </p:nvPicPr>
        <p:blipFill>
          <a:blip r:embed="rId5" cstate="print"/>
          <a:srcRect/>
          <a:stretch>
            <a:fillRect/>
          </a:stretch>
        </p:blipFill>
        <p:spPr bwMode="auto">
          <a:xfrm>
            <a:off x="4860032" y="4195348"/>
            <a:ext cx="1944216" cy="2113972"/>
          </a:xfrm>
          <a:prstGeom prst="rect">
            <a:avLst/>
          </a:prstGeom>
          <a:noFill/>
          <a:ln w="9525">
            <a:noFill/>
            <a:miter lim="800000"/>
            <a:headEnd/>
            <a:tailEnd/>
          </a:ln>
        </p:spPr>
      </p:pic>
      <p:pic>
        <p:nvPicPr>
          <p:cNvPr id="9" name="Picture 6" descr="F:\新建文件夹\e\工作\员工培训\设备1\nEO_IMG_nEO_IMG__1308282.jpg"/>
          <p:cNvPicPr>
            <a:picLocks noChangeAspect="1" noChangeArrowheads="1"/>
          </p:cNvPicPr>
          <p:nvPr/>
        </p:nvPicPr>
        <p:blipFill>
          <a:blip r:embed="rId6" cstate="print"/>
          <a:srcRect/>
          <a:stretch>
            <a:fillRect/>
          </a:stretch>
        </p:blipFill>
        <p:spPr bwMode="auto">
          <a:xfrm>
            <a:off x="6876256" y="4195347"/>
            <a:ext cx="1944216" cy="2115433"/>
          </a:xfrm>
          <a:prstGeom prst="rect">
            <a:avLst/>
          </a:prstGeom>
          <a:noFill/>
          <a:ln w="9525">
            <a:noFill/>
            <a:miter lim="800000"/>
            <a:headEnd/>
            <a:tailEnd/>
          </a:ln>
        </p:spPr>
      </p:pic>
      <p:sp>
        <p:nvSpPr>
          <p:cNvPr id="10" name="矩形 1"/>
          <p:cNvSpPr>
            <a:spLocks noChangeArrowheads="1"/>
          </p:cNvSpPr>
          <p:nvPr/>
        </p:nvSpPr>
        <p:spPr bwMode="auto">
          <a:xfrm>
            <a:off x="4788024" y="3748970"/>
            <a:ext cx="4031873" cy="400110"/>
          </a:xfrm>
          <a:prstGeom prst="rect">
            <a:avLst/>
          </a:prstGeom>
          <a:noFill/>
          <a:ln w="9525">
            <a:noFill/>
            <a:miter lim="800000"/>
            <a:headEnd/>
            <a:tailEnd/>
          </a:ln>
        </p:spPr>
        <p:txBody>
          <a:bodyPr wrap="none">
            <a:spAutoFit/>
          </a:bodyPr>
          <a:lstStyle/>
          <a:p>
            <a:r>
              <a:rPr lang="zh-CN" altLang="en-US" sz="2000" b="1" dirty="0">
                <a:solidFill>
                  <a:srgbClr val="002060"/>
                </a:solidFill>
                <a:latin typeface="+mn-ea"/>
              </a:rPr>
              <a:t>电梯主要零件加工制造评价的现状</a:t>
            </a:r>
          </a:p>
        </p:txBody>
      </p:sp>
      <p:sp>
        <p:nvSpPr>
          <p:cNvPr id="11" name="Text Box 6"/>
          <p:cNvSpPr txBox="1">
            <a:spLocks noChangeArrowheads="1"/>
          </p:cNvSpPr>
          <p:nvPr/>
        </p:nvSpPr>
        <p:spPr bwMode="auto">
          <a:xfrm>
            <a:off x="5148064" y="6353571"/>
            <a:ext cx="3672408" cy="307777"/>
          </a:xfrm>
          <a:prstGeom prst="rect">
            <a:avLst/>
          </a:prstGeom>
          <a:noFill/>
          <a:ln w="9525">
            <a:noFill/>
            <a:miter lim="800000"/>
            <a:headEnd/>
            <a:tailEnd/>
          </a:ln>
        </p:spPr>
        <p:txBody>
          <a:bodyPr wrap="square">
            <a:spAutoFit/>
          </a:bodyPr>
          <a:lstStyle/>
          <a:p>
            <a:pPr eaLnBrk="0" hangingPunct="0"/>
            <a:r>
              <a:rPr lang="zh-CN" altLang="en-US" sz="1400" b="1" dirty="0">
                <a:solidFill>
                  <a:srgbClr val="002060"/>
                </a:solidFill>
              </a:rPr>
              <a:t>三坐标测量仪        </a:t>
            </a:r>
            <a:r>
              <a:rPr lang="zh-CN" altLang="en-US" sz="1400" b="1" dirty="0" smtClean="0">
                <a:solidFill>
                  <a:srgbClr val="002060"/>
                </a:solidFill>
              </a:rPr>
              <a:t>                </a:t>
            </a:r>
            <a:r>
              <a:rPr lang="zh-CN" altLang="en-US" sz="1400" b="1" dirty="0">
                <a:solidFill>
                  <a:srgbClr val="002060"/>
                </a:solidFill>
              </a:rPr>
              <a:t>齿轮测量仪</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6"/>
          <p:cNvSpPr txBox="1">
            <a:spLocks noChangeArrowheads="1"/>
          </p:cNvSpPr>
          <p:nvPr/>
        </p:nvSpPr>
        <p:spPr bwMode="auto">
          <a:xfrm>
            <a:off x="467544" y="836712"/>
            <a:ext cx="8424936" cy="1800493"/>
          </a:xfrm>
          <a:prstGeom prst="rect">
            <a:avLst/>
          </a:prstGeom>
          <a:noFill/>
          <a:ln w="9525">
            <a:noFill/>
            <a:miter lim="800000"/>
            <a:headEnd/>
            <a:tailEnd/>
          </a:ln>
        </p:spPr>
        <p:txBody>
          <a:bodyPr wrap="square">
            <a:spAutoFit/>
          </a:bodyPr>
          <a:lstStyle/>
          <a:p>
            <a:pPr>
              <a:lnSpc>
                <a:spcPct val="150000"/>
              </a:lnSpc>
            </a:pPr>
            <a:r>
              <a:rPr lang="zh-CN" altLang="en-US" sz="2000" b="1" dirty="0" smtClean="0">
                <a:solidFill>
                  <a:srgbClr val="002060"/>
                </a:solidFill>
                <a:latin typeface="+mn-ea"/>
              </a:rPr>
              <a:t>建立</a:t>
            </a:r>
            <a:r>
              <a:rPr lang="zh-CN" altLang="en-US" sz="2000" b="1" dirty="0">
                <a:solidFill>
                  <a:srgbClr val="002060"/>
                </a:solidFill>
                <a:latin typeface="+mn-ea"/>
              </a:rPr>
              <a:t>以</a:t>
            </a:r>
            <a:r>
              <a:rPr lang="en-US" altLang="zh-CN" sz="2000" b="1" dirty="0">
                <a:solidFill>
                  <a:srgbClr val="002060"/>
                </a:solidFill>
                <a:latin typeface="+mn-ea"/>
              </a:rPr>
              <a:t>EIS</a:t>
            </a:r>
            <a:r>
              <a:rPr lang="zh-CN" altLang="en-US" sz="2000" b="1" dirty="0">
                <a:solidFill>
                  <a:srgbClr val="002060"/>
                </a:solidFill>
                <a:latin typeface="+mn-ea"/>
              </a:rPr>
              <a:t>和</a:t>
            </a:r>
            <a:r>
              <a:rPr lang="en-US" altLang="zh-CN" sz="2000" b="1" dirty="0">
                <a:solidFill>
                  <a:srgbClr val="002060"/>
                </a:solidFill>
                <a:latin typeface="+mn-ea"/>
              </a:rPr>
              <a:t>ERP</a:t>
            </a:r>
            <a:r>
              <a:rPr lang="zh-CN" altLang="en-US" sz="2000" b="1" dirty="0">
                <a:solidFill>
                  <a:srgbClr val="002060"/>
                </a:solidFill>
                <a:latin typeface="+mn-ea"/>
              </a:rPr>
              <a:t>二大系统为核心的信息系统</a:t>
            </a:r>
            <a:endParaRPr lang="en-US" altLang="zh-CN" sz="2000" b="1" dirty="0">
              <a:solidFill>
                <a:srgbClr val="002060"/>
              </a:solidFill>
              <a:latin typeface="+mn-ea"/>
            </a:endParaRPr>
          </a:p>
          <a:p>
            <a:pPr indent="450850">
              <a:lnSpc>
                <a:spcPct val="150000"/>
              </a:lnSpc>
              <a:buClr>
                <a:schemeClr val="accent6"/>
              </a:buClr>
              <a:buFont typeface="Wingdings" pitchFamily="2" charset="2"/>
              <a:buChar char="n"/>
            </a:pPr>
            <a:r>
              <a:rPr lang="zh-CN" altLang="en-US" dirty="0" smtClean="0">
                <a:solidFill>
                  <a:srgbClr val="002060"/>
                </a:solidFill>
                <a:latin typeface="+mn-ea"/>
              </a:rPr>
              <a:t>上海三菱电梯有限公司</a:t>
            </a:r>
            <a:r>
              <a:rPr lang="zh-CN" altLang="zh-CN" dirty="0" smtClean="0">
                <a:solidFill>
                  <a:srgbClr val="002060"/>
                </a:solidFill>
                <a:latin typeface="+mn-ea"/>
              </a:rPr>
              <a:t>历经</a:t>
            </a:r>
            <a:r>
              <a:rPr lang="zh-CN" altLang="zh-CN" dirty="0">
                <a:solidFill>
                  <a:srgbClr val="002060"/>
                </a:solidFill>
                <a:latin typeface="+mn-ea"/>
              </a:rPr>
              <a:t>了</a:t>
            </a:r>
            <a:r>
              <a:rPr lang="en-US" altLang="zh-CN" dirty="0">
                <a:solidFill>
                  <a:srgbClr val="002060"/>
                </a:solidFill>
                <a:latin typeface="+mn-ea"/>
              </a:rPr>
              <a:t>CAD</a:t>
            </a:r>
            <a:r>
              <a:rPr lang="zh-CN" altLang="zh-CN" dirty="0">
                <a:solidFill>
                  <a:srgbClr val="002060"/>
                </a:solidFill>
                <a:latin typeface="+mn-ea"/>
              </a:rPr>
              <a:t>工程、</a:t>
            </a:r>
            <a:r>
              <a:rPr lang="en-US" altLang="zh-CN" dirty="0">
                <a:solidFill>
                  <a:srgbClr val="002060"/>
                </a:solidFill>
                <a:latin typeface="+mn-ea"/>
              </a:rPr>
              <a:t>CIMS</a:t>
            </a:r>
            <a:r>
              <a:rPr lang="zh-CN" altLang="zh-CN" dirty="0">
                <a:solidFill>
                  <a:srgbClr val="002060"/>
                </a:solidFill>
                <a:latin typeface="+mn-ea"/>
              </a:rPr>
              <a:t>工程、制造业信息化、两化融合的建设阶段</a:t>
            </a:r>
            <a:r>
              <a:rPr lang="zh-CN" altLang="zh-CN" dirty="0" smtClean="0">
                <a:solidFill>
                  <a:srgbClr val="002060"/>
                </a:solidFill>
                <a:latin typeface="+mn-ea"/>
              </a:rPr>
              <a:t>，是</a:t>
            </a:r>
            <a:r>
              <a:rPr lang="zh-CN" altLang="zh-CN" dirty="0">
                <a:solidFill>
                  <a:srgbClr val="002060"/>
                </a:solidFill>
                <a:latin typeface="+mn-ea"/>
              </a:rPr>
              <a:t>国家级的</a:t>
            </a:r>
            <a:r>
              <a:rPr lang="en-US" altLang="zh-CN" dirty="0">
                <a:solidFill>
                  <a:srgbClr val="002060"/>
                </a:solidFill>
                <a:latin typeface="+mn-ea"/>
              </a:rPr>
              <a:t>CIMS</a:t>
            </a:r>
            <a:r>
              <a:rPr lang="zh-CN" altLang="zh-CN" dirty="0">
                <a:solidFill>
                  <a:srgbClr val="002060"/>
                </a:solidFill>
                <a:latin typeface="+mn-ea"/>
              </a:rPr>
              <a:t>和信息化示范企</a:t>
            </a:r>
            <a:r>
              <a:rPr lang="zh-CN" altLang="en-US" dirty="0">
                <a:solidFill>
                  <a:srgbClr val="002060"/>
                </a:solidFill>
                <a:latin typeface="+mn-ea"/>
              </a:rPr>
              <a:t>，并且建立了以</a:t>
            </a:r>
            <a:r>
              <a:rPr lang="en-US" altLang="zh-CN" dirty="0">
                <a:solidFill>
                  <a:srgbClr val="002060"/>
                </a:solidFill>
                <a:latin typeface="+mn-ea"/>
              </a:rPr>
              <a:t>EIS</a:t>
            </a:r>
            <a:r>
              <a:rPr lang="zh-CN" altLang="en-US" dirty="0">
                <a:solidFill>
                  <a:srgbClr val="002060"/>
                </a:solidFill>
                <a:latin typeface="+mn-ea"/>
              </a:rPr>
              <a:t>和</a:t>
            </a:r>
            <a:r>
              <a:rPr lang="en-US" altLang="zh-CN" dirty="0">
                <a:solidFill>
                  <a:srgbClr val="002060"/>
                </a:solidFill>
                <a:latin typeface="+mn-ea"/>
              </a:rPr>
              <a:t>ERP</a:t>
            </a:r>
            <a:r>
              <a:rPr lang="zh-CN" altLang="en-US" dirty="0">
                <a:solidFill>
                  <a:srgbClr val="002060"/>
                </a:solidFill>
                <a:latin typeface="+mn-ea"/>
              </a:rPr>
              <a:t>二大系统为核心的信息系统</a:t>
            </a:r>
            <a:r>
              <a:rPr lang="zh-CN" altLang="en-US" dirty="0" smtClean="0">
                <a:solidFill>
                  <a:srgbClr val="002060"/>
                </a:solidFill>
                <a:latin typeface="+mn-ea"/>
              </a:rPr>
              <a:t>。</a:t>
            </a:r>
            <a:endParaRPr lang="zh-CN" altLang="en-US" dirty="0">
              <a:solidFill>
                <a:srgbClr val="002060"/>
              </a:solidFill>
              <a:latin typeface="+mn-ea"/>
            </a:endParaRPr>
          </a:p>
        </p:txBody>
      </p:sp>
      <p:sp>
        <p:nvSpPr>
          <p:cNvPr id="1843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217090" name="_x0000_i1025"/>
          <p:cNvGraphicFramePr>
            <a:graphicFrameLocks noChangeAspect="1"/>
          </p:cNvGraphicFramePr>
          <p:nvPr/>
        </p:nvGraphicFramePr>
        <p:xfrm>
          <a:off x="1403648" y="2674193"/>
          <a:ext cx="6489700" cy="4067175"/>
        </p:xfrm>
        <a:graphic>
          <a:graphicData uri="http://schemas.openxmlformats.org/presentationml/2006/ole">
            <p:oleObj spid="_x0000_s222210" r:id="rId3" imgW="8926594" imgH="5310221" progId="">
              <p:embed/>
            </p:oleObj>
          </a:graphicData>
        </a:graphic>
      </p:graphicFrame>
      <p:sp>
        <p:nvSpPr>
          <p:cNvPr id="5" name="矩形 4"/>
          <p:cNvSpPr>
            <a:spLocks noChangeArrowheads="1"/>
          </p:cNvSpPr>
          <p:nvPr/>
        </p:nvSpPr>
        <p:spPr bwMode="auto">
          <a:xfrm>
            <a:off x="2699792" y="2411040"/>
            <a:ext cx="3186113" cy="369888"/>
          </a:xfrm>
          <a:prstGeom prst="rect">
            <a:avLst/>
          </a:prstGeom>
          <a:noFill/>
          <a:ln w="9525">
            <a:noFill/>
            <a:miter lim="800000"/>
            <a:headEnd/>
            <a:tailEnd/>
          </a:ln>
        </p:spPr>
        <p:txBody>
          <a:bodyPr wrap="none">
            <a:spAutoFit/>
          </a:bodyPr>
          <a:lstStyle/>
          <a:p>
            <a:r>
              <a:rPr lang="zh-CN" altLang="en-US" b="1"/>
              <a:t>上海三菱电梯信息系统集成图</a:t>
            </a:r>
          </a:p>
        </p:txBody>
      </p:sp>
      <p:sp>
        <p:nvSpPr>
          <p:cNvPr id="6" name="灯片编号占位符 3"/>
          <p:cNvSpPr>
            <a:spLocks noGrp="1"/>
          </p:cNvSpPr>
          <p:nvPr>
            <p:ph type="sldNum" sz="quarter" idx="12"/>
          </p:nvPr>
        </p:nvSpPr>
        <p:spPr>
          <a:xfrm>
            <a:off x="6808470" y="6245225"/>
            <a:ext cx="2095406" cy="476250"/>
          </a:xfrm>
        </p:spPr>
        <p:txBody>
          <a:bodyPr/>
          <a:lstStyle/>
          <a:p>
            <a:fld id="{0C913308-F349-4B6D-A68A-DD1791B4A57B}" type="slidenum">
              <a:rPr lang="zh-CN" altLang="en-US" smtClean="0"/>
              <a:pPr/>
              <a:t>41</a:t>
            </a:fld>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1"/>
          <p:cNvSpPr>
            <a:spLocks noChangeArrowheads="1"/>
          </p:cNvSpPr>
          <p:nvPr/>
        </p:nvSpPr>
        <p:spPr bwMode="auto">
          <a:xfrm>
            <a:off x="1043608" y="4293096"/>
            <a:ext cx="7300913" cy="600075"/>
          </a:xfrm>
          <a:prstGeom prst="roundRect">
            <a:avLst>
              <a:gd name="adj" fmla="val 16667"/>
            </a:avLst>
          </a:prstGeom>
          <a:solidFill>
            <a:srgbClr val="FF99CC"/>
          </a:solidFill>
          <a:ln w="9525" algn="ctr">
            <a:noFill/>
            <a:round/>
            <a:headEnd/>
            <a:tailEnd/>
          </a:ln>
        </p:spPr>
        <p:txBody>
          <a:bodyPr anchor="ctr">
            <a:spAutoFit/>
          </a:bodyPr>
          <a:lstStyle/>
          <a:p>
            <a:endParaRPr lang="zh-CN" altLang="en-US"/>
          </a:p>
        </p:txBody>
      </p:sp>
      <p:sp>
        <p:nvSpPr>
          <p:cNvPr id="2" name="标题 1"/>
          <p:cNvSpPr>
            <a:spLocks noGrp="1"/>
          </p:cNvSpPr>
          <p:nvPr>
            <p:ph type="title"/>
          </p:nvPr>
        </p:nvSpPr>
        <p:spPr/>
        <p:txBody>
          <a:bodyPr/>
          <a:lstStyle/>
          <a:p>
            <a:r>
              <a:rPr lang="zh-CN" altLang="en-US" dirty="0" smtClean="0"/>
              <a:t>目录</a:t>
            </a:r>
            <a:endParaRPr lang="zh-CN" altLang="en-US" dirty="0"/>
          </a:p>
        </p:txBody>
      </p:sp>
      <p:sp>
        <p:nvSpPr>
          <p:cNvPr id="4" name="灯片编号占位符 3"/>
          <p:cNvSpPr>
            <a:spLocks noGrp="1"/>
          </p:cNvSpPr>
          <p:nvPr>
            <p:ph type="sldNum" sz="quarter" idx="12"/>
          </p:nvPr>
        </p:nvSpPr>
        <p:spPr>
          <a:xfrm>
            <a:off x="6808470" y="6337126"/>
            <a:ext cx="2095406" cy="476250"/>
          </a:xfrm>
        </p:spPr>
        <p:txBody>
          <a:bodyPr/>
          <a:lstStyle/>
          <a:p>
            <a:fld id="{0C913308-F349-4B6D-A68A-DD1791B4A57B}" type="slidenum">
              <a:rPr lang="zh-CN" altLang="en-US" smtClean="0"/>
              <a:pPr/>
              <a:t>42</a:t>
            </a:fld>
            <a:endParaRPr lang="zh-CN" altLang="en-US" dirty="0"/>
          </a:p>
        </p:txBody>
      </p:sp>
      <p:sp>
        <p:nvSpPr>
          <p:cNvPr id="5" name="Rectangle 8"/>
          <p:cNvSpPr>
            <a:spLocks noChangeArrowheads="1"/>
          </p:cNvSpPr>
          <p:nvPr/>
        </p:nvSpPr>
        <p:spPr bwMode="auto">
          <a:xfrm>
            <a:off x="1115616" y="1772816"/>
            <a:ext cx="7128792" cy="614933"/>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a:latin typeface="Arial" charset="0"/>
                <a:ea typeface="黑体" pitchFamily="2" charset="-122"/>
              </a:rPr>
              <a:t>一</a:t>
            </a:r>
            <a:r>
              <a:rPr lang="zh-CN" altLang="en-US" sz="3000" b="1" dirty="0" smtClean="0">
                <a:latin typeface="Arial" charset="0"/>
                <a:ea typeface="黑体" pitchFamily="2" charset="-122"/>
              </a:rPr>
              <a:t>、上海电气的重点智能制造装备和系统</a:t>
            </a:r>
            <a:endParaRPr lang="en-US" altLang="zh-CN" sz="3000" b="1" dirty="0" smtClean="0">
              <a:latin typeface="Arial" charset="0"/>
              <a:ea typeface="黑体" pitchFamily="2" charset="-122"/>
            </a:endParaRPr>
          </a:p>
        </p:txBody>
      </p:sp>
      <p:sp>
        <p:nvSpPr>
          <p:cNvPr id="7" name="Rectangle 10"/>
          <p:cNvSpPr>
            <a:spLocks noChangeArrowheads="1"/>
          </p:cNvSpPr>
          <p:nvPr/>
        </p:nvSpPr>
        <p:spPr bwMode="auto">
          <a:xfrm>
            <a:off x="1115616" y="4149080"/>
            <a:ext cx="7123113" cy="700088"/>
          </a:xfrm>
          <a:prstGeom prst="rect">
            <a:avLst/>
          </a:prstGeom>
          <a:noFill/>
          <a:ln w="9525">
            <a:noFill/>
            <a:miter lim="800000"/>
            <a:headEnd/>
            <a:tailEnd/>
          </a:ln>
        </p:spPr>
        <p:txBody>
          <a:bodyPr/>
          <a:lstStyle/>
          <a:p>
            <a:pPr marL="812800" indent="-812800">
              <a:lnSpc>
                <a:spcPct val="150000"/>
              </a:lnSpc>
              <a:spcBef>
                <a:spcPct val="20000"/>
              </a:spcBef>
            </a:pPr>
            <a:r>
              <a:rPr lang="zh-CN" altLang="en-US" sz="3000" b="1" dirty="0" smtClean="0">
                <a:latin typeface="黑体" pitchFamily="2" charset="-122"/>
                <a:ea typeface="黑体" pitchFamily="2" charset="-122"/>
              </a:rPr>
              <a:t>三</a:t>
            </a:r>
            <a:r>
              <a:rPr lang="zh-CN" altLang="en-US" sz="3000" b="1" dirty="0" smtClean="0">
                <a:latin typeface="黑体" pitchFamily="2" charset="-122"/>
                <a:ea typeface="黑体" pitchFamily="2" charset="-122"/>
              </a:rPr>
              <a:t>、重点发展</a:t>
            </a:r>
            <a:r>
              <a:rPr lang="zh-CN" altLang="en-US" sz="3000" b="1" dirty="0" smtClean="0">
                <a:latin typeface="黑体" pitchFamily="2" charset="-122"/>
                <a:ea typeface="黑体" pitchFamily="2" charset="-122"/>
              </a:rPr>
              <a:t>方向</a:t>
            </a:r>
            <a:endParaRPr lang="zh-CN" altLang="en-US" sz="3000" b="1" dirty="0">
              <a:latin typeface="黑体" pitchFamily="2" charset="-122"/>
              <a:ea typeface="黑体" pitchFamily="2" charset="-122"/>
            </a:endParaRPr>
          </a:p>
        </p:txBody>
      </p:sp>
      <p:sp>
        <p:nvSpPr>
          <p:cNvPr id="10" name="Rectangle 10"/>
          <p:cNvSpPr>
            <a:spLocks noChangeArrowheads="1"/>
          </p:cNvSpPr>
          <p:nvPr/>
        </p:nvSpPr>
        <p:spPr bwMode="auto">
          <a:xfrm>
            <a:off x="1115616" y="2924944"/>
            <a:ext cx="7123113" cy="700088"/>
          </a:xfrm>
          <a:prstGeom prst="rect">
            <a:avLst/>
          </a:prstGeom>
          <a:noFill/>
          <a:ln w="9525">
            <a:noFill/>
            <a:miter lim="800000"/>
            <a:headEnd/>
            <a:tailEnd/>
          </a:ln>
        </p:spPr>
        <p:txBody>
          <a:bodyPr/>
          <a:lstStyle/>
          <a:p>
            <a:pPr marL="812800" indent="-812800" eaLnBrk="1" hangingPunct="1">
              <a:lnSpc>
                <a:spcPct val="150000"/>
              </a:lnSpc>
              <a:spcBef>
                <a:spcPct val="20000"/>
              </a:spcBef>
              <a:buClrTx/>
              <a:buSzTx/>
              <a:buFontTx/>
              <a:buNone/>
            </a:pPr>
            <a:r>
              <a:rPr lang="zh-CN" altLang="en-US" sz="3000" b="1" dirty="0" smtClean="0">
                <a:latin typeface="黑体" pitchFamily="2" charset="-122"/>
                <a:ea typeface="黑体" pitchFamily="2" charset="-122"/>
              </a:rPr>
              <a:t>二、智能制造应用案例</a:t>
            </a:r>
            <a:endParaRPr lang="zh-CN" altLang="en-US" sz="3000" b="1" dirty="0">
              <a:latin typeface="黑体" pitchFamily="2" charset="-122"/>
              <a:ea typeface="黑体" pitchFamily="2" charset="-122"/>
            </a:endParaRPr>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a:xfrm>
            <a:off x="431800" y="2351843"/>
            <a:ext cx="5940425" cy="592137"/>
          </a:xfrm>
          <a:prstGeom prst="rect">
            <a:avLst/>
          </a:prstGeom>
        </p:spPr>
        <p:txBody>
          <a:bodyPr anchor="ctr"/>
          <a:lstStyle/>
          <a:p>
            <a:pPr defTabSz="728663" eaLnBrk="0" hangingPunct="0">
              <a:lnSpc>
                <a:spcPct val="150000"/>
              </a:lnSpc>
              <a:defRPr/>
            </a:pPr>
            <a:r>
              <a:rPr lang="zh-CN" altLang="en-US" b="1" i="1" kern="0" dirty="0">
                <a:latin typeface="黑体" pitchFamily="2" charset="-122"/>
                <a:ea typeface="黑体" pitchFamily="2" charset="-122"/>
              </a:rPr>
              <a:t>研究内容概要</a:t>
            </a:r>
            <a:endParaRPr lang="en-US" altLang="zh-CN" b="1" i="1" kern="0" dirty="0">
              <a:latin typeface="黑体" pitchFamily="2" charset="-122"/>
              <a:ea typeface="黑体" pitchFamily="2" charset="-122"/>
            </a:endParaRPr>
          </a:p>
        </p:txBody>
      </p:sp>
      <p:sp>
        <p:nvSpPr>
          <p:cNvPr id="4" name="矩形 3"/>
          <p:cNvSpPr/>
          <p:nvPr/>
        </p:nvSpPr>
        <p:spPr>
          <a:xfrm>
            <a:off x="539750" y="2943980"/>
            <a:ext cx="5256213" cy="3653372"/>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pPr marL="285750" indent="-285750">
              <a:lnSpc>
                <a:spcPct val="130000"/>
              </a:lnSpc>
              <a:buFont typeface="Arial" panose="020B0604020202020204" pitchFamily="34" charset="0"/>
              <a:buChar char="•"/>
              <a:defRPr/>
            </a:pPr>
            <a:r>
              <a:rPr lang="zh-CN" altLang="zh-CN" b="1" dirty="0"/>
              <a:t>采用</a:t>
            </a:r>
            <a:r>
              <a:rPr lang="zh-CN" altLang="en-US" b="1" dirty="0"/>
              <a:t>至少</a:t>
            </a:r>
            <a:r>
              <a:rPr lang="zh-CN" altLang="zh-CN" b="1" dirty="0"/>
              <a:t>双焊枪、双机械臂并固定在</a:t>
            </a:r>
            <a:r>
              <a:rPr lang="en-US" altLang="zh-CN" b="1" dirty="0"/>
              <a:t>H</a:t>
            </a:r>
            <a:r>
              <a:rPr lang="zh-CN" altLang="zh-CN" b="1" dirty="0"/>
              <a:t>型支架横梁 上的结构，以满足</a:t>
            </a:r>
            <a:r>
              <a:rPr lang="zh-CN" altLang="en-US" b="1" dirty="0"/>
              <a:t>多个</a:t>
            </a:r>
            <a:r>
              <a:rPr lang="zh-CN" altLang="zh-CN" b="1" dirty="0"/>
              <a:t>焊枪</a:t>
            </a:r>
            <a:r>
              <a:rPr lang="zh-CN" altLang="en-US" b="1" dirty="0"/>
              <a:t>对核电蒸发器管子管板</a:t>
            </a:r>
            <a:r>
              <a:rPr lang="zh-CN" altLang="zh-CN" b="1" dirty="0"/>
              <a:t>同步</a:t>
            </a:r>
            <a:r>
              <a:rPr lang="zh-CN" altLang="en-US" b="1" dirty="0"/>
              <a:t>焊接</a:t>
            </a:r>
            <a:r>
              <a:rPr lang="zh-CN" altLang="zh-CN" b="1" dirty="0"/>
              <a:t>的要求</a:t>
            </a:r>
            <a:r>
              <a:rPr lang="zh-CN" altLang="en-US" b="1" dirty="0"/>
              <a:t>；</a:t>
            </a:r>
            <a:endParaRPr lang="en-US" altLang="zh-CN" b="1" dirty="0"/>
          </a:p>
          <a:p>
            <a:pPr marL="285750" indent="-285750">
              <a:lnSpc>
                <a:spcPct val="130000"/>
              </a:lnSpc>
              <a:buFont typeface="Arial" panose="020B0604020202020204" pitchFamily="34" charset="0"/>
              <a:buChar char="•"/>
              <a:defRPr/>
            </a:pPr>
            <a:r>
              <a:rPr lang="zh-CN" altLang="en-US" b="1" dirty="0"/>
              <a:t>所开发的机器人焊接系统能适应不同的产品尺寸与规格，通过激光扫描等图像定位方法实现焊枪自动精准定位功能；</a:t>
            </a:r>
            <a:endParaRPr lang="en-US" altLang="zh-CN" b="1" dirty="0"/>
          </a:p>
          <a:p>
            <a:pPr marL="285750" indent="-285750">
              <a:lnSpc>
                <a:spcPct val="130000"/>
              </a:lnSpc>
              <a:buFont typeface="Arial" panose="020B0604020202020204" pitchFamily="34" charset="0"/>
              <a:buChar char="•"/>
              <a:defRPr/>
            </a:pPr>
            <a:r>
              <a:rPr lang="zh-CN" altLang="en-US" b="1" dirty="0"/>
              <a:t>采用计算机程序控制，以实现焊接前的</a:t>
            </a:r>
            <a:r>
              <a:rPr lang="zh-CN" altLang="zh-CN" b="1" dirty="0"/>
              <a:t>管子管板定位</a:t>
            </a:r>
            <a:r>
              <a:rPr lang="zh-CN" altLang="en-US" b="1" dirty="0"/>
              <a:t>胀</a:t>
            </a:r>
            <a:r>
              <a:rPr lang="zh-CN" altLang="zh-CN" b="1" dirty="0"/>
              <a:t>检查</a:t>
            </a:r>
            <a:r>
              <a:rPr lang="zh-CN" altLang="en-US" b="1" dirty="0"/>
              <a:t>、自动焊接、焊接后钨棒自动检查等多项功能；</a:t>
            </a:r>
            <a:endParaRPr lang="en-US" altLang="zh-CN" b="1" dirty="0"/>
          </a:p>
          <a:p>
            <a:pPr marL="285750" indent="-285750">
              <a:lnSpc>
                <a:spcPct val="130000"/>
              </a:lnSpc>
              <a:buFont typeface="Arial" panose="020B0604020202020204" pitchFamily="34" charset="0"/>
              <a:buChar char="•"/>
              <a:defRPr/>
            </a:pPr>
            <a:r>
              <a:rPr lang="zh-CN" altLang="en-US" b="1" dirty="0"/>
              <a:t>焊接质量和效率能满足核电公司要求。</a:t>
            </a:r>
          </a:p>
        </p:txBody>
      </p:sp>
      <p:pic>
        <p:nvPicPr>
          <p:cNvPr id="8" name="Picture 4" descr="E:\照片\1111机器人\IMG_20131111_080026.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5940152" y="4737055"/>
            <a:ext cx="2987320" cy="16837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nvGrpSpPr>
          <p:cNvPr id="2" name="组合 14"/>
          <p:cNvGrpSpPr>
            <a:grpSpLocks/>
          </p:cNvGrpSpPr>
          <p:nvPr/>
        </p:nvGrpSpPr>
        <p:grpSpPr bwMode="auto">
          <a:xfrm>
            <a:off x="347663" y="1721605"/>
            <a:ext cx="8785225" cy="652463"/>
            <a:chOff x="-76083" y="6160663"/>
            <a:chExt cx="9145423" cy="652713"/>
          </a:xfrm>
        </p:grpSpPr>
        <p:grpSp>
          <p:nvGrpSpPr>
            <p:cNvPr id="3" name="组合 16"/>
            <p:cNvGrpSpPr>
              <a:grpSpLocks/>
            </p:cNvGrpSpPr>
            <p:nvPr/>
          </p:nvGrpSpPr>
          <p:grpSpPr bwMode="auto">
            <a:xfrm>
              <a:off x="-76083" y="6160663"/>
              <a:ext cx="9145423" cy="652713"/>
              <a:chOff x="-70395" y="0"/>
              <a:chExt cx="8461748" cy="652713"/>
            </a:xfrm>
          </p:grpSpPr>
          <p:sp>
            <p:nvSpPr>
              <p:cNvPr id="20" name="圆角矩形 19"/>
              <p:cNvSpPr/>
              <p:nvPr/>
            </p:nvSpPr>
            <p:spPr>
              <a:xfrm>
                <a:off x="-70395" y="0"/>
                <a:ext cx="8461748" cy="587600"/>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圆角矩形 4"/>
              <p:cNvSpPr/>
              <p:nvPr/>
            </p:nvSpPr>
            <p:spPr>
              <a:xfrm>
                <a:off x="1649783" y="0"/>
                <a:ext cx="6270624" cy="652713"/>
              </a:xfrm>
              <a:prstGeom prst="rect">
                <a:avLst/>
              </a:prstGeom>
            </p:spPr>
            <p:style>
              <a:lnRef idx="0">
                <a:scrgbClr r="0" g="0" b="0"/>
              </a:lnRef>
              <a:fillRef idx="0">
                <a:scrgbClr r="0" g="0" b="0"/>
              </a:fillRef>
              <a:effectRef idx="0">
                <a:scrgbClr r="0" g="0" b="0"/>
              </a:effectRef>
              <a:fontRef idx="minor">
                <a:schemeClr val="lt1"/>
              </a:fontRef>
            </p:style>
            <p:txBody>
              <a:bodyPr lIns="76200" tIns="76200" rIns="76200" bIns="76200" spcCol="1270" anchor="ctr"/>
              <a:lstStyle/>
              <a:p>
                <a:pPr>
                  <a:defRPr/>
                </a:pPr>
                <a:r>
                  <a:rPr lang="zh-CN" altLang="en-US" sz="2000" dirty="0">
                    <a:solidFill>
                      <a:schemeClr val="tx1"/>
                    </a:solidFill>
                    <a:latin typeface="黑体" pitchFamily="2" charset="-122"/>
                    <a:ea typeface="黑体" pitchFamily="2" charset="-122"/>
                  </a:rPr>
                  <a:t>     </a:t>
                </a:r>
                <a:r>
                  <a:rPr lang="zh-CN" altLang="en-US" sz="2000" dirty="0" smtClean="0">
                    <a:solidFill>
                      <a:schemeClr val="tx1"/>
                    </a:solidFill>
                    <a:latin typeface="黑体" pitchFamily="2" charset="-122"/>
                    <a:ea typeface="黑体" pitchFamily="2" charset="-122"/>
                  </a:rPr>
                  <a:t>核电</a:t>
                </a:r>
                <a:r>
                  <a:rPr lang="zh-CN" altLang="en-US" sz="2000" dirty="0">
                    <a:solidFill>
                      <a:schemeClr val="tx1"/>
                    </a:solidFill>
                    <a:latin typeface="黑体" pitchFamily="2" charset="-122"/>
                    <a:ea typeface="黑体" pitchFamily="2" charset="-122"/>
                  </a:rPr>
                  <a:t>蒸发器管子管板焊接机器人系统开发</a:t>
                </a:r>
                <a:endParaRPr lang="zh-CN" altLang="en-US" sz="2000" dirty="0">
                  <a:solidFill>
                    <a:schemeClr val="tx1"/>
                  </a:solidFill>
                </a:endParaRPr>
              </a:p>
            </p:txBody>
          </p:sp>
        </p:grpSp>
        <p:sp>
          <p:nvSpPr>
            <p:cNvPr id="19" name="圆角矩形 18"/>
            <p:cNvSpPr/>
            <p:nvPr/>
          </p:nvSpPr>
          <p:spPr>
            <a:xfrm>
              <a:off x="748558" y="6219424"/>
              <a:ext cx="1584833" cy="522487"/>
            </a:xfrm>
            <a:prstGeom prst="roundRect">
              <a:avLst>
                <a:gd name="adj" fmla="val 1000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pic>
        <p:nvPicPr>
          <p:cNvPr id="24" name="Picture 3" descr="DSC00288"/>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660632" y="1832259"/>
            <a:ext cx="481361" cy="3663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25" name="Picture 3" descr="DSC00288"/>
          <p:cNvPicPr>
            <a:picLocks noGrp="1" noChangeAspect="1" noChangeArrowheads="1"/>
          </p:cNvPicPr>
          <p:nvPr>
            <p:ph idx="1"/>
          </p:nvPr>
        </p:nvPicPr>
        <p:blipFill>
          <a:blip r:embed="rId4" cstate="print">
            <a:extLst>
              <a:ext uri="{28A0092B-C50C-407E-A947-70E740481C1C}">
                <a14:useLocalDpi xmlns:a14="http://schemas.microsoft.com/office/drawing/2010/main" xmlns=""/>
              </a:ext>
            </a:extLst>
          </a:blip>
          <a:srcRect/>
          <a:stretch>
            <a:fillRect/>
          </a:stretch>
        </p:blipFill>
        <p:spPr>
          <a:xfrm>
            <a:off x="7020272" y="3100028"/>
            <a:ext cx="1905873" cy="1450552"/>
          </a:xfrm>
          <a:prstGeom prst="roundRect">
            <a:avLst>
              <a:gd name="adj" fmla="val 8594"/>
            </a:avLst>
          </a:prstGeom>
          <a:solidFill>
            <a:srgbClr val="FFFFFF">
              <a:shade val="85000"/>
            </a:srgbClr>
          </a:solidFill>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4" name="标题 1"/>
          <p:cNvSpPr>
            <a:spLocks noGrp="1"/>
          </p:cNvSpPr>
          <p:nvPr>
            <p:ph type="title"/>
          </p:nvPr>
        </p:nvSpPr>
        <p:spPr>
          <a:xfrm>
            <a:off x="395536" y="764704"/>
            <a:ext cx="8280920" cy="623218"/>
          </a:xfrm>
        </p:spPr>
        <p:txBody>
          <a:bodyPr/>
          <a:lstStyle/>
          <a:p>
            <a:pPr>
              <a:lnSpc>
                <a:spcPct val="150000"/>
              </a:lnSpc>
            </a:pPr>
            <a:r>
              <a:rPr lang="en-US" altLang="zh-CN" sz="2400" dirty="0" smtClean="0"/>
              <a:t>1</a:t>
            </a:r>
            <a:r>
              <a:rPr lang="zh-CN" altLang="en-US" sz="2400" dirty="0" smtClean="0"/>
              <a:t>、特种智能装备</a:t>
            </a:r>
            <a:endParaRPr lang="zh-CN" altLang="en-US" sz="2400" dirty="0"/>
          </a:p>
        </p:txBody>
      </p:sp>
    </p:spTree>
  </p:cSld>
  <p:clrMapOvr>
    <a:masterClrMapping/>
  </p:clrMapOvr>
  <p:transition advTm="1891"/>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a:xfrm>
            <a:off x="431800" y="2188791"/>
            <a:ext cx="5940425" cy="592137"/>
          </a:xfrm>
          <a:prstGeom prst="rect">
            <a:avLst/>
          </a:prstGeom>
        </p:spPr>
        <p:txBody>
          <a:bodyPr anchor="ctr"/>
          <a:lstStyle/>
          <a:p>
            <a:pPr defTabSz="728663" eaLnBrk="0" hangingPunct="0">
              <a:lnSpc>
                <a:spcPct val="150000"/>
              </a:lnSpc>
              <a:defRPr/>
            </a:pPr>
            <a:r>
              <a:rPr lang="zh-CN" altLang="en-US" b="1" i="1" kern="0" dirty="0">
                <a:latin typeface="黑体" pitchFamily="2" charset="-122"/>
                <a:ea typeface="黑体" pitchFamily="2" charset="-122"/>
              </a:rPr>
              <a:t>研究内容概要</a:t>
            </a:r>
            <a:endParaRPr lang="en-US" altLang="zh-CN" b="1" i="1" kern="0" dirty="0">
              <a:latin typeface="黑体" pitchFamily="2" charset="-122"/>
              <a:ea typeface="黑体" pitchFamily="2" charset="-122"/>
            </a:endParaRPr>
          </a:p>
        </p:txBody>
      </p:sp>
      <p:sp>
        <p:nvSpPr>
          <p:cNvPr id="2" name="TextBox 1"/>
          <p:cNvSpPr txBox="1"/>
          <p:nvPr/>
        </p:nvSpPr>
        <p:spPr>
          <a:xfrm>
            <a:off x="539552" y="3068960"/>
            <a:ext cx="6192688" cy="230832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lnSpc>
                <a:spcPct val="200000"/>
              </a:lnSpc>
              <a:buFont typeface="Arial" panose="020B0604020202020204" pitchFamily="34" charset="0"/>
              <a:buChar char="•"/>
              <a:defRPr/>
            </a:pPr>
            <a:r>
              <a:rPr lang="zh-CN" altLang="en-US" b="1" dirty="0"/>
              <a:t>掌握机器人在不同管径管道内的行进技术；</a:t>
            </a:r>
            <a:endParaRPr lang="en-US" altLang="zh-CN" b="1" dirty="0"/>
          </a:p>
          <a:p>
            <a:pPr marL="285750" indent="-285750">
              <a:lnSpc>
                <a:spcPct val="200000"/>
              </a:lnSpc>
              <a:buFont typeface="Arial" panose="020B0604020202020204" pitchFamily="34" charset="0"/>
              <a:buChar char="•"/>
              <a:defRPr/>
            </a:pPr>
            <a:r>
              <a:rPr lang="zh-CN" altLang="en-US" b="1" dirty="0"/>
              <a:t>研究锅炉集箱箱体管道焊接内壁打磨和检测技术；</a:t>
            </a:r>
            <a:endParaRPr lang="en-US" altLang="zh-CN" b="1" dirty="0"/>
          </a:p>
          <a:p>
            <a:pPr marL="285750" indent="-285750">
              <a:lnSpc>
                <a:spcPct val="200000"/>
              </a:lnSpc>
              <a:buFont typeface="Arial" panose="020B0604020202020204" pitchFamily="34" charset="0"/>
              <a:buChar char="•"/>
              <a:defRPr/>
            </a:pPr>
            <a:r>
              <a:rPr lang="zh-CN" altLang="en-US" b="1" dirty="0"/>
              <a:t>研制具有焊缝打磨功能的特种机器人功能模块；</a:t>
            </a:r>
            <a:endParaRPr lang="en-US" altLang="zh-CN" b="1" dirty="0"/>
          </a:p>
          <a:p>
            <a:pPr marL="285750" indent="-285750">
              <a:lnSpc>
                <a:spcPct val="200000"/>
              </a:lnSpc>
              <a:buFont typeface="Arial" panose="020B0604020202020204" pitchFamily="34" charset="0"/>
              <a:buChar char="•"/>
              <a:defRPr/>
            </a:pPr>
            <a:r>
              <a:rPr lang="zh-CN" altLang="en-US" b="1" dirty="0"/>
              <a:t>实现该特种机器人在锅炉厂集箱箱体内壁打磨上的应用</a:t>
            </a:r>
          </a:p>
        </p:txBody>
      </p:sp>
      <p:pic>
        <p:nvPicPr>
          <p:cNvPr id="22" name="图片 21"/>
          <p:cNvPicPr>
            <a:picLocks noChangeAspect="1"/>
          </p:cNvPicPr>
          <p:nvPr/>
        </p:nvPicPr>
        <p:blipFill rotWithShape="1">
          <a:blip r:embed="rId2" cstate="print"/>
          <a:srcRect/>
          <a:stretch/>
        </p:blipFill>
        <p:spPr>
          <a:xfrm>
            <a:off x="6819973" y="3068960"/>
            <a:ext cx="1710985" cy="2232248"/>
          </a:xfrm>
          <a:prstGeom prst="rect">
            <a:avLst/>
          </a:prstGeom>
          <a:ln>
            <a:noFill/>
          </a:ln>
          <a:effectLst>
            <a:outerShdw blurRad="190500" algn="tl" rotWithShape="0">
              <a:srgbClr val="000000">
                <a:alpha val="70000"/>
              </a:srgbClr>
            </a:outerShdw>
          </a:effectLst>
        </p:spPr>
      </p:pic>
      <p:grpSp>
        <p:nvGrpSpPr>
          <p:cNvPr id="3" name="组合 14"/>
          <p:cNvGrpSpPr>
            <a:grpSpLocks/>
          </p:cNvGrpSpPr>
          <p:nvPr/>
        </p:nvGrpSpPr>
        <p:grpSpPr bwMode="auto">
          <a:xfrm>
            <a:off x="429196" y="1268760"/>
            <a:ext cx="8607300" cy="652463"/>
            <a:chOff x="-76083" y="6160663"/>
            <a:chExt cx="9145423" cy="652713"/>
          </a:xfrm>
        </p:grpSpPr>
        <p:grpSp>
          <p:nvGrpSpPr>
            <p:cNvPr id="4" name="组合 15"/>
            <p:cNvGrpSpPr>
              <a:grpSpLocks/>
            </p:cNvGrpSpPr>
            <p:nvPr/>
          </p:nvGrpSpPr>
          <p:grpSpPr bwMode="auto">
            <a:xfrm>
              <a:off x="-76083" y="6160663"/>
              <a:ext cx="9145423" cy="652713"/>
              <a:chOff x="-70395" y="0"/>
              <a:chExt cx="8461748" cy="652713"/>
            </a:xfrm>
          </p:grpSpPr>
          <p:sp>
            <p:nvSpPr>
              <p:cNvPr id="19" name="圆角矩形 18"/>
              <p:cNvSpPr/>
              <p:nvPr/>
            </p:nvSpPr>
            <p:spPr>
              <a:xfrm>
                <a:off x="-70395" y="0"/>
                <a:ext cx="8461748" cy="587600"/>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圆角矩形 4"/>
              <p:cNvSpPr/>
              <p:nvPr/>
            </p:nvSpPr>
            <p:spPr>
              <a:xfrm>
                <a:off x="1650094" y="0"/>
                <a:ext cx="6270228" cy="652713"/>
              </a:xfrm>
              <a:prstGeom prst="rect">
                <a:avLst/>
              </a:prstGeom>
            </p:spPr>
            <p:style>
              <a:lnRef idx="0">
                <a:scrgbClr r="0" g="0" b="0"/>
              </a:lnRef>
              <a:fillRef idx="0">
                <a:scrgbClr r="0" g="0" b="0"/>
              </a:fillRef>
              <a:effectRef idx="0">
                <a:scrgbClr r="0" g="0" b="0"/>
              </a:effectRef>
              <a:fontRef idx="minor">
                <a:schemeClr val="lt1"/>
              </a:fontRef>
            </p:style>
            <p:txBody>
              <a:bodyPr lIns="76200" tIns="76200" rIns="76200" bIns="76200" spcCol="1270" anchor="ctr"/>
              <a:lstStyle/>
              <a:p>
                <a:pPr>
                  <a:defRPr/>
                </a:pPr>
                <a:r>
                  <a:rPr lang="zh-CN" altLang="en-US" sz="2000" b="1" dirty="0">
                    <a:solidFill>
                      <a:schemeClr val="tx1"/>
                    </a:solidFill>
                  </a:rPr>
                  <a:t>          </a:t>
                </a:r>
                <a:r>
                  <a:rPr lang="zh-CN" altLang="en-US" sz="2000" b="1" dirty="0" smtClean="0">
                    <a:solidFill>
                      <a:schemeClr val="tx1"/>
                    </a:solidFill>
                  </a:rPr>
                  <a:t>管道</a:t>
                </a:r>
                <a:r>
                  <a:rPr lang="zh-CN" altLang="en-US" sz="2000" b="1" dirty="0">
                    <a:solidFill>
                      <a:schemeClr val="tx1"/>
                    </a:solidFill>
                  </a:rPr>
                  <a:t>打磨机器人结构优化及产品研究</a:t>
                </a:r>
              </a:p>
            </p:txBody>
          </p:sp>
        </p:grpSp>
        <p:sp>
          <p:nvSpPr>
            <p:cNvPr id="17" name="圆角矩形 16"/>
            <p:cNvSpPr/>
            <p:nvPr/>
          </p:nvSpPr>
          <p:spPr>
            <a:xfrm>
              <a:off x="748707" y="6219424"/>
              <a:ext cx="1585119" cy="522487"/>
            </a:xfrm>
            <a:prstGeom prst="roundRect">
              <a:avLst>
                <a:gd name="adj" fmla="val 1000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pic>
        <p:nvPicPr>
          <p:cNvPr id="24" name="图片 23"/>
          <p:cNvPicPr>
            <a:picLocks noChangeAspect="1"/>
          </p:cNvPicPr>
          <p:nvPr/>
        </p:nvPicPr>
        <p:blipFill rotWithShape="1">
          <a:blip r:embed="rId3" cstate="print"/>
          <a:srcRect/>
          <a:stretch/>
        </p:blipFill>
        <p:spPr>
          <a:xfrm>
            <a:off x="1730946" y="1303685"/>
            <a:ext cx="484187" cy="517525"/>
          </a:xfrm>
          <a:prstGeom prst="rect">
            <a:avLst/>
          </a:prstGeom>
          <a:ln>
            <a:noFill/>
          </a:ln>
          <a:effectLst>
            <a:outerShdw blurRad="190500" algn="tl" rotWithShape="0">
              <a:srgbClr val="000000">
                <a:alpha val="70000"/>
              </a:srgbClr>
            </a:outerShdw>
          </a:effectLst>
        </p:spPr>
      </p:pic>
    </p:spTree>
  </p:cSld>
  <p:clrMapOvr>
    <a:masterClrMapping/>
  </p:clrMapOvr>
  <p:transition advTm="1891"/>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3"/>
          <p:cNvSpPr txBox="1">
            <a:spLocks noChangeArrowheads="1"/>
          </p:cNvSpPr>
          <p:nvPr/>
        </p:nvSpPr>
        <p:spPr bwMode="auto">
          <a:xfrm>
            <a:off x="407988" y="1340768"/>
            <a:ext cx="8736012" cy="1289905"/>
          </a:xfrm>
          <a:prstGeom prst="rect">
            <a:avLst/>
          </a:prstGeom>
          <a:noFill/>
          <a:ln w="9525">
            <a:noFill/>
            <a:miter lim="800000"/>
            <a:headEnd/>
            <a:tailEnd/>
          </a:ln>
        </p:spPr>
        <p:txBody>
          <a:bodyPr>
            <a:spAutoFit/>
          </a:bodyPr>
          <a:lstStyle/>
          <a:p>
            <a:pPr>
              <a:lnSpc>
                <a:spcPct val="150000"/>
              </a:lnSpc>
            </a:pPr>
            <a:r>
              <a:rPr lang="zh-CN" altLang="en-US" b="1" dirty="0">
                <a:solidFill>
                  <a:srgbClr val="FF0000"/>
                </a:solidFill>
                <a:latin typeface="微软雅黑" pitchFamily="34" charset="-122"/>
                <a:ea typeface="微软雅黑" pitchFamily="34" charset="-122"/>
              </a:rPr>
              <a:t>未来的海立，实现数字化和自动化的完美融合。</a:t>
            </a:r>
            <a:endParaRPr lang="en-US" altLang="zh-CN" b="1" dirty="0">
              <a:solidFill>
                <a:srgbClr val="FF0000"/>
              </a:solidFill>
              <a:latin typeface="微软雅黑" pitchFamily="34" charset="-122"/>
              <a:ea typeface="微软雅黑" pitchFamily="34" charset="-122"/>
            </a:endParaRPr>
          </a:p>
          <a:p>
            <a:pPr>
              <a:lnSpc>
                <a:spcPct val="150000"/>
              </a:lnSpc>
            </a:pPr>
            <a:r>
              <a:rPr lang="zh-CN" altLang="en-US" b="1" dirty="0">
                <a:latin typeface="微软雅黑" pitchFamily="34" charset="-122"/>
                <a:ea typeface="微软雅黑" pitchFamily="34" charset="-122"/>
              </a:rPr>
              <a:t>    自动物料配送系统和现有数字化工厂的有机结合；</a:t>
            </a:r>
            <a:endParaRPr lang="en-US" altLang="zh-CN" b="1" dirty="0">
              <a:latin typeface="微软雅黑" pitchFamily="34" charset="-122"/>
              <a:ea typeface="微软雅黑" pitchFamily="34" charset="-122"/>
            </a:endParaRPr>
          </a:p>
          <a:p>
            <a:pPr>
              <a:lnSpc>
                <a:spcPct val="150000"/>
              </a:lnSpc>
            </a:pPr>
            <a:r>
              <a:rPr lang="zh-CN" altLang="en-US" b="1" dirty="0">
                <a:latin typeface="微软雅黑" pitchFamily="34" charset="-122"/>
                <a:ea typeface="微软雅黑" pitchFamily="34" charset="-122"/>
              </a:rPr>
              <a:t>    信息流、数据流和物流的自动化传输。</a:t>
            </a:r>
          </a:p>
        </p:txBody>
      </p:sp>
      <p:pic>
        <p:nvPicPr>
          <p:cNvPr id="6147" name="Picture 2" descr="C:\Documents and Settings\jinx2\桌面\DSCF9266.jpg"/>
          <p:cNvPicPr>
            <a:picLocks noChangeAspect="1" noChangeArrowheads="1"/>
          </p:cNvPicPr>
          <p:nvPr/>
        </p:nvPicPr>
        <p:blipFill>
          <a:blip r:embed="rId2" cstate="email"/>
          <a:srcRect/>
          <a:stretch>
            <a:fillRect/>
          </a:stretch>
        </p:blipFill>
        <p:spPr bwMode="auto">
          <a:xfrm>
            <a:off x="533400" y="2744365"/>
            <a:ext cx="5486400" cy="3627438"/>
          </a:xfrm>
          <a:prstGeom prst="rect">
            <a:avLst/>
          </a:prstGeom>
          <a:noFill/>
          <a:ln w="9525">
            <a:noFill/>
            <a:miter lim="800000"/>
            <a:headEnd/>
            <a:tailEnd/>
          </a:ln>
        </p:spPr>
      </p:pic>
      <p:sp>
        <p:nvSpPr>
          <p:cNvPr id="6148" name="TextBox 69"/>
          <p:cNvSpPr txBox="1">
            <a:spLocks noChangeArrowheads="1"/>
          </p:cNvSpPr>
          <p:nvPr/>
        </p:nvSpPr>
        <p:spPr bwMode="auto">
          <a:xfrm>
            <a:off x="1547813" y="6403231"/>
            <a:ext cx="3781425" cy="338137"/>
          </a:xfrm>
          <a:prstGeom prst="rect">
            <a:avLst/>
          </a:prstGeom>
          <a:noFill/>
          <a:ln w="9525">
            <a:noFill/>
            <a:miter lim="800000"/>
            <a:headEnd/>
            <a:tailEnd/>
          </a:ln>
        </p:spPr>
        <p:txBody>
          <a:bodyPr>
            <a:spAutoFit/>
          </a:bodyPr>
          <a:lstStyle/>
          <a:p>
            <a:pPr algn="ctr"/>
            <a:r>
              <a:rPr lang="zh-CN" altLang="en-US" sz="1600">
                <a:latin typeface="微软雅黑" pitchFamily="34" charset="-122"/>
                <a:ea typeface="微软雅黑" pitchFamily="34" charset="-122"/>
              </a:rPr>
              <a:t>自动配送小车</a:t>
            </a:r>
          </a:p>
        </p:txBody>
      </p:sp>
      <p:pic>
        <p:nvPicPr>
          <p:cNvPr id="6149" name="Picture 4" descr="C:\Documents and Settings\jinx2\桌面\1 130.jpg"/>
          <p:cNvPicPr>
            <a:picLocks noChangeAspect="1" noChangeArrowheads="1"/>
          </p:cNvPicPr>
          <p:nvPr/>
        </p:nvPicPr>
        <p:blipFill>
          <a:blip r:embed="rId3" cstate="email"/>
          <a:srcRect/>
          <a:stretch>
            <a:fillRect/>
          </a:stretch>
        </p:blipFill>
        <p:spPr bwMode="auto">
          <a:xfrm>
            <a:off x="6110288" y="2744365"/>
            <a:ext cx="2825750" cy="3636963"/>
          </a:xfrm>
          <a:prstGeom prst="rect">
            <a:avLst/>
          </a:prstGeom>
          <a:noFill/>
          <a:ln w="9525">
            <a:noFill/>
            <a:miter lim="800000"/>
            <a:headEnd/>
            <a:tailEnd/>
          </a:ln>
        </p:spPr>
      </p:pic>
      <p:sp>
        <p:nvSpPr>
          <p:cNvPr id="8" name="内容占位符 2"/>
          <p:cNvSpPr txBox="1">
            <a:spLocks/>
          </p:cNvSpPr>
          <p:nvPr/>
        </p:nvSpPr>
        <p:spPr bwMode="auto">
          <a:xfrm>
            <a:off x="494382" y="806451"/>
            <a:ext cx="8038058" cy="4623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defRPr/>
            </a:pPr>
            <a:r>
              <a:rPr lang="en-US" altLang="zh-CN" sz="2000" b="1" dirty="0" smtClean="0">
                <a:solidFill>
                  <a:srgbClr val="002060"/>
                </a:solidFill>
                <a:latin typeface="微软雅黑" pitchFamily="34" charset="-122"/>
                <a:ea typeface="微软雅黑" pitchFamily="34" charset="-122"/>
                <a:cs typeface="+mj-cs"/>
              </a:rPr>
              <a:t>2</a:t>
            </a:r>
            <a:r>
              <a:rPr lang="zh-CN" altLang="en-US" sz="2000" b="1" dirty="0" smtClean="0">
                <a:solidFill>
                  <a:srgbClr val="002060"/>
                </a:solidFill>
                <a:latin typeface="微软雅黑" pitchFamily="34" charset="-122"/>
                <a:ea typeface="微软雅黑" pitchFamily="34" charset="-122"/>
                <a:cs typeface="+mj-cs"/>
              </a:rPr>
              <a:t>、智能制造系统</a:t>
            </a:r>
            <a:r>
              <a:rPr lang="en-US" altLang="zh-CN" sz="2000" b="1" dirty="0" smtClean="0">
                <a:solidFill>
                  <a:srgbClr val="002060"/>
                </a:solidFill>
                <a:latin typeface="微软雅黑" pitchFamily="34" charset="-122"/>
                <a:ea typeface="微软雅黑" pitchFamily="34" charset="-122"/>
                <a:cs typeface="+mj-cs"/>
              </a:rPr>
              <a:t>——</a:t>
            </a:r>
            <a:r>
              <a:rPr lang="zh-CN" altLang="en-US" sz="2000" b="1" dirty="0" smtClean="0">
                <a:solidFill>
                  <a:srgbClr val="002060"/>
                </a:solidFill>
                <a:latin typeface="微软雅黑" pitchFamily="34" charset="-122"/>
                <a:ea typeface="微软雅黑" pitchFamily="34" charset="-122"/>
                <a:cs typeface="+mj-cs"/>
              </a:rPr>
              <a:t>海立的数字化工厂</a:t>
            </a:r>
            <a:endParaRPr lang="zh-CN" altLang="en-US" sz="2000" b="1" dirty="0">
              <a:solidFill>
                <a:srgbClr val="002060"/>
              </a:solidFill>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0"/>
          <p:cNvSpPr>
            <a:spLocks noChangeArrowheads="1"/>
          </p:cNvSpPr>
          <p:nvPr/>
        </p:nvSpPr>
        <p:spPr bwMode="auto">
          <a:xfrm>
            <a:off x="533400" y="3772519"/>
            <a:ext cx="8229600" cy="2314575"/>
          </a:xfrm>
          <a:prstGeom prst="rect">
            <a:avLst/>
          </a:prstGeom>
          <a:solidFill>
            <a:schemeClr val="bg1"/>
          </a:solidFill>
          <a:ln w="9525" algn="ctr">
            <a:noFill/>
            <a:round/>
            <a:headEnd/>
            <a:tailEnd/>
          </a:ln>
        </p:spPr>
        <p:txBody>
          <a:bodyPr/>
          <a:lstStyle/>
          <a:p>
            <a:pPr marL="342900" indent="-342900" fontAlgn="ctr">
              <a:spcBef>
                <a:spcPct val="20000"/>
              </a:spcBef>
            </a:pPr>
            <a:endParaRPr lang="zh-CN" altLang="en-US" sz="1600" b="1">
              <a:solidFill>
                <a:srgbClr val="002060"/>
              </a:solidFill>
              <a:latin typeface="微软雅黑" pitchFamily="34" charset="-122"/>
              <a:ea typeface="微软雅黑" pitchFamily="34" charset="-122"/>
            </a:endParaRPr>
          </a:p>
        </p:txBody>
      </p:sp>
      <p:sp>
        <p:nvSpPr>
          <p:cNvPr id="4" name="TextBox 3"/>
          <p:cNvSpPr txBox="1"/>
          <p:nvPr/>
        </p:nvSpPr>
        <p:spPr>
          <a:xfrm>
            <a:off x="566811" y="901440"/>
            <a:ext cx="7821613" cy="1951496"/>
          </a:xfrm>
          <a:prstGeom prst="rect">
            <a:avLst/>
          </a:prstGeom>
          <a:noFill/>
        </p:spPr>
        <p:txBody>
          <a:bodyPr>
            <a:spAutoFit/>
          </a:bodyPr>
          <a:lstStyle>
            <a:lvl1pPr indent="498475"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indent="0" eaLnBrk="1" hangingPunct="1">
              <a:lnSpc>
                <a:spcPct val="200000"/>
              </a:lnSpc>
              <a:defRPr/>
            </a:pPr>
            <a:r>
              <a:rPr lang="zh-CN" altLang="en-US" sz="2400" b="1" dirty="0" smtClean="0">
                <a:solidFill>
                  <a:srgbClr val="FF0000"/>
                </a:solidFill>
                <a:latin typeface="微软雅黑" pitchFamily="34" charset="-122"/>
                <a:ea typeface="微软雅黑" pitchFamily="34" charset="-122"/>
              </a:rPr>
              <a:t>未来制造设想概念图</a:t>
            </a:r>
            <a:endParaRPr lang="en-US" altLang="zh-CN" sz="2400" b="1" dirty="0" smtClean="0">
              <a:solidFill>
                <a:srgbClr val="FF0000"/>
              </a:solidFill>
              <a:latin typeface="微软雅黑" pitchFamily="34" charset="-122"/>
              <a:ea typeface="微软雅黑" pitchFamily="34" charset="-122"/>
            </a:endParaRPr>
          </a:p>
          <a:p>
            <a:pPr indent="450850" eaLnBrk="1" hangingPunct="1">
              <a:lnSpc>
                <a:spcPct val="200000"/>
              </a:lnSpc>
              <a:defRPr/>
            </a:pPr>
            <a:r>
              <a:rPr lang="zh-CN" altLang="en-US" sz="2000" b="1" dirty="0" smtClean="0">
                <a:solidFill>
                  <a:srgbClr val="0000FF"/>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en-US" sz="2000" b="1" dirty="0" smtClean="0">
                <a:latin typeface="+mn-ea"/>
                <a:ea typeface="+mn-ea"/>
              </a:rPr>
              <a:t>做到生产指令和生产执行的闭环控制，实现无人化的生产线以及进一步实现无人化的工场。</a:t>
            </a:r>
          </a:p>
        </p:txBody>
      </p:sp>
      <p:cxnSp>
        <p:nvCxnSpPr>
          <p:cNvPr id="47" name="直接连接符 46"/>
          <p:cNvCxnSpPr/>
          <p:nvPr/>
        </p:nvCxnSpPr>
        <p:spPr bwMode="auto">
          <a:xfrm>
            <a:off x="3505200" y="3993181"/>
            <a:ext cx="904875" cy="1588"/>
          </a:xfrm>
          <a:prstGeom prst="line">
            <a:avLst/>
          </a:prstGeom>
          <a:ln w="381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pic>
        <p:nvPicPr>
          <p:cNvPr id="49" name="Immagine 45" descr="pc.wmf"/>
          <p:cNvPicPr>
            <a:picLocks noChangeAspect="1"/>
          </p:cNvPicPr>
          <p:nvPr/>
        </p:nvPicPr>
        <p:blipFill>
          <a:blip r:embed="rId2" cstate="email">
            <a:duotone>
              <a:prstClr val="black"/>
              <a:schemeClr val="tx1">
                <a:tint val="45000"/>
                <a:satMod val="400000"/>
              </a:schemeClr>
            </a:duotone>
          </a:blip>
          <a:srcRect/>
          <a:stretch>
            <a:fillRect/>
          </a:stretch>
        </p:blipFill>
        <p:spPr bwMode="auto">
          <a:xfrm>
            <a:off x="762000" y="3764581"/>
            <a:ext cx="457200" cy="478269"/>
          </a:xfrm>
          <a:prstGeom prst="rect">
            <a:avLst/>
          </a:prstGeom>
          <a:noFill/>
          <a:ln w="9525">
            <a:noFill/>
            <a:miter lim="800000"/>
            <a:headEnd/>
            <a:tailEnd/>
          </a:ln>
        </p:spPr>
      </p:pic>
      <p:sp>
        <p:nvSpPr>
          <p:cNvPr id="7174" name="TextBox 54"/>
          <p:cNvSpPr txBox="1">
            <a:spLocks noChangeArrowheads="1"/>
          </p:cNvSpPr>
          <p:nvPr/>
        </p:nvSpPr>
        <p:spPr bwMode="auto">
          <a:xfrm>
            <a:off x="1219200" y="3612181"/>
            <a:ext cx="990600" cy="307975"/>
          </a:xfrm>
          <a:prstGeom prst="rect">
            <a:avLst/>
          </a:prstGeom>
          <a:noFill/>
          <a:ln w="9525">
            <a:noFill/>
            <a:miter lim="800000"/>
            <a:headEnd/>
            <a:tailEnd/>
          </a:ln>
        </p:spPr>
        <p:txBody>
          <a:bodyPr>
            <a:spAutoFit/>
          </a:bodyPr>
          <a:lstStyle/>
          <a:p>
            <a:r>
              <a:rPr lang="zh-CN" altLang="en-US" sz="1400" b="1">
                <a:latin typeface="微软雅黑" pitchFamily="34" charset="-122"/>
                <a:ea typeface="微软雅黑" pitchFamily="34" charset="-122"/>
              </a:rPr>
              <a:t>生产指令</a:t>
            </a:r>
          </a:p>
        </p:txBody>
      </p:sp>
      <p:sp>
        <p:nvSpPr>
          <p:cNvPr id="345" name="矩形 344"/>
          <p:cNvSpPr/>
          <p:nvPr/>
        </p:nvSpPr>
        <p:spPr bwMode="auto">
          <a:xfrm>
            <a:off x="2133600" y="3731244"/>
            <a:ext cx="1295400" cy="53975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marL="342900" indent="-342900" algn="ctr" fontAlgn="ctr">
              <a:spcBef>
                <a:spcPct val="20000"/>
              </a:spcBef>
              <a:defRPr/>
            </a:pPr>
            <a:r>
              <a:rPr lang="zh-CN" altLang="en-US" sz="1600" b="1" dirty="0">
                <a:solidFill>
                  <a:schemeClr val="bg1"/>
                </a:solidFill>
                <a:latin typeface="微软雅黑" pitchFamily="34" charset="-122"/>
                <a:ea typeface="微软雅黑" pitchFamily="34" charset="-122"/>
              </a:rPr>
              <a:t>数字化系统</a:t>
            </a:r>
          </a:p>
        </p:txBody>
      </p:sp>
      <p:sp>
        <p:nvSpPr>
          <p:cNvPr id="346" name="矩形 345"/>
          <p:cNvSpPr/>
          <p:nvPr/>
        </p:nvSpPr>
        <p:spPr bwMode="auto">
          <a:xfrm>
            <a:off x="4419600" y="3731244"/>
            <a:ext cx="1447800" cy="5334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marL="342900" indent="-342900" algn="ctr" fontAlgn="ctr">
              <a:spcBef>
                <a:spcPct val="20000"/>
              </a:spcBef>
              <a:defRPr/>
            </a:pPr>
            <a:r>
              <a:rPr lang="zh-CN" altLang="en-US" sz="1600" b="1" dirty="0">
                <a:solidFill>
                  <a:schemeClr val="bg1"/>
                </a:solidFill>
                <a:latin typeface="微软雅黑" pitchFamily="34" charset="-122"/>
                <a:ea typeface="微软雅黑" pitchFamily="34" charset="-122"/>
              </a:rPr>
              <a:t>自动配送装置</a:t>
            </a:r>
          </a:p>
        </p:txBody>
      </p:sp>
      <p:cxnSp>
        <p:nvCxnSpPr>
          <p:cNvPr id="351" name="直接连接符 350"/>
          <p:cNvCxnSpPr/>
          <p:nvPr/>
        </p:nvCxnSpPr>
        <p:spPr bwMode="auto">
          <a:xfrm>
            <a:off x="1219200" y="3993181"/>
            <a:ext cx="904875" cy="1588"/>
          </a:xfrm>
          <a:prstGeom prst="line">
            <a:avLst/>
          </a:prstGeom>
          <a:ln w="381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182" name="TextBox 54"/>
          <p:cNvSpPr txBox="1">
            <a:spLocks noChangeArrowheads="1"/>
          </p:cNvSpPr>
          <p:nvPr/>
        </p:nvSpPr>
        <p:spPr bwMode="auto">
          <a:xfrm>
            <a:off x="3505200" y="3612181"/>
            <a:ext cx="990600" cy="307975"/>
          </a:xfrm>
          <a:prstGeom prst="rect">
            <a:avLst/>
          </a:prstGeom>
          <a:noFill/>
          <a:ln w="9525">
            <a:noFill/>
            <a:miter lim="800000"/>
            <a:headEnd/>
            <a:tailEnd/>
          </a:ln>
        </p:spPr>
        <p:txBody>
          <a:bodyPr>
            <a:spAutoFit/>
          </a:bodyPr>
          <a:lstStyle/>
          <a:p>
            <a:r>
              <a:rPr lang="zh-CN" altLang="en-US" sz="1400" b="1">
                <a:latin typeface="微软雅黑" pitchFamily="34" charset="-122"/>
                <a:ea typeface="微软雅黑" pitchFamily="34" charset="-122"/>
              </a:rPr>
              <a:t>生产信息</a:t>
            </a:r>
          </a:p>
        </p:txBody>
      </p:sp>
      <p:cxnSp>
        <p:nvCxnSpPr>
          <p:cNvPr id="354" name="直接连接符 353"/>
          <p:cNvCxnSpPr/>
          <p:nvPr/>
        </p:nvCxnSpPr>
        <p:spPr bwMode="auto">
          <a:xfrm>
            <a:off x="5943600" y="4007036"/>
            <a:ext cx="904875" cy="1588"/>
          </a:xfrm>
          <a:prstGeom prst="line">
            <a:avLst/>
          </a:prstGeom>
          <a:ln w="38100">
            <a:solidFill>
              <a:schemeClr val="bg1"/>
            </a:solidFill>
            <a:headEnd type="none" w="med" len="med"/>
            <a:tailEnd type="triangle" w="med" len="med"/>
          </a:ln>
          <a:effectLst>
            <a:glow rad="63500">
              <a:schemeClr val="accent4">
                <a:satMod val="175000"/>
                <a:alpha val="40000"/>
              </a:schemeClr>
            </a:glow>
          </a:effectLst>
        </p:spPr>
        <p:style>
          <a:lnRef idx="1">
            <a:schemeClr val="dk1"/>
          </a:lnRef>
          <a:fillRef idx="0">
            <a:schemeClr val="dk1"/>
          </a:fillRef>
          <a:effectRef idx="0">
            <a:schemeClr val="dk1"/>
          </a:effectRef>
          <a:fontRef idx="minor">
            <a:schemeClr val="tx1"/>
          </a:fontRef>
        </p:style>
      </p:cxnSp>
      <p:sp>
        <p:nvSpPr>
          <p:cNvPr id="355" name="TextBox 54"/>
          <p:cNvSpPr txBox="1">
            <a:spLocks noChangeArrowheads="1"/>
          </p:cNvSpPr>
          <p:nvPr/>
        </p:nvSpPr>
        <p:spPr bwMode="auto">
          <a:xfrm>
            <a:off x="5943600" y="3619106"/>
            <a:ext cx="990600" cy="307777"/>
          </a:xfrm>
          <a:prstGeom prst="rect">
            <a:avLst/>
          </a:prstGeom>
          <a:noFill/>
          <a:ln w="9525">
            <a:noFill/>
            <a:miter lim="800000"/>
            <a:headEnd/>
            <a:tailEnd/>
          </a:ln>
          <a:effectLst>
            <a:glow rad="63500">
              <a:schemeClr val="accent4">
                <a:satMod val="175000"/>
                <a:alpha val="40000"/>
              </a:schemeClr>
            </a:glow>
          </a:effectLst>
        </p:spPr>
        <p:txBody>
          <a:bodyPr>
            <a:spAutoFit/>
          </a:bodyPr>
          <a:lstStyle/>
          <a:p>
            <a:pPr algn="ctr">
              <a:defRPr/>
            </a:pPr>
            <a:r>
              <a:rPr lang="zh-CN" altLang="en-US" sz="1400" b="1" dirty="0">
                <a:solidFill>
                  <a:srgbClr val="000099"/>
                </a:solidFill>
                <a:latin typeface="微软雅黑" pitchFamily="34" charset="-122"/>
                <a:ea typeface="微软雅黑" pitchFamily="34" charset="-122"/>
              </a:rPr>
              <a:t>物料</a:t>
            </a:r>
          </a:p>
        </p:txBody>
      </p:sp>
      <p:pic>
        <p:nvPicPr>
          <p:cNvPr id="7187" name="图片 34" descr="robot2.png"/>
          <p:cNvPicPr>
            <a:picLocks noChangeAspect="1"/>
          </p:cNvPicPr>
          <p:nvPr/>
        </p:nvPicPr>
        <p:blipFill>
          <a:blip r:embed="rId3" cstate="email"/>
          <a:srcRect/>
          <a:stretch>
            <a:fillRect/>
          </a:stretch>
        </p:blipFill>
        <p:spPr bwMode="auto">
          <a:xfrm>
            <a:off x="7162800" y="3459781"/>
            <a:ext cx="762000" cy="1095375"/>
          </a:xfrm>
          <a:prstGeom prst="rect">
            <a:avLst/>
          </a:prstGeom>
          <a:noFill/>
          <a:ln w="9525">
            <a:noFill/>
            <a:miter lim="800000"/>
            <a:headEnd/>
            <a:tailEnd/>
          </a:ln>
        </p:spPr>
      </p:pic>
      <p:pic>
        <p:nvPicPr>
          <p:cNvPr id="7188" name="图片 32" descr="设备.png"/>
          <p:cNvPicPr>
            <a:picLocks noChangeAspect="1"/>
          </p:cNvPicPr>
          <p:nvPr/>
        </p:nvPicPr>
        <p:blipFill>
          <a:blip r:embed="rId4" cstate="email"/>
          <a:srcRect/>
          <a:stretch>
            <a:fillRect/>
          </a:stretch>
        </p:blipFill>
        <p:spPr bwMode="auto">
          <a:xfrm>
            <a:off x="7620000" y="4145581"/>
            <a:ext cx="927100" cy="990600"/>
          </a:xfrm>
          <a:prstGeom prst="rect">
            <a:avLst/>
          </a:prstGeom>
          <a:noFill/>
          <a:ln w="9525">
            <a:noFill/>
            <a:miter lim="800000"/>
            <a:headEnd/>
            <a:tailEnd/>
          </a:ln>
        </p:spPr>
      </p:pic>
      <p:sp>
        <p:nvSpPr>
          <p:cNvPr id="365" name="矩形 364"/>
          <p:cNvSpPr/>
          <p:nvPr/>
        </p:nvSpPr>
        <p:spPr bwMode="auto">
          <a:xfrm>
            <a:off x="4572000" y="5136181"/>
            <a:ext cx="1295400" cy="5334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marL="342900" indent="-342900" algn="ctr" fontAlgn="ctr">
              <a:spcBef>
                <a:spcPct val="20000"/>
              </a:spcBef>
              <a:defRPr/>
            </a:pPr>
            <a:r>
              <a:rPr lang="zh-CN" altLang="en-US" sz="1600" b="1" dirty="0">
                <a:solidFill>
                  <a:schemeClr val="bg1"/>
                </a:solidFill>
                <a:latin typeface="微软雅黑" pitchFamily="34" charset="-122"/>
                <a:ea typeface="微软雅黑" pitchFamily="34" charset="-122"/>
              </a:rPr>
              <a:t>自动检测</a:t>
            </a:r>
          </a:p>
        </p:txBody>
      </p:sp>
      <p:cxnSp>
        <p:nvCxnSpPr>
          <p:cNvPr id="375" name="形状 374"/>
          <p:cNvCxnSpPr>
            <a:endCxn id="365" idx="3"/>
          </p:cNvCxnSpPr>
          <p:nvPr/>
        </p:nvCxnSpPr>
        <p:spPr bwMode="auto">
          <a:xfrm rot="5400000">
            <a:off x="6842178" y="4161403"/>
            <a:ext cx="266700" cy="2216256"/>
          </a:xfrm>
          <a:prstGeom prst="bentConnector2">
            <a:avLst/>
          </a:prstGeom>
          <a:ln w="38100">
            <a:solidFill>
              <a:schemeClr val="bg1"/>
            </a:solidFill>
            <a:headEnd type="none" w="med" len="med"/>
            <a:tailEnd type="triangle" w="med" len="med"/>
          </a:ln>
          <a:effectLst>
            <a:glow rad="63500">
              <a:schemeClr val="accent4">
                <a:satMod val="175000"/>
                <a:alpha val="40000"/>
              </a:schemeClr>
            </a:glow>
          </a:effectLst>
        </p:spPr>
        <p:style>
          <a:lnRef idx="1">
            <a:schemeClr val="dk1"/>
          </a:lnRef>
          <a:fillRef idx="0">
            <a:schemeClr val="dk1"/>
          </a:fillRef>
          <a:effectRef idx="0">
            <a:schemeClr val="dk1"/>
          </a:effectRef>
          <a:fontRef idx="minor">
            <a:schemeClr val="tx1"/>
          </a:fontRef>
        </p:style>
      </p:cxnSp>
      <p:sp>
        <p:nvSpPr>
          <p:cNvPr id="385" name="TextBox 54"/>
          <p:cNvSpPr txBox="1">
            <a:spLocks noChangeArrowheads="1"/>
          </p:cNvSpPr>
          <p:nvPr/>
        </p:nvSpPr>
        <p:spPr bwMode="auto">
          <a:xfrm>
            <a:off x="6400800" y="5500326"/>
            <a:ext cx="1295400" cy="307777"/>
          </a:xfrm>
          <a:prstGeom prst="rect">
            <a:avLst/>
          </a:prstGeom>
          <a:noFill/>
          <a:ln w="9525">
            <a:noFill/>
            <a:miter lim="800000"/>
            <a:headEnd/>
            <a:tailEnd/>
          </a:ln>
          <a:effectLst>
            <a:glow rad="63500">
              <a:schemeClr val="accent4">
                <a:satMod val="175000"/>
                <a:alpha val="40000"/>
              </a:schemeClr>
            </a:glow>
          </a:effectLst>
        </p:spPr>
        <p:txBody>
          <a:bodyPr>
            <a:spAutoFit/>
          </a:bodyPr>
          <a:lstStyle/>
          <a:p>
            <a:pPr algn="ctr">
              <a:defRPr/>
            </a:pPr>
            <a:r>
              <a:rPr lang="zh-CN" altLang="en-US" sz="1400" b="1" dirty="0">
                <a:solidFill>
                  <a:srgbClr val="000099"/>
                </a:solidFill>
                <a:latin typeface="微软雅黑" pitchFamily="34" charset="-122"/>
                <a:ea typeface="微软雅黑" pitchFamily="34" charset="-122"/>
              </a:rPr>
              <a:t>加工完成品</a:t>
            </a:r>
          </a:p>
        </p:txBody>
      </p:sp>
      <p:cxnSp>
        <p:nvCxnSpPr>
          <p:cNvPr id="400" name="直接连接符 399"/>
          <p:cNvCxnSpPr/>
          <p:nvPr/>
        </p:nvCxnSpPr>
        <p:spPr bwMode="auto">
          <a:xfrm>
            <a:off x="3505200" y="5406346"/>
            <a:ext cx="904875" cy="1588"/>
          </a:xfrm>
          <a:prstGeom prst="line">
            <a:avLst/>
          </a:prstGeom>
          <a:ln w="38100">
            <a:solidFill>
              <a:schemeClr val="bg1"/>
            </a:solidFill>
            <a:headEnd type="triangle" w="med" len="med"/>
            <a:tailEnd type="none" w="med" len="med"/>
          </a:ln>
          <a:effectLst>
            <a:glow rad="63500">
              <a:schemeClr val="accent4">
                <a:satMod val="175000"/>
                <a:alpha val="40000"/>
              </a:schemeClr>
            </a:glow>
          </a:effectLst>
        </p:spPr>
        <p:style>
          <a:lnRef idx="1">
            <a:schemeClr val="dk1"/>
          </a:lnRef>
          <a:fillRef idx="0">
            <a:schemeClr val="dk1"/>
          </a:fillRef>
          <a:effectRef idx="0">
            <a:schemeClr val="dk1"/>
          </a:effectRef>
          <a:fontRef idx="minor">
            <a:schemeClr val="tx1"/>
          </a:fontRef>
        </p:style>
      </p:cxnSp>
      <p:sp>
        <p:nvSpPr>
          <p:cNvPr id="401" name="矩形 400"/>
          <p:cNvSpPr/>
          <p:nvPr/>
        </p:nvSpPr>
        <p:spPr bwMode="auto">
          <a:xfrm>
            <a:off x="2133600" y="5136181"/>
            <a:ext cx="1295400" cy="5334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marL="342900" indent="-342900" algn="ctr" fontAlgn="ctr">
              <a:spcBef>
                <a:spcPct val="20000"/>
              </a:spcBef>
              <a:defRPr/>
            </a:pPr>
            <a:r>
              <a:rPr lang="zh-CN" altLang="en-US" sz="1600" b="1" dirty="0">
                <a:solidFill>
                  <a:schemeClr val="bg1"/>
                </a:solidFill>
                <a:latin typeface="微软雅黑" pitchFamily="34" charset="-122"/>
                <a:ea typeface="微软雅黑" pitchFamily="34" charset="-122"/>
              </a:rPr>
              <a:t>自动扫描</a:t>
            </a:r>
          </a:p>
        </p:txBody>
      </p:sp>
      <p:sp>
        <p:nvSpPr>
          <p:cNvPr id="403" name="TextBox 54"/>
          <p:cNvSpPr txBox="1">
            <a:spLocks noChangeArrowheads="1"/>
          </p:cNvSpPr>
          <p:nvPr/>
        </p:nvSpPr>
        <p:spPr bwMode="auto">
          <a:xfrm>
            <a:off x="3505200" y="5517181"/>
            <a:ext cx="990600" cy="307777"/>
          </a:xfrm>
          <a:prstGeom prst="rect">
            <a:avLst/>
          </a:prstGeom>
          <a:noFill/>
          <a:ln w="9525">
            <a:noFill/>
            <a:miter lim="800000"/>
            <a:headEnd/>
            <a:tailEnd/>
          </a:ln>
          <a:effectLst>
            <a:glow rad="63500">
              <a:schemeClr val="accent4">
                <a:satMod val="175000"/>
                <a:alpha val="40000"/>
              </a:schemeClr>
            </a:glow>
          </a:effectLst>
        </p:spPr>
        <p:txBody>
          <a:bodyPr>
            <a:spAutoFit/>
          </a:bodyPr>
          <a:lstStyle/>
          <a:p>
            <a:pPr algn="ctr">
              <a:defRPr/>
            </a:pPr>
            <a:r>
              <a:rPr lang="zh-CN" altLang="en-US" sz="1400" b="1" dirty="0">
                <a:solidFill>
                  <a:srgbClr val="000099"/>
                </a:solidFill>
                <a:latin typeface="微软雅黑" pitchFamily="34" charset="-122"/>
                <a:ea typeface="微软雅黑" pitchFamily="34" charset="-122"/>
              </a:rPr>
              <a:t>合格品</a:t>
            </a:r>
          </a:p>
        </p:txBody>
      </p:sp>
      <p:cxnSp>
        <p:nvCxnSpPr>
          <p:cNvPr id="404" name="直接连接符 403"/>
          <p:cNvCxnSpPr/>
          <p:nvPr/>
        </p:nvCxnSpPr>
        <p:spPr bwMode="auto">
          <a:xfrm rot="5400000" flipH="1" flipV="1">
            <a:off x="2347913" y="4702794"/>
            <a:ext cx="866775" cy="3175"/>
          </a:xfrm>
          <a:prstGeom prst="line">
            <a:avLst/>
          </a:prstGeom>
          <a:ln w="381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204" name="TextBox 54"/>
          <p:cNvSpPr txBox="1">
            <a:spLocks noChangeArrowheads="1"/>
          </p:cNvSpPr>
          <p:nvPr/>
        </p:nvSpPr>
        <p:spPr bwMode="auto">
          <a:xfrm>
            <a:off x="2819400" y="4602781"/>
            <a:ext cx="990600" cy="307975"/>
          </a:xfrm>
          <a:prstGeom prst="rect">
            <a:avLst/>
          </a:prstGeom>
          <a:noFill/>
          <a:ln w="9525">
            <a:noFill/>
            <a:miter lim="800000"/>
            <a:headEnd/>
            <a:tailEnd/>
          </a:ln>
        </p:spPr>
        <p:txBody>
          <a:bodyPr>
            <a:spAutoFit/>
          </a:bodyPr>
          <a:lstStyle/>
          <a:p>
            <a:r>
              <a:rPr lang="zh-CN" altLang="en-US" sz="1400" b="1">
                <a:latin typeface="微软雅黑" pitchFamily="34" charset="-122"/>
                <a:ea typeface="微软雅黑" pitchFamily="34" charset="-122"/>
              </a:rPr>
              <a:t>生产数据</a:t>
            </a:r>
          </a:p>
        </p:txBody>
      </p:sp>
      <p:cxnSp>
        <p:nvCxnSpPr>
          <p:cNvPr id="2" name="直接连接符 399"/>
          <p:cNvCxnSpPr/>
          <p:nvPr/>
        </p:nvCxnSpPr>
        <p:spPr bwMode="auto">
          <a:xfrm>
            <a:off x="1435098" y="5403171"/>
            <a:ext cx="669141" cy="1588"/>
          </a:xfrm>
          <a:prstGeom prst="line">
            <a:avLst/>
          </a:prstGeom>
          <a:ln w="38100">
            <a:solidFill>
              <a:schemeClr val="bg1"/>
            </a:solidFill>
            <a:headEnd type="triangle" w="med" len="med"/>
            <a:tailEnd type="none" w="med" len="med"/>
          </a:ln>
          <a:effectLst>
            <a:glow rad="63500">
              <a:schemeClr val="accent4">
                <a:satMod val="175000"/>
                <a:alpha val="40000"/>
              </a:schemeClr>
            </a:glow>
          </a:effectLst>
        </p:spPr>
        <p:style>
          <a:lnRef idx="1">
            <a:schemeClr val="dk1"/>
          </a:lnRef>
          <a:fillRef idx="0">
            <a:schemeClr val="dk1"/>
          </a:fillRef>
          <a:effectRef idx="0">
            <a:schemeClr val="dk1"/>
          </a:effectRef>
          <a:fontRef idx="minor">
            <a:schemeClr val="tx1"/>
          </a:fontRef>
        </p:style>
      </p:cxnSp>
      <p:sp>
        <p:nvSpPr>
          <p:cNvPr id="3" name="矩形 364"/>
          <p:cNvSpPr/>
          <p:nvPr/>
        </p:nvSpPr>
        <p:spPr bwMode="auto">
          <a:xfrm>
            <a:off x="685800" y="5136181"/>
            <a:ext cx="685800" cy="53340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marL="342900" indent="-342900" algn="ctr" fontAlgn="ctr">
              <a:spcBef>
                <a:spcPct val="20000"/>
              </a:spcBef>
              <a:defRPr/>
            </a:pPr>
            <a:r>
              <a:rPr lang="zh-CN" altLang="en-US" sz="1600" b="1">
                <a:solidFill>
                  <a:schemeClr val="bg1"/>
                </a:solidFill>
                <a:latin typeface="微软雅黑" pitchFamily="34" charset="-122"/>
                <a:ea typeface="微软雅黑" pitchFamily="34" charset="-122"/>
              </a:rPr>
              <a:t>交付</a:t>
            </a:r>
          </a:p>
        </p:txBody>
      </p:sp>
      <p:cxnSp>
        <p:nvCxnSpPr>
          <p:cNvPr id="29" name="直接连接符 28"/>
          <p:cNvCxnSpPr/>
          <p:nvPr/>
        </p:nvCxnSpPr>
        <p:spPr bwMode="auto">
          <a:xfrm>
            <a:off x="6438900" y="6293122"/>
            <a:ext cx="477838" cy="0"/>
          </a:xfrm>
          <a:prstGeom prst="line">
            <a:avLst/>
          </a:prstGeom>
          <a:ln w="381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bwMode="auto">
          <a:xfrm>
            <a:off x="6463828" y="6361385"/>
            <a:ext cx="470372" cy="0"/>
          </a:xfrm>
          <a:prstGeom prst="line">
            <a:avLst/>
          </a:prstGeom>
          <a:ln w="38100">
            <a:solidFill>
              <a:schemeClr val="bg1"/>
            </a:solidFill>
            <a:headEnd type="none" w="med" len="med"/>
            <a:tailEnd type="triangle" w="med" len="med"/>
          </a:ln>
          <a:effectLst>
            <a:glow rad="63500">
              <a:schemeClr val="accent4">
                <a:satMod val="175000"/>
                <a:alpha val="40000"/>
              </a:schemeClr>
            </a:glow>
          </a:effectLst>
        </p:spPr>
        <p:style>
          <a:lnRef idx="1">
            <a:schemeClr val="dk1"/>
          </a:lnRef>
          <a:fillRef idx="0">
            <a:schemeClr val="dk1"/>
          </a:fillRef>
          <a:effectRef idx="0">
            <a:schemeClr val="dk1"/>
          </a:effectRef>
          <a:fontRef idx="minor">
            <a:schemeClr val="tx1"/>
          </a:fontRef>
        </p:style>
      </p:cxnSp>
      <p:sp>
        <p:nvSpPr>
          <p:cNvPr id="7212" name="矩形 5"/>
          <p:cNvSpPr>
            <a:spLocks noChangeArrowheads="1"/>
          </p:cNvSpPr>
          <p:nvPr/>
        </p:nvSpPr>
        <p:spPr bwMode="auto">
          <a:xfrm>
            <a:off x="6848475" y="6126435"/>
            <a:ext cx="1171575" cy="261937"/>
          </a:xfrm>
          <a:prstGeom prst="rect">
            <a:avLst/>
          </a:prstGeom>
          <a:noFill/>
          <a:ln w="9525">
            <a:noFill/>
            <a:miter lim="800000"/>
            <a:headEnd/>
            <a:tailEnd/>
          </a:ln>
        </p:spPr>
        <p:txBody>
          <a:bodyPr wrap="none">
            <a:spAutoFit/>
          </a:bodyPr>
          <a:lstStyle/>
          <a:p>
            <a:r>
              <a:rPr lang="zh-CN" altLang="en-US" sz="1100" b="1">
                <a:solidFill>
                  <a:srgbClr val="002060"/>
                </a:solidFill>
                <a:latin typeface="微软雅黑" pitchFamily="34" charset="-122"/>
                <a:ea typeface="微软雅黑" pitchFamily="34" charset="-122"/>
              </a:rPr>
              <a:t>信息流、数字流</a:t>
            </a:r>
            <a:endParaRPr lang="zh-CN" altLang="en-US" sz="1100">
              <a:solidFill>
                <a:srgbClr val="002060"/>
              </a:solidFill>
            </a:endParaRPr>
          </a:p>
        </p:txBody>
      </p:sp>
      <p:sp>
        <p:nvSpPr>
          <p:cNvPr id="7213" name="矩形 31"/>
          <p:cNvSpPr>
            <a:spLocks noChangeArrowheads="1"/>
          </p:cNvSpPr>
          <p:nvPr/>
        </p:nvSpPr>
        <p:spPr bwMode="auto">
          <a:xfrm>
            <a:off x="6891338" y="6407422"/>
            <a:ext cx="466725" cy="261938"/>
          </a:xfrm>
          <a:prstGeom prst="rect">
            <a:avLst/>
          </a:prstGeom>
          <a:noFill/>
          <a:ln w="9525">
            <a:noFill/>
            <a:miter lim="800000"/>
            <a:headEnd/>
            <a:tailEnd/>
          </a:ln>
        </p:spPr>
        <p:txBody>
          <a:bodyPr wrap="none">
            <a:spAutoFit/>
          </a:bodyPr>
          <a:lstStyle/>
          <a:p>
            <a:r>
              <a:rPr lang="zh-CN" altLang="en-US" sz="1100" b="1">
                <a:solidFill>
                  <a:srgbClr val="002060"/>
                </a:solidFill>
                <a:latin typeface="微软雅黑" pitchFamily="34" charset="-122"/>
                <a:ea typeface="微软雅黑" pitchFamily="34" charset="-122"/>
              </a:rPr>
              <a:t>物流</a:t>
            </a:r>
            <a:endParaRPr lang="zh-CN" altLang="en-US" sz="1100">
              <a:solidFill>
                <a:srgbClr val="002060"/>
              </a:solidFill>
            </a:endParaRPr>
          </a:p>
        </p:txBody>
      </p:sp>
      <p:sp>
        <p:nvSpPr>
          <p:cNvPr id="31" name="灯片编号占位符 3"/>
          <p:cNvSpPr>
            <a:spLocks noGrp="1"/>
          </p:cNvSpPr>
          <p:nvPr>
            <p:ph type="sldNum" sz="quarter" idx="12"/>
          </p:nvPr>
        </p:nvSpPr>
        <p:spPr>
          <a:xfrm>
            <a:off x="6808470" y="6245225"/>
            <a:ext cx="2095406" cy="476250"/>
          </a:xfrm>
        </p:spPr>
        <p:txBody>
          <a:bodyPr/>
          <a:lstStyle/>
          <a:p>
            <a:fld id="{0C913308-F349-4B6D-A68A-DD1791B4A57B}" type="slidenum">
              <a:rPr lang="zh-CN" altLang="en-US" smtClean="0"/>
              <a:pPr/>
              <a:t>46</a:t>
            </a:fld>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bwMode="auto">
          <a:xfrm>
            <a:off x="494382" y="806451"/>
            <a:ext cx="8038058" cy="4623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defRPr/>
            </a:pPr>
            <a:r>
              <a:rPr lang="en-US" altLang="zh-CN" sz="2000" b="1" dirty="0" smtClean="0">
                <a:solidFill>
                  <a:schemeClr val="accent2"/>
                </a:solidFill>
                <a:latin typeface="微软雅黑" pitchFamily="34" charset="-122"/>
                <a:ea typeface="微软雅黑" pitchFamily="34" charset="-122"/>
                <a:cs typeface="+mj-cs"/>
              </a:rPr>
              <a:t>3</a:t>
            </a:r>
            <a:r>
              <a:rPr lang="zh-CN" altLang="en-US" sz="2000" b="1" dirty="0" smtClean="0">
                <a:solidFill>
                  <a:schemeClr val="accent2"/>
                </a:solidFill>
                <a:latin typeface="微软雅黑" pitchFamily="34" charset="-122"/>
                <a:ea typeface="微软雅黑" pitchFamily="34" charset="-122"/>
                <a:cs typeface="+mj-cs"/>
              </a:rPr>
              <a:t>、</a:t>
            </a:r>
            <a:r>
              <a:rPr lang="zh-CN" altLang="en-US" sz="2000" b="1" dirty="0" smtClean="0">
                <a:solidFill>
                  <a:schemeClr val="accent2"/>
                </a:solidFill>
                <a:latin typeface="微软雅黑" pitchFamily="34" charset="-122"/>
                <a:ea typeface="微软雅黑" pitchFamily="34" charset="-122"/>
                <a:cs typeface="+mj-cs"/>
              </a:rPr>
              <a:t>智能成套装备</a:t>
            </a:r>
            <a:r>
              <a:rPr lang="en-US" altLang="zh-CN" sz="2000" b="1" dirty="0" smtClean="0">
                <a:solidFill>
                  <a:schemeClr val="accent2"/>
                </a:solidFill>
                <a:latin typeface="微软雅黑" pitchFamily="34" charset="-122"/>
                <a:ea typeface="微软雅黑" pitchFamily="34" charset="-122"/>
                <a:cs typeface="+mj-cs"/>
              </a:rPr>
              <a:t>——</a:t>
            </a:r>
            <a:r>
              <a:rPr lang="zh-CN" altLang="en-US" sz="2000" b="1" dirty="0" smtClean="0">
                <a:solidFill>
                  <a:schemeClr val="accent2"/>
                </a:solidFill>
                <a:latin typeface="微软雅黑" pitchFamily="34" charset="-122"/>
                <a:ea typeface="微软雅黑" pitchFamily="34" charset="-122"/>
                <a:cs typeface="+mj-cs"/>
              </a:rPr>
              <a:t>高斯智能印刷系统</a:t>
            </a:r>
            <a:endParaRPr lang="zh-CN" altLang="en-US" sz="2000" b="1" dirty="0">
              <a:solidFill>
                <a:schemeClr val="accent2"/>
              </a:solidFill>
              <a:latin typeface="微软雅黑" pitchFamily="34" charset="-122"/>
              <a:ea typeface="微软雅黑" pitchFamily="34" charset="-122"/>
              <a:cs typeface="+mj-cs"/>
            </a:endParaRPr>
          </a:p>
        </p:txBody>
      </p:sp>
      <p:pic>
        <p:nvPicPr>
          <p:cNvPr id="277506" name="Picture 2" descr="改造前"/>
          <p:cNvPicPr>
            <a:picLocks noChangeAspect="1" noChangeArrowheads="1"/>
          </p:cNvPicPr>
          <p:nvPr/>
        </p:nvPicPr>
        <p:blipFill>
          <a:blip r:embed="rId2" cstate="print"/>
          <a:srcRect/>
          <a:stretch>
            <a:fillRect/>
          </a:stretch>
        </p:blipFill>
        <p:spPr bwMode="auto">
          <a:xfrm>
            <a:off x="1331640" y="1988840"/>
            <a:ext cx="6172771" cy="3672408"/>
          </a:xfrm>
          <a:prstGeom prst="rect">
            <a:avLst/>
          </a:prstGeom>
          <a:noFill/>
          <a:ln w="9525">
            <a:noFill/>
            <a:miter lim="800000"/>
            <a:headEnd/>
            <a:tailEnd/>
          </a:ln>
        </p:spPr>
      </p:pic>
      <p:sp>
        <p:nvSpPr>
          <p:cNvPr id="8" name="矩形 7"/>
          <p:cNvSpPr/>
          <p:nvPr/>
        </p:nvSpPr>
        <p:spPr>
          <a:xfrm>
            <a:off x="3491880" y="5733256"/>
            <a:ext cx="1569660" cy="369332"/>
          </a:xfrm>
          <a:prstGeom prst="rect">
            <a:avLst/>
          </a:prstGeom>
        </p:spPr>
        <p:txBody>
          <a:bodyPr wrap="none">
            <a:spAutoFit/>
          </a:bodyPr>
          <a:lstStyle/>
          <a:p>
            <a:r>
              <a:rPr lang="zh-CN" altLang="en-US" b="1" dirty="0" smtClean="0">
                <a:latin typeface="微软雅黑" pitchFamily="34" charset="-122"/>
                <a:ea typeface="微软雅黑" pitchFamily="34" charset="-122"/>
              </a:rPr>
              <a:t>传统印刷系统</a:t>
            </a:r>
            <a:endParaRPr lang="zh-CN" altLang="en-US" b="1" dirty="0">
              <a:latin typeface="微软雅黑" pitchFamily="34" charset="-122"/>
              <a:ea typeface="微软雅黑" pitchFamily="34" charset="-122"/>
            </a:endParaRPr>
          </a:p>
        </p:txBody>
      </p:sp>
      <p:sp>
        <p:nvSpPr>
          <p:cNvPr id="277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755576" y="1484784"/>
            <a:ext cx="7245894" cy="369332"/>
          </a:xfrm>
          <a:prstGeom prst="rect">
            <a:avLst/>
          </a:prstGeom>
        </p:spPr>
        <p:txBody>
          <a:bodyPr wrap="none">
            <a:spAutoFit/>
          </a:bodyPr>
          <a:lstStyle/>
          <a:p>
            <a:r>
              <a:rPr lang="zh-CN" altLang="zh-CN" b="1" dirty="0" smtClean="0">
                <a:solidFill>
                  <a:schemeClr val="accent2"/>
                </a:solidFill>
                <a:latin typeface="微软雅黑" pitchFamily="34" charset="-122"/>
                <a:ea typeface="微软雅黑" pitchFamily="34" charset="-122"/>
              </a:rPr>
              <a:t>智能化、数字化报刊、图书印刷和装订</a:t>
            </a:r>
            <a:r>
              <a:rPr lang="zh-CN" altLang="zh-CN" b="1" dirty="0" smtClean="0">
                <a:solidFill>
                  <a:schemeClr val="accent2"/>
                </a:solidFill>
                <a:latin typeface="微软雅黑" pitchFamily="34" charset="-122"/>
                <a:ea typeface="微软雅黑" pitchFamily="34" charset="-122"/>
              </a:rPr>
              <a:t>车间</a:t>
            </a:r>
            <a:r>
              <a:rPr lang="en-US" altLang="zh-CN" b="1" dirty="0" smtClean="0">
                <a:solidFill>
                  <a:schemeClr val="accent2"/>
                </a:solidFill>
                <a:latin typeface="微软雅黑" pitchFamily="34" charset="-122"/>
                <a:ea typeface="微软雅黑" pitchFamily="34" charset="-122"/>
              </a:rPr>
              <a:t>     </a:t>
            </a:r>
            <a:r>
              <a:rPr lang="zh-CN" altLang="en-US" b="1" dirty="0" smtClean="0">
                <a:solidFill>
                  <a:schemeClr val="accent2"/>
                </a:solidFill>
                <a:latin typeface="微软雅黑" pitchFamily="34" charset="-122"/>
                <a:ea typeface="微软雅黑" pitchFamily="34" charset="-122"/>
              </a:rPr>
              <a:t>－－国家智能制造专项</a:t>
            </a:r>
            <a:endParaRPr lang="zh-CN" altLang="en-US" b="1" dirty="0">
              <a:solidFill>
                <a:schemeClr val="accent2"/>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bwMode="auto">
          <a:xfrm>
            <a:off x="3347864" y="476672"/>
            <a:ext cx="3672408" cy="4623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defRPr/>
            </a:pPr>
            <a:r>
              <a:rPr lang="zh-CN" altLang="en-US" sz="2000" b="1" dirty="0" smtClean="0">
                <a:solidFill>
                  <a:srgbClr val="002060"/>
                </a:solidFill>
                <a:latin typeface="微软雅黑" pitchFamily="34" charset="-122"/>
                <a:ea typeface="微软雅黑" pitchFamily="34" charset="-122"/>
                <a:cs typeface="+mj-cs"/>
              </a:rPr>
              <a:t>高斯</a:t>
            </a:r>
            <a:r>
              <a:rPr lang="zh-CN" altLang="en-US" sz="2000" b="1" dirty="0" smtClean="0">
                <a:solidFill>
                  <a:srgbClr val="002060"/>
                </a:solidFill>
                <a:latin typeface="微软雅黑" pitchFamily="34" charset="-122"/>
                <a:ea typeface="微软雅黑" pitchFamily="34" charset="-122"/>
                <a:cs typeface="+mj-cs"/>
              </a:rPr>
              <a:t>智能印刷系统</a:t>
            </a:r>
            <a:endParaRPr lang="zh-CN" altLang="en-US" sz="2000" b="1" dirty="0">
              <a:solidFill>
                <a:srgbClr val="002060"/>
              </a:solidFill>
              <a:latin typeface="微软雅黑" pitchFamily="34" charset="-122"/>
              <a:ea typeface="微软雅黑" pitchFamily="34" charset="-122"/>
              <a:cs typeface="+mj-cs"/>
            </a:endParaRPr>
          </a:p>
        </p:txBody>
      </p:sp>
      <p:sp>
        <p:nvSpPr>
          <p:cNvPr id="8" name="矩形 7"/>
          <p:cNvSpPr/>
          <p:nvPr/>
        </p:nvSpPr>
        <p:spPr>
          <a:xfrm>
            <a:off x="3563888" y="5661248"/>
            <a:ext cx="1569660" cy="369332"/>
          </a:xfrm>
          <a:prstGeom prst="rect">
            <a:avLst/>
          </a:prstGeom>
        </p:spPr>
        <p:txBody>
          <a:bodyPr wrap="none">
            <a:spAutoFit/>
          </a:bodyPr>
          <a:lstStyle/>
          <a:p>
            <a:r>
              <a:rPr lang="zh-CN" altLang="en-US" b="1" dirty="0" smtClean="0">
                <a:latin typeface="微软雅黑" pitchFamily="34" charset="-122"/>
                <a:ea typeface="微软雅黑" pitchFamily="34" charset="-122"/>
              </a:rPr>
              <a:t>传统印刷系统</a:t>
            </a:r>
            <a:endParaRPr lang="zh-CN" altLang="en-US" b="1" dirty="0">
              <a:latin typeface="微软雅黑" pitchFamily="34" charset="-122"/>
              <a:ea typeface="微软雅黑" pitchFamily="34" charset="-122"/>
            </a:endParaRPr>
          </a:p>
        </p:txBody>
      </p:sp>
      <p:sp>
        <p:nvSpPr>
          <p:cNvPr id="277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77507" name="Picture 3" descr="生产线示意图(2)"/>
          <p:cNvPicPr>
            <a:picLocks noChangeAspect="1" noChangeArrowheads="1"/>
          </p:cNvPicPr>
          <p:nvPr/>
        </p:nvPicPr>
        <p:blipFill>
          <a:blip r:embed="rId2" cstate="print"/>
          <a:srcRect/>
          <a:stretch>
            <a:fillRect/>
          </a:stretch>
        </p:blipFill>
        <p:spPr bwMode="auto">
          <a:xfrm>
            <a:off x="539552" y="897695"/>
            <a:ext cx="8604448" cy="5960305"/>
          </a:xfrm>
          <a:prstGeom prst="rect">
            <a:avLst/>
          </a:prstGeom>
          <a:noFill/>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bwMode="auto">
          <a:xfrm>
            <a:off x="3347864" y="476672"/>
            <a:ext cx="3672408" cy="4623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defRPr/>
            </a:pPr>
            <a:r>
              <a:rPr lang="zh-CN" altLang="en-US" sz="2000" b="1" dirty="0" smtClean="0">
                <a:solidFill>
                  <a:srgbClr val="002060"/>
                </a:solidFill>
                <a:latin typeface="微软雅黑" pitchFamily="34" charset="-122"/>
                <a:ea typeface="微软雅黑" pitchFamily="34" charset="-122"/>
                <a:cs typeface="+mj-cs"/>
              </a:rPr>
              <a:t>高斯</a:t>
            </a:r>
            <a:r>
              <a:rPr lang="zh-CN" altLang="en-US" sz="2000" b="1" dirty="0" smtClean="0">
                <a:solidFill>
                  <a:srgbClr val="002060"/>
                </a:solidFill>
                <a:latin typeface="微软雅黑" pitchFamily="34" charset="-122"/>
                <a:ea typeface="微软雅黑" pitchFamily="34" charset="-122"/>
                <a:cs typeface="+mj-cs"/>
              </a:rPr>
              <a:t>智能印刷系统</a:t>
            </a:r>
            <a:endParaRPr lang="zh-CN" altLang="en-US" sz="2000" b="1" dirty="0">
              <a:solidFill>
                <a:srgbClr val="002060"/>
              </a:solidFill>
              <a:latin typeface="微软雅黑" pitchFamily="34" charset="-122"/>
              <a:ea typeface="微软雅黑" pitchFamily="34" charset="-122"/>
              <a:cs typeface="+mj-cs"/>
            </a:endParaRPr>
          </a:p>
        </p:txBody>
      </p:sp>
      <p:sp>
        <p:nvSpPr>
          <p:cNvPr id="8" name="矩形 7"/>
          <p:cNvSpPr/>
          <p:nvPr/>
        </p:nvSpPr>
        <p:spPr>
          <a:xfrm>
            <a:off x="2195736" y="5589240"/>
            <a:ext cx="4968027" cy="369332"/>
          </a:xfrm>
          <a:prstGeom prst="rect">
            <a:avLst/>
          </a:prstGeom>
        </p:spPr>
        <p:txBody>
          <a:bodyPr wrap="none">
            <a:spAutoFit/>
          </a:bodyPr>
          <a:lstStyle/>
          <a:p>
            <a:r>
              <a:rPr lang="zh-CN" altLang="zh-CN" dirty="0" smtClean="0"/>
              <a:t> </a:t>
            </a:r>
            <a:r>
              <a:rPr lang="zh-CN" altLang="zh-CN" sz="1600" b="1" dirty="0" smtClean="0">
                <a:solidFill>
                  <a:schemeClr val="accent2"/>
                </a:solidFill>
                <a:latin typeface="微软雅黑" pitchFamily="34" charset="-122"/>
                <a:ea typeface="微软雅黑" pitchFamily="34" charset="-122"/>
              </a:rPr>
              <a:t>智能化、数字化报刊图书印刷和装订车间外观效果图</a:t>
            </a:r>
            <a:endParaRPr lang="zh-CN" altLang="en-US" sz="1600" b="1" dirty="0">
              <a:solidFill>
                <a:schemeClr val="accent2"/>
              </a:solidFill>
              <a:latin typeface="微软雅黑" pitchFamily="34" charset="-122"/>
              <a:ea typeface="微软雅黑" pitchFamily="34" charset="-122"/>
            </a:endParaRPr>
          </a:p>
        </p:txBody>
      </p:sp>
      <p:sp>
        <p:nvSpPr>
          <p:cNvPr id="277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95938" name="Picture 2" descr="04鸟瞰1 拷贝"/>
          <p:cNvPicPr>
            <a:picLocks noChangeAspect="1" noChangeArrowheads="1"/>
          </p:cNvPicPr>
          <p:nvPr/>
        </p:nvPicPr>
        <p:blipFill>
          <a:blip r:embed="rId2" cstate="print"/>
          <a:srcRect l="5066" t="7970" r="11339" b="14830"/>
          <a:stretch>
            <a:fillRect/>
          </a:stretch>
        </p:blipFill>
        <p:spPr bwMode="auto">
          <a:xfrm>
            <a:off x="2339752" y="2132856"/>
            <a:ext cx="4523189" cy="295232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00" y="764704"/>
            <a:ext cx="8100000" cy="479202"/>
          </a:xfrm>
        </p:spPr>
        <p:txBody>
          <a:bodyPr/>
          <a:lstStyle/>
          <a:p>
            <a:r>
              <a:rPr lang="zh-CN" altLang="en-US" dirty="0">
                <a:solidFill>
                  <a:srgbClr val="002060"/>
                </a:solidFill>
                <a:latin typeface="黑体" pitchFamily="2" charset="-122"/>
                <a:ea typeface="黑体" pitchFamily="2" charset="-122"/>
              </a:rPr>
              <a:t>跨国企业的智能制造</a:t>
            </a:r>
            <a:r>
              <a:rPr lang="zh-CN" altLang="en-US" dirty="0" smtClean="0">
                <a:solidFill>
                  <a:srgbClr val="002060"/>
                </a:solidFill>
                <a:latin typeface="黑体" pitchFamily="2" charset="-122"/>
                <a:ea typeface="黑体" pitchFamily="2" charset="-122"/>
              </a:rPr>
              <a:t>战略举例</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a:p>
        </p:txBody>
      </p:sp>
      <p:pic>
        <p:nvPicPr>
          <p:cNvPr id="5" name="图表 48"/>
          <p:cNvPicPr>
            <a:picLocks noChangeArrowheads="1"/>
          </p:cNvPicPr>
          <p:nvPr/>
        </p:nvPicPr>
        <p:blipFill>
          <a:blip r:embed="rId2" cstate="print"/>
          <a:srcRect/>
          <a:stretch>
            <a:fillRect/>
          </a:stretch>
        </p:blipFill>
        <p:spPr bwMode="auto">
          <a:xfrm>
            <a:off x="744984" y="1772816"/>
            <a:ext cx="3630612" cy="2210346"/>
          </a:xfrm>
          <a:prstGeom prst="rect">
            <a:avLst/>
          </a:prstGeom>
          <a:noFill/>
          <a:ln w="9525">
            <a:noFill/>
            <a:miter lim="800000"/>
            <a:headEnd/>
            <a:tailEnd/>
          </a:ln>
        </p:spPr>
      </p:pic>
      <p:pic>
        <p:nvPicPr>
          <p:cNvPr id="6" name="图表 39"/>
          <p:cNvPicPr>
            <a:picLocks noChangeArrowheads="1"/>
          </p:cNvPicPr>
          <p:nvPr/>
        </p:nvPicPr>
        <p:blipFill>
          <a:blip r:embed="rId3" cstate="print"/>
          <a:srcRect/>
          <a:stretch>
            <a:fillRect/>
          </a:stretch>
        </p:blipFill>
        <p:spPr bwMode="auto">
          <a:xfrm>
            <a:off x="4849440" y="1772816"/>
            <a:ext cx="3683000" cy="2210346"/>
          </a:xfrm>
          <a:prstGeom prst="rect">
            <a:avLst/>
          </a:prstGeom>
          <a:noFill/>
          <a:ln w="9525">
            <a:noFill/>
            <a:miter lim="800000"/>
            <a:headEnd/>
            <a:tailEnd/>
          </a:ln>
        </p:spPr>
      </p:pic>
      <p:pic>
        <p:nvPicPr>
          <p:cNvPr id="7" name="图表 69"/>
          <p:cNvPicPr>
            <a:picLocks noChangeArrowheads="1"/>
          </p:cNvPicPr>
          <p:nvPr/>
        </p:nvPicPr>
        <p:blipFill>
          <a:blip r:embed="rId4" cstate="print"/>
          <a:srcRect/>
          <a:stretch>
            <a:fillRect/>
          </a:stretch>
        </p:blipFill>
        <p:spPr bwMode="auto">
          <a:xfrm>
            <a:off x="744984" y="4590429"/>
            <a:ext cx="3630612" cy="2006923"/>
          </a:xfrm>
          <a:prstGeom prst="rect">
            <a:avLst/>
          </a:prstGeom>
          <a:noFill/>
          <a:ln w="9525">
            <a:noFill/>
            <a:miter lim="800000"/>
            <a:headEnd/>
            <a:tailEnd/>
          </a:ln>
        </p:spPr>
      </p:pic>
      <p:pic>
        <p:nvPicPr>
          <p:cNvPr id="8" name="图表 1"/>
          <p:cNvPicPr>
            <a:picLocks noChangeArrowheads="1"/>
          </p:cNvPicPr>
          <p:nvPr/>
        </p:nvPicPr>
        <p:blipFill>
          <a:blip r:embed="rId5" cstate="print"/>
          <a:srcRect/>
          <a:stretch>
            <a:fillRect/>
          </a:stretch>
        </p:blipFill>
        <p:spPr bwMode="auto">
          <a:xfrm>
            <a:off x="4849440" y="4590429"/>
            <a:ext cx="3683000" cy="2006923"/>
          </a:xfrm>
          <a:prstGeom prst="rect">
            <a:avLst/>
          </a:prstGeom>
          <a:noFill/>
          <a:ln w="9525">
            <a:noFill/>
            <a:miter lim="800000"/>
            <a:headEnd/>
            <a:tailEnd/>
          </a:ln>
        </p:spPr>
      </p:pic>
      <p:sp>
        <p:nvSpPr>
          <p:cNvPr id="9" name="TextBox 8"/>
          <p:cNvSpPr txBox="1"/>
          <p:nvPr/>
        </p:nvSpPr>
        <p:spPr>
          <a:xfrm>
            <a:off x="683568" y="1340768"/>
            <a:ext cx="7992888" cy="369332"/>
          </a:xfrm>
          <a:prstGeom prst="rect">
            <a:avLst/>
          </a:prstGeom>
          <a:noFill/>
        </p:spPr>
        <p:txBody>
          <a:bodyPr wrap="square" rtlCol="0">
            <a:spAutoFit/>
          </a:bodyPr>
          <a:lstStyle/>
          <a:p>
            <a:r>
              <a:rPr lang="zh-CN" altLang="en-US" b="1" dirty="0" smtClean="0"/>
              <a:t>国际跨国公司在进入</a:t>
            </a:r>
            <a:r>
              <a:rPr lang="en-US" altLang="zh-CN" b="1" dirty="0" smtClean="0"/>
              <a:t>21</a:t>
            </a:r>
            <a:r>
              <a:rPr lang="zh-CN" altLang="en-US" b="1" dirty="0" smtClean="0"/>
              <a:t>世纪后，都进入到了智能制造阶段。</a:t>
            </a:r>
            <a:endParaRPr lang="zh-CN" altLang="en-US" b="1" dirty="0"/>
          </a:p>
        </p:txBody>
      </p:sp>
      <p:sp>
        <p:nvSpPr>
          <p:cNvPr id="10" name="TextBox 9"/>
          <p:cNvSpPr txBox="1"/>
          <p:nvPr/>
        </p:nvSpPr>
        <p:spPr>
          <a:xfrm>
            <a:off x="755576" y="3995772"/>
            <a:ext cx="3600400" cy="523220"/>
          </a:xfrm>
          <a:prstGeom prst="rect">
            <a:avLst/>
          </a:prstGeom>
          <a:noFill/>
        </p:spPr>
        <p:txBody>
          <a:bodyPr wrap="square" rtlCol="0">
            <a:spAutoFit/>
          </a:bodyPr>
          <a:lstStyle/>
          <a:p>
            <a:pPr algn="ctr"/>
            <a:r>
              <a:rPr lang="zh-CN" altLang="en-US" sz="1400" b="1" dirty="0" smtClean="0"/>
              <a:t>西门子将自动化设备和数控系统结合，提供定制化智能制造解决方案</a:t>
            </a:r>
            <a:endParaRPr lang="zh-CN" altLang="en-US" sz="1400" b="1" dirty="0"/>
          </a:p>
        </p:txBody>
      </p:sp>
      <p:sp>
        <p:nvSpPr>
          <p:cNvPr id="11" name="TextBox 10"/>
          <p:cNvSpPr txBox="1"/>
          <p:nvPr/>
        </p:nvSpPr>
        <p:spPr>
          <a:xfrm>
            <a:off x="4860032" y="3995772"/>
            <a:ext cx="3600400" cy="523220"/>
          </a:xfrm>
          <a:prstGeom prst="rect">
            <a:avLst/>
          </a:prstGeom>
          <a:noFill/>
        </p:spPr>
        <p:txBody>
          <a:bodyPr wrap="square" rtlCol="0">
            <a:spAutoFit/>
          </a:bodyPr>
          <a:lstStyle/>
          <a:p>
            <a:pPr algn="ctr"/>
            <a:r>
              <a:rPr lang="zh-CN" altLang="en-US" sz="1400" b="1" dirty="0" smtClean="0"/>
              <a:t>福特在全球范围开展“一体制造计划”扩大虚拟制造的应用</a:t>
            </a:r>
            <a:endParaRPr lang="zh-CN" altLang="en-US" sz="1400" b="1" dirty="0"/>
          </a:p>
        </p:txBody>
      </p:sp>
    </p:spTree>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4294967295"/>
          </p:nvPr>
        </p:nvSpPr>
        <p:spPr bwMode="auto">
          <a:xfrm>
            <a:off x="539750" y="1412875"/>
            <a:ext cx="8318500" cy="3810000"/>
          </a:xfrm>
          <a:prstGeom prst="rect">
            <a:avLst/>
          </a:prstGeom>
          <a:ln>
            <a:miter lim="800000"/>
            <a:headEnd/>
            <a:tailEnd/>
          </a:ln>
        </p:spPr>
        <p:txBody>
          <a:bodyPr/>
          <a:lstStyle/>
          <a:p>
            <a:pPr marL="0" indent="0" algn="just">
              <a:lnSpc>
                <a:spcPct val="114000"/>
              </a:lnSpc>
              <a:buClr>
                <a:srgbClr val="000099"/>
              </a:buClr>
              <a:buFontTx/>
              <a:buNone/>
              <a:defRPr/>
            </a:pPr>
            <a:r>
              <a:rPr lang="zh-CN" altLang="en-US" sz="2200" b="1" dirty="0" smtClean="0">
                <a:effectLst>
                  <a:outerShdw blurRad="38100" dist="38100" dir="2700000" algn="tl">
                    <a:srgbClr val="C0C0C0"/>
                  </a:outerShdw>
                </a:effectLst>
                <a:latin typeface="黑体" pitchFamily="2" charset="-122"/>
                <a:ea typeface="黑体" pitchFamily="2" charset="-122"/>
              </a:rPr>
              <a:t>   以高斯（中国）技术为核心，进行产学研研究；以工业计算机和现场总线技术为基础，构建关键智能印刷系统：</a:t>
            </a:r>
            <a:endParaRPr lang="en-US" altLang="zh-CN" sz="2200" b="1" dirty="0" smtClean="0">
              <a:effectLst>
                <a:outerShdw blurRad="38100" dist="38100" dir="2700000" algn="tl">
                  <a:srgbClr val="C0C0C0"/>
                </a:outerShdw>
              </a:effectLst>
              <a:latin typeface="黑体" pitchFamily="2" charset="-122"/>
              <a:ea typeface="黑体" pitchFamily="2" charset="-122"/>
            </a:endParaRP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1. </a:t>
            </a:r>
            <a:r>
              <a:rPr lang="zh-CN" altLang="en-US" sz="2200" b="1" dirty="0" smtClean="0">
                <a:effectLst>
                  <a:outerShdw blurRad="38100" dist="38100" dir="2700000" algn="tl">
                    <a:srgbClr val="C0C0C0"/>
                  </a:outerShdw>
                </a:effectLst>
                <a:latin typeface="黑体" pitchFamily="2" charset="-122"/>
                <a:ea typeface="黑体" pitchFamily="2" charset="-122"/>
              </a:rPr>
              <a:t>虚拟电子轴控制系统 </a:t>
            </a:r>
            <a:endParaRPr lang="en-US" sz="2200" b="1" dirty="0" smtClean="0">
              <a:effectLst>
                <a:outerShdw blurRad="38100" dist="38100" dir="2700000" algn="tl">
                  <a:srgbClr val="C0C0C0"/>
                </a:outerShdw>
              </a:effectLst>
              <a:latin typeface="黑体" pitchFamily="2" charset="-122"/>
              <a:ea typeface="黑体" pitchFamily="2" charset="-122"/>
            </a:endParaRP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2. </a:t>
            </a:r>
            <a:r>
              <a:rPr lang="zh-CN" altLang="en-US" sz="2200" b="1" dirty="0" smtClean="0">
                <a:effectLst>
                  <a:outerShdw blurRad="38100" dist="38100" dir="2700000" algn="tl">
                    <a:srgbClr val="C0C0C0"/>
                  </a:outerShdw>
                </a:effectLst>
                <a:latin typeface="黑体" pitchFamily="2" charset="-122"/>
                <a:ea typeface="黑体" pitchFamily="2" charset="-122"/>
              </a:rPr>
              <a:t>张力在线检测装置 </a:t>
            </a: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3. </a:t>
            </a:r>
            <a:r>
              <a:rPr lang="zh-CN" altLang="en-US" sz="2200" b="1" dirty="0" smtClean="0">
                <a:effectLst>
                  <a:outerShdw blurRad="38100" dist="38100" dir="2700000" algn="tl">
                    <a:srgbClr val="C0C0C0"/>
                  </a:outerShdw>
                </a:effectLst>
                <a:latin typeface="黑体" pitchFamily="2" charset="-122"/>
                <a:ea typeface="黑体" pitchFamily="2" charset="-122"/>
              </a:rPr>
              <a:t>智能化自适应规矩套准系统</a:t>
            </a: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4. </a:t>
            </a:r>
            <a:r>
              <a:rPr lang="zh-CN" altLang="en-US" sz="2200" b="1" dirty="0" smtClean="0">
                <a:effectLst>
                  <a:outerShdw blurRad="38100" dist="38100" dir="2700000" algn="tl">
                    <a:srgbClr val="C0C0C0"/>
                  </a:outerShdw>
                </a:effectLst>
                <a:latin typeface="黑体" pitchFamily="2" charset="-122"/>
                <a:ea typeface="黑体" pitchFamily="2" charset="-122"/>
              </a:rPr>
              <a:t>智能化超声波</a:t>
            </a:r>
            <a:r>
              <a:rPr lang="en-US" altLang="zh-CN" sz="2200" b="1" dirty="0" smtClean="0">
                <a:effectLst>
                  <a:outerShdw blurRad="38100" dist="38100" dir="2700000" algn="tl">
                    <a:srgbClr val="C0C0C0"/>
                  </a:outerShdw>
                </a:effectLst>
                <a:latin typeface="黑体" pitchFamily="2" charset="-122"/>
                <a:ea typeface="黑体" pitchFamily="2" charset="-122"/>
              </a:rPr>
              <a:t>/</a:t>
            </a:r>
            <a:r>
              <a:rPr lang="zh-CN" altLang="en-US" sz="2200" b="1" dirty="0" smtClean="0">
                <a:effectLst>
                  <a:outerShdw blurRad="38100" dist="38100" dir="2700000" algn="tl">
                    <a:srgbClr val="C0C0C0"/>
                  </a:outerShdw>
                </a:effectLst>
                <a:latin typeface="黑体" pitchFamily="2" charset="-122"/>
                <a:ea typeface="黑体" pitchFamily="2" charset="-122"/>
              </a:rPr>
              <a:t>光电断纸探测装置</a:t>
            </a:r>
            <a:endParaRPr lang="en-US" altLang="zh-CN" sz="2200" b="1" dirty="0" smtClean="0">
              <a:effectLst>
                <a:outerShdw blurRad="38100" dist="38100" dir="2700000" algn="tl">
                  <a:srgbClr val="C0C0C0"/>
                </a:outerShdw>
              </a:effectLst>
              <a:latin typeface="黑体" pitchFamily="2" charset="-122"/>
              <a:ea typeface="黑体" pitchFamily="2" charset="-122"/>
            </a:endParaRP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5. </a:t>
            </a:r>
            <a:r>
              <a:rPr lang="zh-CN" altLang="en-US" sz="2200" b="1" dirty="0" smtClean="0">
                <a:effectLst>
                  <a:outerShdw blurRad="38100" dist="38100" dir="2700000" algn="tl">
                    <a:srgbClr val="C0C0C0"/>
                  </a:outerShdw>
                </a:effectLst>
                <a:latin typeface="黑体" pitchFamily="2" charset="-122"/>
                <a:ea typeface="黑体" pitchFamily="2" charset="-122"/>
              </a:rPr>
              <a:t>配页、装订机械手</a:t>
            </a:r>
            <a:endParaRPr lang="en-US" altLang="zh-CN" sz="2200" b="1" dirty="0" smtClean="0">
              <a:effectLst>
                <a:outerShdw blurRad="38100" dist="38100" dir="2700000" algn="tl">
                  <a:srgbClr val="C0C0C0"/>
                </a:outerShdw>
              </a:effectLst>
              <a:latin typeface="黑体" pitchFamily="2" charset="-122"/>
              <a:ea typeface="黑体" pitchFamily="2" charset="-122"/>
            </a:endParaRP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6. </a:t>
            </a:r>
            <a:r>
              <a:rPr lang="zh-CN" altLang="en-US" sz="2200" b="1" dirty="0" smtClean="0">
                <a:effectLst>
                  <a:outerShdw blurRad="38100" dist="38100" dir="2700000" algn="tl">
                    <a:srgbClr val="C0C0C0"/>
                  </a:outerShdw>
                </a:effectLst>
                <a:latin typeface="黑体" pitchFamily="2" charset="-122"/>
                <a:ea typeface="黑体" pitchFamily="2" charset="-122"/>
              </a:rPr>
              <a:t>印刷品缺陷在线检测装置</a:t>
            </a:r>
          </a:p>
          <a:p>
            <a:pPr algn="just">
              <a:buClr>
                <a:srgbClr val="000099"/>
              </a:buClr>
              <a:buFontTx/>
              <a:buNone/>
              <a:defRPr/>
            </a:pPr>
            <a:r>
              <a:rPr lang="en-US" altLang="zh-CN" sz="2200" b="1" dirty="0" smtClean="0">
                <a:effectLst>
                  <a:outerShdw blurRad="38100" dist="38100" dir="2700000" algn="tl">
                    <a:srgbClr val="C0C0C0"/>
                  </a:outerShdw>
                </a:effectLst>
                <a:latin typeface="黑体" pitchFamily="2" charset="-122"/>
                <a:ea typeface="黑体" pitchFamily="2" charset="-122"/>
              </a:rPr>
              <a:t>7. </a:t>
            </a:r>
            <a:r>
              <a:rPr lang="zh-CN" altLang="en-US" sz="2200" b="1" dirty="0" smtClean="0">
                <a:effectLst>
                  <a:outerShdw blurRad="38100" dist="38100" dir="2700000" algn="tl">
                    <a:srgbClr val="C0C0C0"/>
                  </a:outerShdw>
                </a:effectLst>
                <a:latin typeface="黑体" pitchFamily="2" charset="-122"/>
                <a:ea typeface="黑体" pitchFamily="2" charset="-122"/>
              </a:rPr>
              <a:t>错贴检测</a:t>
            </a:r>
            <a:endParaRPr lang="en-US" altLang="zh-CN" sz="2200" b="1" dirty="0" smtClean="0">
              <a:effectLst>
                <a:outerShdw blurRad="38100" dist="38100" dir="2700000" algn="tl">
                  <a:srgbClr val="C0C0C0"/>
                </a:outerShdw>
              </a:effectLst>
              <a:latin typeface="黑体" pitchFamily="2" charset="-122"/>
              <a:ea typeface="黑体" pitchFamily="2" charset="-122"/>
            </a:endParaRPr>
          </a:p>
          <a:p>
            <a:pPr>
              <a:lnSpc>
                <a:spcPct val="114000"/>
              </a:lnSpc>
              <a:defRPr/>
            </a:pPr>
            <a:endParaRPr lang="zh-CN" altLang="en-US" sz="2200" b="1" dirty="0" smtClean="0">
              <a:solidFill>
                <a:srgbClr val="993300"/>
              </a:solidFill>
              <a:effectLst>
                <a:outerShdw blurRad="38100" dist="38100" dir="2700000" algn="tl">
                  <a:srgbClr val="C0C0C0"/>
                </a:outerShdw>
              </a:effectLst>
              <a:latin typeface="黑体" pitchFamily="2" charset="-122"/>
              <a:ea typeface="黑体" pitchFamily="2" charset="-122"/>
            </a:endParaRPr>
          </a:p>
        </p:txBody>
      </p:sp>
      <p:pic>
        <p:nvPicPr>
          <p:cNvPr id="14340" name="图片 4" descr="KW1O8633.jpg"/>
          <p:cNvPicPr>
            <a:picLocks noChangeAspect="1"/>
          </p:cNvPicPr>
          <p:nvPr/>
        </p:nvPicPr>
        <p:blipFill>
          <a:blip r:embed="rId2" cstate="print"/>
          <a:srcRect b="5994"/>
          <a:stretch>
            <a:fillRect/>
          </a:stretch>
        </p:blipFill>
        <p:spPr bwMode="auto">
          <a:xfrm>
            <a:off x="5508625" y="2349500"/>
            <a:ext cx="3240088" cy="2663825"/>
          </a:xfrm>
          <a:prstGeom prst="rect">
            <a:avLst/>
          </a:prstGeom>
          <a:noFill/>
          <a:ln w="9525">
            <a:noFill/>
            <a:miter lim="800000"/>
            <a:headEnd/>
            <a:tailEnd/>
          </a:ln>
        </p:spPr>
      </p:pic>
      <p:sp>
        <p:nvSpPr>
          <p:cNvPr id="5" name="矩形 4"/>
          <p:cNvSpPr/>
          <p:nvPr/>
        </p:nvSpPr>
        <p:spPr>
          <a:xfrm>
            <a:off x="468313" y="5157788"/>
            <a:ext cx="8135937" cy="815416"/>
          </a:xfrm>
          <a:prstGeom prst="rect">
            <a:avLst/>
          </a:prstGeom>
        </p:spPr>
        <p:txBody>
          <a:bodyPr>
            <a:spAutoFit/>
          </a:bodyPr>
          <a:lstStyle/>
          <a:p>
            <a:pPr>
              <a:lnSpc>
                <a:spcPct val="114000"/>
              </a:lnSpc>
              <a:spcBef>
                <a:spcPct val="50000"/>
              </a:spcBef>
              <a:defRPr/>
            </a:pPr>
            <a:r>
              <a:rPr lang="zh-CN" altLang="en-US" sz="2200" dirty="0">
                <a:effectLst>
                  <a:outerShdw blurRad="38100" dist="38100" dir="2700000" algn="tl">
                    <a:srgbClr val="C0C0C0"/>
                  </a:outerShdw>
                </a:effectLst>
                <a:latin typeface="黑体" pitchFamily="2" charset="-122"/>
                <a:ea typeface="黑体" pitchFamily="2" charset="-122"/>
              </a:rPr>
              <a:t>    关键智能部件的成功实施，贯穿于整个图书印刷工艺的全过程，确保了从传统的批量印刷转型为适合用户要求的按需印刷。</a:t>
            </a:r>
          </a:p>
        </p:txBody>
      </p:sp>
      <p:sp>
        <p:nvSpPr>
          <p:cNvPr id="7" name="内容占位符 2"/>
          <p:cNvSpPr txBox="1">
            <a:spLocks/>
          </p:cNvSpPr>
          <p:nvPr/>
        </p:nvSpPr>
        <p:spPr bwMode="auto">
          <a:xfrm>
            <a:off x="494382" y="806451"/>
            <a:ext cx="8038058" cy="4623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a:lstStyle/>
          <a:p>
            <a:pPr eaLnBrk="0" hangingPunct="0">
              <a:defRPr/>
            </a:pPr>
            <a:r>
              <a:rPr lang="zh-CN" altLang="en-US" sz="2000" b="1" dirty="0" smtClean="0">
                <a:solidFill>
                  <a:srgbClr val="002060"/>
                </a:solidFill>
                <a:latin typeface="微软雅黑" pitchFamily="34" charset="-122"/>
                <a:ea typeface="微软雅黑" pitchFamily="34" charset="-122"/>
                <a:cs typeface="+mj-cs"/>
              </a:rPr>
              <a:t>智能成套装备</a:t>
            </a:r>
            <a:r>
              <a:rPr lang="en-US" altLang="zh-CN" sz="2000" b="1" dirty="0" smtClean="0">
                <a:solidFill>
                  <a:srgbClr val="002060"/>
                </a:solidFill>
                <a:latin typeface="微软雅黑" pitchFamily="34" charset="-122"/>
                <a:ea typeface="微软雅黑" pitchFamily="34" charset="-122"/>
                <a:cs typeface="+mj-cs"/>
              </a:rPr>
              <a:t>——</a:t>
            </a:r>
            <a:r>
              <a:rPr lang="zh-CN" altLang="en-US" sz="2000" b="1" dirty="0" smtClean="0">
                <a:solidFill>
                  <a:srgbClr val="002060"/>
                </a:solidFill>
                <a:latin typeface="微软雅黑" pitchFamily="34" charset="-122"/>
                <a:ea typeface="微软雅黑" pitchFamily="34" charset="-122"/>
                <a:cs typeface="+mj-cs"/>
              </a:rPr>
              <a:t>高斯智能印刷系统</a:t>
            </a:r>
            <a:endParaRPr lang="zh-CN" altLang="en-US" sz="2000" b="1" dirty="0">
              <a:solidFill>
                <a:srgbClr val="002060"/>
              </a:solidFill>
              <a:latin typeface="微软雅黑" pitchFamily="34" charset="-122"/>
              <a:ea typeface="微软雅黑" pitchFamily="34" charset="-122"/>
              <a:cs typeface="+mj-cs"/>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4294967295"/>
          </p:nvPr>
        </p:nvSpPr>
        <p:spPr bwMode="auto">
          <a:xfrm>
            <a:off x="1079177" y="1592784"/>
            <a:ext cx="8461375" cy="900112"/>
          </a:xfrm>
          <a:prstGeom prst="rect">
            <a:avLst/>
          </a:prstGeom>
          <a:ln>
            <a:miter lim="800000"/>
            <a:headEnd/>
            <a:tailEnd/>
          </a:ln>
        </p:spPr>
        <p:txBody>
          <a:bodyPr/>
          <a:lstStyle/>
          <a:p>
            <a:pPr algn="just">
              <a:lnSpc>
                <a:spcPct val="120000"/>
              </a:lnSpc>
              <a:buClr>
                <a:srgbClr val="000099"/>
              </a:buClr>
              <a:buFontTx/>
              <a:buNone/>
              <a:defRPr/>
            </a:pPr>
            <a:r>
              <a:rPr lang="zh-CN" altLang="en-US" sz="2400" b="1" dirty="0" smtClean="0">
                <a:effectLst>
                  <a:outerShdw blurRad="38100" dist="38100" dir="2700000" algn="tl">
                    <a:srgbClr val="C0C0C0"/>
                  </a:outerShdw>
                </a:effectLst>
                <a:ea typeface="黑体" pitchFamily="2" charset="-122"/>
              </a:rPr>
              <a:t>以以太网和</a:t>
            </a:r>
            <a:r>
              <a:rPr lang="en-US" altLang="zh-CN" sz="2400" b="1" dirty="0" smtClean="0">
                <a:effectLst>
                  <a:outerShdw blurRad="38100" dist="38100" dir="2700000" algn="tl">
                    <a:srgbClr val="C0C0C0"/>
                  </a:outerShdw>
                </a:effectLst>
                <a:ea typeface="黑体" pitchFamily="2" charset="-122"/>
              </a:rPr>
              <a:t>CIP4</a:t>
            </a:r>
            <a:r>
              <a:rPr lang="zh-CN" altLang="en-US" sz="2400" b="1" dirty="0" smtClean="0">
                <a:effectLst>
                  <a:outerShdw blurRad="38100" dist="38100" dir="2700000" algn="tl">
                    <a:srgbClr val="C0C0C0"/>
                  </a:outerShdw>
                </a:effectLst>
                <a:ea typeface="黑体" pitchFamily="2" charset="-122"/>
              </a:rPr>
              <a:t>系统为核心，构建信息化管理平台</a:t>
            </a:r>
            <a:endParaRPr lang="en-US" sz="2400" b="1" dirty="0" smtClean="0">
              <a:effectLst>
                <a:outerShdw blurRad="38100" dist="38100" dir="2700000" algn="tl">
                  <a:srgbClr val="C0C0C0"/>
                </a:outerShdw>
              </a:effectLst>
              <a:ea typeface="黑体" pitchFamily="2" charset="-122"/>
            </a:endParaRPr>
          </a:p>
        </p:txBody>
      </p:sp>
      <p:sp>
        <p:nvSpPr>
          <p:cNvPr id="8" name="Rectangle 4"/>
          <p:cNvSpPr>
            <a:spLocks noChangeArrowheads="1"/>
          </p:cNvSpPr>
          <p:nvPr/>
        </p:nvSpPr>
        <p:spPr bwMode="auto">
          <a:xfrm>
            <a:off x="539750" y="927224"/>
            <a:ext cx="8424863" cy="485552"/>
          </a:xfrm>
          <a:prstGeom prst="rect">
            <a:avLst/>
          </a:prstGeom>
          <a:noFill/>
          <a:ln w="9525">
            <a:noFill/>
            <a:miter lim="800000"/>
            <a:headEnd/>
            <a:tailEnd/>
          </a:ln>
        </p:spPr>
        <p:txBody>
          <a:bodyPr lIns="90478" tIns="44445" rIns="90478" bIns="44445" anchor="ctr"/>
          <a:lstStyle/>
          <a:p>
            <a:pPr>
              <a:lnSpc>
                <a:spcPct val="80000"/>
              </a:lnSpc>
              <a:defRPr/>
            </a:pPr>
            <a:r>
              <a:rPr lang="zh-CN" altLang="en-US" b="1" kern="0" dirty="0" smtClean="0">
                <a:solidFill>
                  <a:srgbClr val="000099"/>
                </a:solidFill>
                <a:latin typeface="微软雅黑" pitchFamily="34" charset="-122"/>
                <a:ea typeface="微软雅黑" pitchFamily="34" charset="-122"/>
                <a:cs typeface="+mj-cs"/>
              </a:rPr>
              <a:t>项目建设内容</a:t>
            </a:r>
            <a:r>
              <a:rPr lang="en-US" altLang="zh-CN" b="1" kern="0" dirty="0" smtClean="0">
                <a:solidFill>
                  <a:srgbClr val="000099"/>
                </a:solidFill>
                <a:latin typeface="微软雅黑" pitchFamily="34" charset="-122"/>
                <a:ea typeface="微软雅黑" pitchFamily="34" charset="-122"/>
                <a:cs typeface="+mj-cs"/>
              </a:rPr>
              <a:t>——</a:t>
            </a:r>
            <a:r>
              <a:rPr lang="zh-CN" altLang="en-US" b="1" kern="0" dirty="0">
                <a:solidFill>
                  <a:srgbClr val="000099"/>
                </a:solidFill>
                <a:latin typeface="微软雅黑" pitchFamily="34" charset="-122"/>
                <a:ea typeface="微软雅黑" pitchFamily="34" charset="-122"/>
                <a:cs typeface="+mj-cs"/>
              </a:rPr>
              <a:t>信息化管理系统实施方案</a:t>
            </a:r>
          </a:p>
        </p:txBody>
      </p:sp>
      <p:grpSp>
        <p:nvGrpSpPr>
          <p:cNvPr id="2" name="组合 5"/>
          <p:cNvGrpSpPr>
            <a:grpSpLocks/>
          </p:cNvGrpSpPr>
          <p:nvPr/>
        </p:nvGrpSpPr>
        <p:grpSpPr bwMode="auto">
          <a:xfrm>
            <a:off x="755576" y="2132856"/>
            <a:ext cx="7922717" cy="3948459"/>
            <a:chOff x="142852" y="1928813"/>
            <a:chExt cx="8786866" cy="4357687"/>
          </a:xfrm>
        </p:grpSpPr>
        <p:pic>
          <p:nvPicPr>
            <p:cNvPr id="15365" name="图片 5" descr="远程管理3.jpg"/>
            <p:cNvPicPr>
              <a:picLocks noChangeAspect="1"/>
            </p:cNvPicPr>
            <p:nvPr/>
          </p:nvPicPr>
          <p:blipFill>
            <a:blip r:embed="rId2" cstate="print"/>
            <a:srcRect/>
            <a:stretch>
              <a:fillRect/>
            </a:stretch>
          </p:blipFill>
          <p:spPr bwMode="auto">
            <a:xfrm>
              <a:off x="285781" y="1928813"/>
              <a:ext cx="8643937" cy="4357687"/>
            </a:xfrm>
            <a:prstGeom prst="rect">
              <a:avLst/>
            </a:prstGeom>
            <a:noFill/>
            <a:ln w="9525">
              <a:noFill/>
              <a:miter lim="800000"/>
              <a:headEnd/>
              <a:tailEnd/>
            </a:ln>
          </p:spPr>
        </p:pic>
        <p:pic>
          <p:nvPicPr>
            <p:cNvPr id="15366" name="图片 9" descr="邮政车.jpg"/>
            <p:cNvPicPr>
              <a:picLocks noChangeAspect="1"/>
            </p:cNvPicPr>
            <p:nvPr/>
          </p:nvPicPr>
          <p:blipFill>
            <a:blip r:embed="rId3" cstate="print"/>
            <a:srcRect t="6747" r="8220"/>
            <a:stretch>
              <a:fillRect/>
            </a:stretch>
          </p:blipFill>
          <p:spPr bwMode="auto">
            <a:xfrm>
              <a:off x="142852" y="4454525"/>
              <a:ext cx="1143000" cy="83185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539750" y="711200"/>
            <a:ext cx="8034338" cy="736600"/>
          </a:xfrm>
          <a:prstGeom prst="rect">
            <a:avLst/>
          </a:prstGeom>
          <a:noFill/>
          <a:ln w="9525">
            <a:noFill/>
            <a:miter lim="800000"/>
            <a:headEnd/>
            <a:tailEnd/>
          </a:ln>
        </p:spPr>
        <p:txBody>
          <a:bodyPr lIns="90478" tIns="44445" rIns="90478" bIns="44445" anchor="ctr"/>
          <a:lstStyle/>
          <a:p>
            <a:pPr fontAlgn="base">
              <a:spcBef>
                <a:spcPct val="0"/>
              </a:spcBef>
              <a:spcAft>
                <a:spcPct val="0"/>
              </a:spcAft>
            </a:pPr>
            <a:r>
              <a:rPr lang="zh-CN" altLang="en-US" sz="2600" b="1" kern="0" dirty="0" smtClean="0">
                <a:solidFill>
                  <a:srgbClr val="000099"/>
                </a:solidFill>
                <a:latin typeface="微软雅黑" pitchFamily="34" charset="-122"/>
                <a:ea typeface="微软雅黑" pitchFamily="34" charset="-122"/>
                <a:cs typeface="+mj-cs"/>
              </a:rPr>
              <a:t>项目建设</a:t>
            </a:r>
            <a:r>
              <a:rPr lang="zh-CN" altLang="en-US" sz="2600" b="1" kern="0" dirty="0" smtClean="0">
                <a:solidFill>
                  <a:srgbClr val="000099"/>
                </a:solidFill>
                <a:latin typeface="微软雅黑" pitchFamily="34" charset="-122"/>
                <a:ea typeface="微软雅黑" pitchFamily="34" charset="-122"/>
                <a:cs typeface="+mj-cs"/>
              </a:rPr>
              <a:t>后      </a:t>
            </a:r>
            <a:r>
              <a:rPr lang="zh-CN" altLang="en-US" b="1" kern="0" dirty="0" smtClean="0">
                <a:solidFill>
                  <a:srgbClr val="000099"/>
                </a:solidFill>
                <a:latin typeface="微软雅黑" pitchFamily="34" charset="-122"/>
                <a:ea typeface="微软雅黑" pitchFamily="34" charset="-122"/>
                <a:cs typeface="+mj-cs"/>
              </a:rPr>
              <a:t>高度集成的国内第一个</a:t>
            </a:r>
            <a:r>
              <a:rPr lang="zh-CN" altLang="zh-CN" b="1" dirty="0" smtClean="0">
                <a:solidFill>
                  <a:schemeClr val="accent2"/>
                </a:solidFill>
                <a:latin typeface="微软雅黑" pitchFamily="34" charset="-122"/>
                <a:ea typeface="微软雅黑" pitchFamily="34" charset="-122"/>
              </a:rPr>
              <a:t>智能化、数字化报刊、图书</a:t>
            </a:r>
            <a:r>
              <a:rPr lang="zh-CN" altLang="zh-CN" b="1" dirty="0" smtClean="0">
                <a:solidFill>
                  <a:schemeClr val="accent2"/>
                </a:solidFill>
                <a:latin typeface="微软雅黑" pitchFamily="34" charset="-122"/>
                <a:ea typeface="微软雅黑" pitchFamily="34" charset="-122"/>
              </a:rPr>
              <a:t>印刷</a:t>
            </a:r>
            <a:endParaRPr lang="en-US" altLang="zh-CN" b="1" dirty="0" smtClean="0">
              <a:solidFill>
                <a:schemeClr val="accent2"/>
              </a:solidFill>
              <a:latin typeface="微软雅黑" pitchFamily="34" charset="-122"/>
              <a:ea typeface="微软雅黑" pitchFamily="34" charset="-122"/>
            </a:endParaRPr>
          </a:p>
          <a:p>
            <a:pPr fontAlgn="base">
              <a:spcBef>
                <a:spcPct val="0"/>
              </a:spcBef>
              <a:spcAft>
                <a:spcPct val="0"/>
              </a:spcAft>
            </a:pPr>
            <a:r>
              <a:rPr lang="en-US" altLang="zh-CN" b="1" dirty="0" smtClean="0">
                <a:solidFill>
                  <a:schemeClr val="accent2"/>
                </a:solidFill>
                <a:latin typeface="微软雅黑" pitchFamily="34" charset="-122"/>
                <a:ea typeface="微软雅黑" pitchFamily="34" charset="-122"/>
              </a:rPr>
              <a:t> </a:t>
            </a:r>
            <a:r>
              <a:rPr lang="en-US" altLang="zh-CN" b="1" dirty="0" smtClean="0">
                <a:solidFill>
                  <a:schemeClr val="accent2"/>
                </a:solidFill>
                <a:latin typeface="微软雅黑" pitchFamily="34" charset="-122"/>
                <a:ea typeface="微软雅黑" pitchFamily="34" charset="-122"/>
              </a:rPr>
              <a:t>                                </a:t>
            </a:r>
            <a:r>
              <a:rPr lang="zh-CN" altLang="zh-CN" b="1" dirty="0" smtClean="0">
                <a:solidFill>
                  <a:schemeClr val="accent2"/>
                </a:solidFill>
                <a:latin typeface="微软雅黑" pitchFamily="34" charset="-122"/>
                <a:ea typeface="微软雅黑" pitchFamily="34" charset="-122"/>
              </a:rPr>
              <a:t>和</a:t>
            </a:r>
            <a:r>
              <a:rPr lang="zh-CN" altLang="zh-CN" b="1" dirty="0" smtClean="0">
                <a:solidFill>
                  <a:schemeClr val="accent2"/>
                </a:solidFill>
                <a:latin typeface="微软雅黑" pitchFamily="34" charset="-122"/>
                <a:ea typeface="微软雅黑" pitchFamily="34" charset="-122"/>
              </a:rPr>
              <a:t>装订</a:t>
            </a:r>
            <a:r>
              <a:rPr lang="zh-CN" altLang="zh-CN" b="1" dirty="0" smtClean="0">
                <a:solidFill>
                  <a:schemeClr val="accent2"/>
                </a:solidFill>
                <a:latin typeface="微软雅黑" pitchFamily="34" charset="-122"/>
                <a:ea typeface="微软雅黑" pitchFamily="34" charset="-122"/>
              </a:rPr>
              <a:t>车间</a:t>
            </a:r>
            <a:r>
              <a:rPr lang="zh-CN" altLang="en-US" b="1" dirty="0" smtClean="0">
                <a:solidFill>
                  <a:schemeClr val="accent2"/>
                </a:solidFill>
                <a:latin typeface="微软雅黑" pitchFamily="34" charset="-122"/>
                <a:ea typeface="微软雅黑" pitchFamily="34" charset="-122"/>
              </a:rPr>
              <a:t>，实现按需印刷</a:t>
            </a:r>
            <a:endParaRPr lang="zh-CN" altLang="en-US" b="1" kern="0" dirty="0">
              <a:solidFill>
                <a:srgbClr val="000099"/>
              </a:solidFill>
              <a:latin typeface="微软雅黑" pitchFamily="34" charset="-122"/>
              <a:ea typeface="微软雅黑" pitchFamily="34" charset="-122"/>
              <a:cs typeface="+mj-cs"/>
            </a:endParaRPr>
          </a:p>
        </p:txBody>
      </p:sp>
      <p:pic>
        <p:nvPicPr>
          <p:cNvPr id="11267" name="图片 4" descr="M10.jpg"/>
          <p:cNvPicPr>
            <a:picLocks noChangeAspect="1"/>
          </p:cNvPicPr>
          <p:nvPr/>
        </p:nvPicPr>
        <p:blipFill>
          <a:blip r:embed="rId2" cstate="print"/>
          <a:srcRect b="1471"/>
          <a:stretch>
            <a:fillRect/>
          </a:stretch>
        </p:blipFill>
        <p:spPr bwMode="auto">
          <a:xfrm>
            <a:off x="431477" y="1484784"/>
            <a:ext cx="8605019" cy="507320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p:cNvPicPr>
            <a:picLocks noChangeAspect="1" noChangeArrowheads="1"/>
          </p:cNvPicPr>
          <p:nvPr/>
        </p:nvPicPr>
        <p:blipFill>
          <a:blip r:embed="rId2" cstate="print"/>
          <a:srcRect/>
          <a:stretch>
            <a:fillRect/>
          </a:stretch>
        </p:blipFill>
        <p:spPr bwMode="auto">
          <a:xfrm>
            <a:off x="3851920" y="2924944"/>
            <a:ext cx="3501516" cy="2197631"/>
          </a:xfrm>
          <a:prstGeom prst="rect">
            <a:avLst/>
          </a:prstGeom>
          <a:noFill/>
          <a:ln w="9525">
            <a:noFill/>
            <a:miter lim="800000"/>
            <a:headEnd/>
            <a:tailEnd/>
          </a:ln>
        </p:spPr>
      </p:pic>
      <p:sp>
        <p:nvSpPr>
          <p:cNvPr id="9219" name="矩形 2"/>
          <p:cNvSpPr>
            <a:spLocks noChangeArrowheads="1"/>
          </p:cNvSpPr>
          <p:nvPr/>
        </p:nvSpPr>
        <p:spPr bwMode="auto">
          <a:xfrm>
            <a:off x="1115616" y="6021288"/>
            <a:ext cx="3060700" cy="368300"/>
          </a:xfrm>
          <a:prstGeom prst="rect">
            <a:avLst/>
          </a:prstGeom>
          <a:noFill/>
          <a:ln w="9525">
            <a:noFill/>
            <a:miter lim="800000"/>
            <a:headEnd/>
            <a:tailEnd/>
          </a:ln>
        </p:spPr>
        <p:txBody>
          <a:bodyPr>
            <a:spAutoFit/>
          </a:bodyPr>
          <a:lstStyle/>
          <a:p>
            <a:r>
              <a:rPr lang="zh-CN" altLang="zh-CN" b="1" dirty="0" smtClean="0">
                <a:solidFill>
                  <a:srgbClr val="002060"/>
                </a:solidFill>
                <a:latin typeface="黑体" pitchFamily="2" charset="-122"/>
                <a:ea typeface="黑体" pitchFamily="2" charset="-122"/>
              </a:rPr>
              <a:t>远程</a:t>
            </a:r>
            <a:r>
              <a:rPr lang="zh-CN" altLang="zh-CN" b="1" dirty="0">
                <a:solidFill>
                  <a:srgbClr val="002060"/>
                </a:solidFill>
                <a:latin typeface="黑体" pitchFamily="2" charset="-122"/>
                <a:ea typeface="黑体" pitchFamily="2" charset="-122"/>
              </a:rPr>
              <a:t>服务系统</a:t>
            </a:r>
            <a:r>
              <a:rPr lang="zh-CN" altLang="en-US" b="1" dirty="0">
                <a:solidFill>
                  <a:srgbClr val="002060"/>
                </a:solidFill>
                <a:latin typeface="黑体" pitchFamily="2" charset="-122"/>
                <a:ea typeface="黑体" pitchFamily="2" charset="-122"/>
              </a:rPr>
              <a:t>的监控室</a:t>
            </a:r>
          </a:p>
        </p:txBody>
      </p:sp>
      <p:sp>
        <p:nvSpPr>
          <p:cNvPr id="4" name="矩形 3"/>
          <p:cNvSpPr/>
          <p:nvPr/>
        </p:nvSpPr>
        <p:spPr>
          <a:xfrm>
            <a:off x="395536" y="692696"/>
            <a:ext cx="8496944" cy="2215991"/>
          </a:xfrm>
          <a:prstGeom prst="rect">
            <a:avLst/>
          </a:prstGeom>
        </p:spPr>
        <p:txBody>
          <a:bodyPr wrap="square">
            <a:spAutoFit/>
          </a:bodyPr>
          <a:lstStyle/>
          <a:p>
            <a:pPr>
              <a:lnSpc>
                <a:spcPct val="150000"/>
              </a:lnSpc>
            </a:pPr>
            <a:r>
              <a:rPr lang="en-US" altLang="zh-CN" sz="2000" b="1" dirty="0" smtClean="0">
                <a:solidFill>
                  <a:srgbClr val="002060"/>
                </a:solidFill>
                <a:latin typeface="+mn-ea"/>
              </a:rPr>
              <a:t>4</a:t>
            </a:r>
            <a:r>
              <a:rPr lang="zh-CN" altLang="en-US" sz="2000" b="1" dirty="0" smtClean="0">
                <a:solidFill>
                  <a:srgbClr val="002060"/>
                </a:solidFill>
                <a:latin typeface="+mn-ea"/>
              </a:rPr>
              <a:t>、建立远程智能服务系统</a:t>
            </a:r>
            <a:endParaRPr lang="en-US" altLang="zh-CN" sz="2000" dirty="0" smtClean="0">
              <a:solidFill>
                <a:srgbClr val="002060"/>
              </a:solidFill>
              <a:latin typeface="+mn-ea"/>
            </a:endParaRPr>
          </a:p>
          <a:p>
            <a:pPr indent="450850">
              <a:lnSpc>
                <a:spcPct val="150000"/>
              </a:lnSpc>
              <a:buClr>
                <a:schemeClr val="accent6"/>
              </a:buClr>
              <a:buFont typeface="Wingdings" pitchFamily="2" charset="2"/>
              <a:buChar char="n"/>
            </a:pPr>
            <a:r>
              <a:rPr lang="zh-CN" altLang="en-US" b="1" dirty="0" smtClean="0">
                <a:solidFill>
                  <a:srgbClr val="002060"/>
                </a:solidFill>
                <a:latin typeface="+mn-ea"/>
              </a:rPr>
              <a:t>通过</a:t>
            </a:r>
            <a:r>
              <a:rPr lang="zh-CN" altLang="zh-CN" b="1" dirty="0" smtClean="0">
                <a:solidFill>
                  <a:srgbClr val="002060"/>
                </a:solidFill>
                <a:latin typeface="+mn-ea"/>
              </a:rPr>
              <a:t>电梯</a:t>
            </a:r>
            <a:r>
              <a:rPr lang="zh-CN" altLang="en-US" b="1" dirty="0" smtClean="0">
                <a:solidFill>
                  <a:srgbClr val="002060"/>
                </a:solidFill>
                <a:latin typeface="+mn-ea"/>
              </a:rPr>
              <a:t>、风电设备、电厂设备的等重点产品</a:t>
            </a:r>
            <a:r>
              <a:rPr lang="zh-CN" altLang="zh-CN" b="1" dirty="0" smtClean="0">
                <a:solidFill>
                  <a:srgbClr val="002060"/>
                </a:solidFill>
                <a:latin typeface="+mn-ea"/>
              </a:rPr>
              <a:t>远程服务</a:t>
            </a:r>
            <a:r>
              <a:rPr lang="zh-CN" altLang="en-US" b="1" dirty="0" smtClean="0">
                <a:solidFill>
                  <a:srgbClr val="002060"/>
                </a:solidFill>
                <a:latin typeface="+mn-ea"/>
              </a:rPr>
              <a:t>和故障诊断</a:t>
            </a:r>
            <a:r>
              <a:rPr lang="zh-CN" altLang="zh-CN" b="1" dirty="0" smtClean="0">
                <a:solidFill>
                  <a:srgbClr val="002060"/>
                </a:solidFill>
                <a:latin typeface="+mn-ea"/>
              </a:rPr>
              <a:t>系统的实施</a:t>
            </a:r>
            <a:r>
              <a:rPr lang="zh-CN" altLang="en-US" b="1" dirty="0" smtClean="0">
                <a:solidFill>
                  <a:srgbClr val="002060"/>
                </a:solidFill>
                <a:latin typeface="+mn-ea"/>
              </a:rPr>
              <a:t>，</a:t>
            </a:r>
            <a:r>
              <a:rPr lang="zh-CN" altLang="zh-CN" b="1" dirty="0" smtClean="0">
                <a:solidFill>
                  <a:srgbClr val="002060"/>
                </a:solidFill>
                <a:latin typeface="+mn-ea"/>
              </a:rPr>
              <a:t>优化维修、保养等服务的过程管理，</a:t>
            </a:r>
            <a:r>
              <a:rPr lang="zh-CN" altLang="en-US" b="1" dirty="0" smtClean="0">
                <a:solidFill>
                  <a:srgbClr val="002060"/>
                </a:solidFill>
                <a:latin typeface="+mn-ea"/>
              </a:rPr>
              <a:t>通过远程的方式，从产品用户方获得完整的产品运行数据，对包括产品的设计改进、设备的故障诊断、备品备件供应及用户</a:t>
            </a:r>
            <a:r>
              <a:rPr lang="zh-CN" altLang="en-US" b="1" dirty="0" smtClean="0">
                <a:solidFill>
                  <a:srgbClr val="002060"/>
                </a:solidFill>
                <a:latin typeface="+mn-ea"/>
              </a:rPr>
              <a:t>服务等</a:t>
            </a:r>
            <a:r>
              <a:rPr lang="zh-CN" altLang="en-US" b="1" dirty="0" smtClean="0">
                <a:solidFill>
                  <a:srgbClr val="002060"/>
                </a:solidFill>
                <a:latin typeface="+mn-ea"/>
              </a:rPr>
              <a:t>都有重大意义，推动</a:t>
            </a:r>
            <a:r>
              <a:rPr lang="zh-CN" altLang="zh-CN" b="1" dirty="0" smtClean="0">
                <a:solidFill>
                  <a:srgbClr val="002060"/>
                </a:solidFill>
                <a:latin typeface="+mn-ea"/>
              </a:rPr>
              <a:t>提高维</a:t>
            </a:r>
            <a:r>
              <a:rPr lang="zh-CN" altLang="zh-CN" b="1" dirty="0" smtClean="0">
                <a:solidFill>
                  <a:srgbClr val="002060"/>
                </a:solidFill>
                <a:latin typeface="+mn-ea"/>
              </a:rPr>
              <a:t>保服务的</a:t>
            </a:r>
            <a:r>
              <a:rPr lang="zh-CN" altLang="zh-CN" b="1" dirty="0" smtClean="0">
                <a:solidFill>
                  <a:srgbClr val="002060"/>
                </a:solidFill>
                <a:latin typeface="+mn-ea"/>
              </a:rPr>
              <a:t>管理和</a:t>
            </a:r>
            <a:r>
              <a:rPr lang="zh-CN" altLang="zh-CN" b="1" dirty="0" smtClean="0">
                <a:solidFill>
                  <a:srgbClr val="002060"/>
                </a:solidFill>
                <a:latin typeface="+mn-ea"/>
              </a:rPr>
              <a:t>技术水平</a:t>
            </a:r>
            <a:r>
              <a:rPr lang="zh-CN" altLang="zh-CN" b="1" dirty="0" smtClean="0">
                <a:solidFill>
                  <a:srgbClr val="002060"/>
                </a:solidFill>
                <a:latin typeface="+mn-ea"/>
              </a:rPr>
              <a:t>，提升</a:t>
            </a:r>
            <a:r>
              <a:rPr lang="zh-CN" altLang="zh-CN" b="1" dirty="0" smtClean="0">
                <a:solidFill>
                  <a:srgbClr val="002060"/>
                </a:solidFill>
                <a:latin typeface="+mn-ea"/>
              </a:rPr>
              <a:t>企业的核心竞争能力。</a:t>
            </a:r>
            <a:endParaRPr lang="zh-CN" altLang="en-US" b="1" dirty="0">
              <a:solidFill>
                <a:srgbClr val="002060"/>
              </a:solidFill>
              <a:latin typeface="+mn-ea"/>
            </a:endParaRPr>
          </a:p>
        </p:txBody>
      </p:sp>
      <p:sp>
        <p:nvSpPr>
          <p:cNvPr id="5" name="灯片编号占位符 3"/>
          <p:cNvSpPr>
            <a:spLocks noGrp="1"/>
          </p:cNvSpPr>
          <p:nvPr>
            <p:ph type="sldNum" sz="quarter" idx="12"/>
          </p:nvPr>
        </p:nvSpPr>
        <p:spPr>
          <a:xfrm>
            <a:off x="6808470" y="6245225"/>
            <a:ext cx="2095406" cy="476250"/>
          </a:xfrm>
        </p:spPr>
        <p:txBody>
          <a:bodyPr/>
          <a:lstStyle/>
          <a:p>
            <a:fld id="{0C913308-F349-4B6D-A68A-DD1791B4A57B}" type="slidenum">
              <a:rPr lang="zh-CN" altLang="en-US" smtClean="0"/>
              <a:pPr/>
              <a:t>53</a:t>
            </a:fld>
            <a:endParaRPr lang="zh-CN" altLang="en-US"/>
          </a:p>
        </p:txBody>
      </p:sp>
      <p:pic>
        <p:nvPicPr>
          <p:cNvPr id="6" name="图片 5" descr="2014-01-09_13h56_00.jpg"/>
          <p:cNvPicPr>
            <a:picLocks noChangeAspect="1"/>
          </p:cNvPicPr>
          <p:nvPr/>
        </p:nvPicPr>
        <p:blipFill>
          <a:blip r:embed="rId3" cstate="print"/>
          <a:stretch>
            <a:fillRect/>
          </a:stretch>
        </p:blipFill>
        <p:spPr>
          <a:xfrm>
            <a:off x="5220072" y="4869160"/>
            <a:ext cx="3600299" cy="1697919"/>
          </a:xfrm>
          <a:prstGeom prst="rect">
            <a:avLst/>
          </a:prstGeom>
        </p:spPr>
      </p:pic>
      <p:pic>
        <p:nvPicPr>
          <p:cNvPr id="7" name="Picture 2" descr="E:\Users\SVNWorkData\REMES-III设计文档\申报项目\技术中心项目\用户服务中心.JPG"/>
          <p:cNvPicPr>
            <a:picLocks noChangeAspect="1" noChangeArrowheads="1"/>
          </p:cNvPicPr>
          <p:nvPr/>
        </p:nvPicPr>
        <p:blipFill>
          <a:blip r:embed="rId4" cstate="print"/>
          <a:srcRect/>
          <a:stretch>
            <a:fillRect/>
          </a:stretch>
        </p:blipFill>
        <p:spPr bwMode="auto">
          <a:xfrm>
            <a:off x="323528" y="3429000"/>
            <a:ext cx="3754617" cy="214314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5786" y="2000240"/>
            <a:ext cx="8100000" cy="2997202"/>
          </a:xfrm>
        </p:spPr>
        <p:txBody>
          <a:bodyPr/>
          <a:lstStyle/>
          <a:p>
            <a:r>
              <a:rPr lang="zh-CN" altLang="en-US" dirty="0" smtClean="0"/>
              <a:t>上海电气正在用各种先进制造理念和手段持续改进</a:t>
            </a:r>
            <a:r>
              <a:rPr lang="en-US" altLang="zh-CN" dirty="0" smtClean="0"/>
              <a:t/>
            </a:r>
            <a:br>
              <a:rPr lang="en-US" altLang="zh-CN" dirty="0" smtClean="0"/>
            </a:br>
            <a:r>
              <a:rPr lang="en-US" altLang="zh-CN" dirty="0"/>
              <a:t/>
            </a:r>
            <a:br>
              <a:rPr lang="en-US" altLang="zh-CN" dirty="0"/>
            </a:br>
            <a:r>
              <a:rPr lang="zh-CN" altLang="en-US" dirty="0" smtClean="0"/>
              <a:t>自己，同时也不断为中国制造注入各种先进元素。</a:t>
            </a:r>
            <a:r>
              <a:rPr lang="en-US" altLang="zh-CN" dirty="0" smtClean="0"/>
              <a:t/>
            </a:r>
            <a:br>
              <a:rPr lang="en-US" altLang="zh-CN" dirty="0" smtClean="0"/>
            </a:br>
            <a:endParaRPr lang="zh-CN" altLang="en-US" dirty="0"/>
          </a:p>
        </p:txBody>
      </p:sp>
      <p:sp>
        <p:nvSpPr>
          <p:cNvPr id="4" name="灯片编号占位符 3"/>
          <p:cNvSpPr>
            <a:spLocks noGrp="1"/>
          </p:cNvSpPr>
          <p:nvPr>
            <p:ph type="sldNum" sz="quarter" idx="12"/>
          </p:nvPr>
        </p:nvSpPr>
        <p:spPr>
          <a:xfrm>
            <a:off x="6808470" y="6337126"/>
            <a:ext cx="2095406" cy="476250"/>
          </a:xfrm>
        </p:spPr>
        <p:txBody>
          <a:bodyPr/>
          <a:lstStyle/>
          <a:p>
            <a:fld id="{0C913308-F349-4B6D-A68A-DD1791B4A57B}" type="slidenum">
              <a:rPr lang="zh-CN" altLang="en-US" smtClean="0"/>
              <a:pPr/>
              <a:t>54</a:t>
            </a:fld>
            <a:endParaRPr lang="zh-CN" altLang="en-US" dirty="0"/>
          </a:p>
        </p:txBody>
      </p:sp>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5" descr="07.png"/>
          <p:cNvPicPr>
            <a:picLocks noChangeAspect="1"/>
          </p:cNvPicPr>
          <p:nvPr/>
        </p:nvPicPr>
        <p:blipFill>
          <a:blip r:embed="rId3" cstate="email"/>
          <a:srcRect/>
          <a:stretch>
            <a:fillRect/>
          </a:stretch>
        </p:blipFill>
        <p:spPr bwMode="auto">
          <a:xfrm>
            <a:off x="2759075" y="0"/>
            <a:ext cx="6384925" cy="3983038"/>
          </a:xfrm>
          <a:prstGeom prst="rect">
            <a:avLst/>
          </a:prstGeom>
          <a:noFill/>
          <a:ln w="9525">
            <a:noFill/>
            <a:miter lim="800000"/>
            <a:headEnd/>
            <a:tailEnd/>
          </a:ln>
        </p:spPr>
      </p:pic>
      <p:pic>
        <p:nvPicPr>
          <p:cNvPr id="3" name="图片 3" descr="01.png"/>
          <p:cNvPicPr>
            <a:picLocks noChangeAspect="1"/>
          </p:cNvPicPr>
          <p:nvPr/>
        </p:nvPicPr>
        <p:blipFill>
          <a:blip r:embed="rId4" cstate="email"/>
          <a:srcRect/>
          <a:stretch>
            <a:fillRect/>
          </a:stretch>
        </p:blipFill>
        <p:spPr bwMode="auto">
          <a:xfrm>
            <a:off x="0" y="0"/>
            <a:ext cx="5254625" cy="6858000"/>
          </a:xfrm>
          <a:prstGeom prst="rect">
            <a:avLst/>
          </a:prstGeom>
          <a:noFill/>
          <a:ln w="9525">
            <a:noFill/>
            <a:miter lim="800000"/>
            <a:headEnd/>
            <a:tailEnd/>
          </a:ln>
        </p:spPr>
      </p:pic>
      <p:sp>
        <p:nvSpPr>
          <p:cNvPr id="5" name="Text Box 2"/>
          <p:cNvSpPr txBox="1">
            <a:spLocks noChangeArrowheads="1"/>
          </p:cNvSpPr>
          <p:nvPr/>
        </p:nvSpPr>
        <p:spPr bwMode="auto">
          <a:xfrm>
            <a:off x="0" y="2500306"/>
            <a:ext cx="9144000" cy="1477328"/>
          </a:xfrm>
          <a:prstGeom prst="rect">
            <a:avLst/>
          </a:prstGeom>
          <a:noFill/>
          <a:ln w="9525">
            <a:noFill/>
            <a:miter lim="800000"/>
            <a:headEnd/>
            <a:tailEnd/>
          </a:ln>
          <a:effectLst/>
        </p:spPr>
        <p:txBody>
          <a:bodyPr wrap="square">
            <a:spAutoFit/>
          </a:bodyPr>
          <a:lstStyle/>
          <a:p>
            <a:pPr algn="ctr" eaLnBrk="0" hangingPunct="0">
              <a:lnSpc>
                <a:spcPct val="150000"/>
              </a:lnSpc>
              <a:defRPr/>
            </a:pPr>
            <a:r>
              <a:rPr kumimoji="0" lang="zh-CN" altLang="en-US" sz="4800" b="1" dirty="0">
                <a:solidFill>
                  <a:srgbClr val="FF0000"/>
                </a:solidFill>
                <a:effectLst>
                  <a:outerShdw blurRad="38100" dist="38100" dir="2700000" algn="tl">
                    <a:srgbClr val="C0C0C0"/>
                  </a:outerShdw>
                </a:effectLst>
                <a:ea typeface="黑体" pitchFamily="2" charset="-122"/>
              </a:rPr>
              <a:t>        </a:t>
            </a:r>
            <a:r>
              <a:rPr kumimoji="0" lang="zh-CN" altLang="en-US" sz="6000" b="1" dirty="0">
                <a:solidFill>
                  <a:srgbClr val="0070C0"/>
                </a:solidFill>
                <a:effectLst>
                  <a:outerShdw blurRad="38100" dist="38100" dir="2700000" algn="tl">
                    <a:srgbClr val="C0C0C0"/>
                  </a:outerShdw>
                </a:effectLst>
                <a:ea typeface="黑体" pitchFamily="2" charset="-122"/>
              </a:rPr>
              <a:t>谢谢</a:t>
            </a:r>
            <a:r>
              <a:rPr kumimoji="0" lang="zh-CN" altLang="en-US" sz="6000" b="1" dirty="0" smtClean="0">
                <a:solidFill>
                  <a:srgbClr val="0070C0"/>
                </a:solidFill>
                <a:effectLst>
                  <a:outerShdw blurRad="38100" dist="38100" dir="2700000" algn="tl">
                    <a:srgbClr val="C0C0C0"/>
                  </a:outerShdw>
                </a:effectLst>
                <a:ea typeface="黑体" pitchFamily="2" charset="-122"/>
              </a:rPr>
              <a:t>各位！</a:t>
            </a:r>
            <a:endParaRPr kumimoji="0" lang="zh-CN" altLang="en-US" sz="6000" b="1" dirty="0">
              <a:solidFill>
                <a:srgbClr val="0070C0"/>
              </a:solidFill>
              <a:effectLst>
                <a:outerShdw blurRad="38100" dist="38100" dir="2700000" algn="tl">
                  <a:srgbClr val="C0C0C0"/>
                </a:outerShdw>
              </a:effectLst>
              <a:ea typeface="黑体" pitchFamily="2" charset="-122"/>
            </a:endParaRPr>
          </a:p>
        </p:txBody>
      </p:sp>
      <p:pic>
        <p:nvPicPr>
          <p:cNvPr id="2050" name="Picture 2" descr="C:\Documents and Settings\10605512\桌面\20111207_rendering_ps50.jpg"/>
          <p:cNvPicPr>
            <a:picLocks noChangeAspect="1" noChangeArrowheads="1"/>
          </p:cNvPicPr>
          <p:nvPr/>
        </p:nvPicPr>
        <p:blipFill>
          <a:blip r:embed="rId5" cstate="print"/>
          <a:srcRect/>
          <a:stretch>
            <a:fillRect/>
          </a:stretch>
        </p:blipFill>
        <p:spPr bwMode="auto">
          <a:xfrm>
            <a:off x="4714876" y="3786190"/>
            <a:ext cx="4208949" cy="2852732"/>
          </a:xfrm>
          <a:prstGeom prst="rect">
            <a:avLst/>
          </a:prstGeom>
          <a:noFill/>
        </p:spPr>
      </p:pic>
      <p:sp>
        <p:nvSpPr>
          <p:cNvPr id="7" name="矩形 6"/>
          <p:cNvSpPr/>
          <p:nvPr/>
        </p:nvSpPr>
        <p:spPr bwMode="auto">
          <a:xfrm>
            <a:off x="5000628" y="6581001"/>
            <a:ext cx="3759362" cy="276999"/>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CN" sz="1200" b="0" i="0" u="none" strike="noStrike" cap="none" normalizeH="0" baseline="0" dirty="0" smtClean="0">
                <a:ln>
                  <a:noFill/>
                </a:ln>
                <a:solidFill>
                  <a:schemeClr val="tx1"/>
                </a:solidFill>
                <a:effectLst/>
                <a:latin typeface="Arial Unicode MS" pitchFamily="34" charset="-122"/>
                <a:ea typeface="Arial Unicode MS" pitchFamily="34" charset="-122"/>
                <a:cs typeface="Arial Unicode MS" pitchFamily="34" charset="-122"/>
              </a:rPr>
              <a:t>Innovative </a:t>
            </a:r>
            <a:r>
              <a:rPr lang="en-US" altLang="zh-CN" sz="1200" dirty="0" smtClean="0">
                <a:latin typeface="Arial Unicode MS" pitchFamily="34" charset="-122"/>
                <a:ea typeface="Arial Unicode MS" pitchFamily="34" charset="-122"/>
                <a:cs typeface="Arial Unicode MS" pitchFamily="34" charset="-122"/>
              </a:rPr>
              <a:t>T</a:t>
            </a:r>
            <a:r>
              <a:rPr kumimoji="1" lang="en-US" altLang="zh-CN" sz="1200" b="0" i="0" u="none" strike="noStrike" cap="none" normalizeH="0" baseline="0" dirty="0" smtClean="0">
                <a:ln>
                  <a:noFill/>
                </a:ln>
                <a:solidFill>
                  <a:schemeClr val="tx1"/>
                </a:solidFill>
                <a:effectLst/>
                <a:latin typeface="Arial Unicode MS" pitchFamily="34" charset="-122"/>
                <a:ea typeface="Arial Unicode MS" pitchFamily="34" charset="-122"/>
                <a:cs typeface="Arial Unicode MS" pitchFamily="34" charset="-122"/>
              </a:rPr>
              <a:t>echnology, saving</a:t>
            </a:r>
            <a:r>
              <a:rPr kumimoji="1" lang="en-US" altLang="zh-CN" sz="1200" b="0" i="0" u="none" strike="noStrike" cap="none" normalizeH="0" dirty="0" smtClean="0">
                <a:ln>
                  <a:noFill/>
                </a:ln>
                <a:solidFill>
                  <a:schemeClr val="tx1"/>
                </a:solidFill>
                <a:effectLst/>
                <a:latin typeface="Arial Unicode MS" pitchFamily="34" charset="-122"/>
                <a:ea typeface="Arial Unicode MS" pitchFamily="34" charset="-122"/>
                <a:cs typeface="Arial Unicode MS" pitchFamily="34" charset="-122"/>
              </a:rPr>
              <a:t> </a:t>
            </a:r>
            <a:r>
              <a:rPr lang="en-US" altLang="zh-CN" sz="1200" b="1" dirty="0" smtClean="0">
                <a:solidFill>
                  <a:srgbClr val="00B050"/>
                </a:solidFill>
                <a:latin typeface="Arial Unicode MS" pitchFamily="34" charset="-122"/>
                <a:ea typeface="Arial Unicode MS" pitchFamily="34" charset="-122"/>
                <a:cs typeface="Arial Unicode MS" pitchFamily="34" charset="-122"/>
              </a:rPr>
              <a:t>W</a:t>
            </a:r>
            <a:r>
              <a:rPr kumimoji="1" lang="en-US" altLang="zh-CN" sz="1200" b="1" i="0" u="none" strike="noStrike" cap="none" normalizeH="0" dirty="0" smtClean="0">
                <a:ln>
                  <a:noFill/>
                </a:ln>
                <a:solidFill>
                  <a:srgbClr val="00B050"/>
                </a:solidFill>
                <a:effectLst/>
                <a:latin typeface="Arial Unicode MS" pitchFamily="34" charset="-122"/>
                <a:ea typeface="Arial Unicode MS" pitchFamily="34" charset="-122"/>
                <a:cs typeface="Arial Unicode MS" pitchFamily="34" charset="-122"/>
              </a:rPr>
              <a:t>ater</a:t>
            </a:r>
            <a:r>
              <a:rPr kumimoji="1" lang="en-US" altLang="zh-CN" sz="1200" b="0" i="0" u="none" strike="noStrike" cap="none" normalizeH="0" dirty="0" smtClean="0">
                <a:ln>
                  <a:noFill/>
                </a:ln>
                <a:solidFill>
                  <a:schemeClr val="tx1"/>
                </a:solidFill>
                <a:effectLst/>
                <a:latin typeface="Arial Unicode MS" pitchFamily="34" charset="-122"/>
                <a:ea typeface="Arial Unicode MS" pitchFamily="34" charset="-122"/>
                <a:cs typeface="Arial Unicode MS" pitchFamily="34" charset="-122"/>
              </a:rPr>
              <a:t>, saving </a:t>
            </a:r>
            <a:r>
              <a:rPr lang="en-US" altLang="zh-CN" sz="1200" b="1" dirty="0" smtClean="0">
                <a:solidFill>
                  <a:srgbClr val="002060"/>
                </a:solidFill>
                <a:latin typeface="Arial Unicode MS" pitchFamily="34" charset="-122"/>
                <a:ea typeface="Arial Unicode MS" pitchFamily="34" charset="-122"/>
                <a:cs typeface="Arial Unicode MS" pitchFamily="34" charset="-122"/>
              </a:rPr>
              <a:t>E</a:t>
            </a:r>
            <a:r>
              <a:rPr kumimoji="1" lang="en-US" altLang="zh-CN" sz="1200" b="1" i="0" u="none" strike="noStrike" cap="none" normalizeH="0" dirty="0" smtClean="0">
                <a:ln>
                  <a:noFill/>
                </a:ln>
                <a:solidFill>
                  <a:srgbClr val="002060"/>
                </a:solidFill>
                <a:effectLst/>
                <a:latin typeface="Arial Unicode MS" pitchFamily="34" charset="-122"/>
                <a:ea typeface="Arial Unicode MS" pitchFamily="34" charset="-122"/>
                <a:cs typeface="Arial Unicode MS" pitchFamily="34" charset="-122"/>
              </a:rPr>
              <a:t>nergy</a:t>
            </a:r>
            <a:endParaRPr kumimoji="1" lang="zh-CN" altLang="en-US" sz="1200" b="1" i="0" u="none" strike="noStrike" cap="none" normalizeH="0" baseline="0" dirty="0" smtClean="0">
              <a:ln>
                <a:noFill/>
              </a:ln>
              <a:solidFill>
                <a:srgbClr val="002060"/>
              </a:solidFill>
              <a:effectLst/>
              <a:latin typeface="Arial Unicode MS" pitchFamily="34" charset="-122"/>
              <a:ea typeface="Arial Unicode MS" pitchFamily="34" charset="-122"/>
              <a:cs typeface="Arial Unicode MS" pitchFamily="3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智能制造技术创新关键</a:t>
            </a:r>
            <a:r>
              <a:rPr lang="zh-CN" altLang="en-US" dirty="0" smtClean="0"/>
              <a:t>领域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pic>
        <p:nvPicPr>
          <p:cNvPr id="5" name="Picture 60"/>
          <p:cNvPicPr>
            <a:picLocks noChangeAspect="1" noChangeArrowheads="1"/>
          </p:cNvPicPr>
          <p:nvPr/>
        </p:nvPicPr>
        <p:blipFill>
          <a:blip r:embed="rId2" cstate="print"/>
          <a:srcRect t="4083"/>
          <a:stretch>
            <a:fillRect/>
          </a:stretch>
        </p:blipFill>
        <p:spPr bwMode="auto">
          <a:xfrm>
            <a:off x="683568" y="2348880"/>
            <a:ext cx="8296888" cy="4392488"/>
          </a:xfrm>
          <a:prstGeom prst="rect">
            <a:avLst/>
          </a:prstGeom>
          <a:noFill/>
          <a:ln w="9525">
            <a:noFill/>
            <a:miter lim="800000"/>
            <a:headEnd/>
            <a:tailEnd/>
          </a:ln>
          <a:effectLst/>
        </p:spPr>
      </p:pic>
      <p:sp>
        <p:nvSpPr>
          <p:cNvPr id="6" name="TextBox 5"/>
          <p:cNvSpPr txBox="1"/>
          <p:nvPr/>
        </p:nvSpPr>
        <p:spPr>
          <a:xfrm>
            <a:off x="683568" y="1556792"/>
            <a:ext cx="8136904" cy="812530"/>
          </a:xfrm>
          <a:prstGeom prst="rect">
            <a:avLst/>
          </a:prstGeom>
          <a:noFill/>
        </p:spPr>
        <p:txBody>
          <a:bodyPr wrap="square" rtlCol="0">
            <a:spAutoFit/>
          </a:bodyPr>
          <a:lstStyle/>
          <a:p>
            <a:pPr indent="450850">
              <a:lnSpc>
                <a:spcPct val="130000"/>
              </a:lnSpc>
              <a:buClr>
                <a:schemeClr val="accent2"/>
              </a:buClr>
              <a:buFont typeface="Wingdings" pitchFamily="2" charset="2"/>
              <a:buChar char="n"/>
            </a:pPr>
            <a:r>
              <a:rPr lang="zh-CN" altLang="en-US" b="1" dirty="0" smtClean="0"/>
              <a:t>智能制造大致可以分为“智能基础件、智能装备、智能系统、智能设计、智能服务”五大类。</a:t>
            </a:r>
            <a:endParaRPr lang="zh-CN" altLang="en-US" b="1" dirty="0"/>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上海电气涉及的智能制造领域</a:t>
            </a:r>
            <a:endParaRPr lang="zh-CN" altLang="en-US" dirty="0"/>
          </a:p>
        </p:txBody>
      </p:sp>
      <p:grpSp>
        <p:nvGrpSpPr>
          <p:cNvPr id="3" name="组合 31"/>
          <p:cNvGrpSpPr/>
          <p:nvPr/>
        </p:nvGrpSpPr>
        <p:grpSpPr>
          <a:xfrm>
            <a:off x="539552" y="1772816"/>
            <a:ext cx="4752528" cy="4752528"/>
            <a:chOff x="611560" y="1772816"/>
            <a:chExt cx="6120680" cy="4564062"/>
          </a:xfrm>
        </p:grpSpPr>
        <p:sp>
          <p:nvSpPr>
            <p:cNvPr id="32" name="Rectangle 47"/>
            <p:cNvSpPr>
              <a:spLocks noChangeArrowheads="1"/>
            </p:cNvSpPr>
            <p:nvPr/>
          </p:nvSpPr>
          <p:spPr bwMode="auto">
            <a:xfrm>
              <a:off x="611560" y="1772816"/>
              <a:ext cx="6120680" cy="755650"/>
            </a:xfrm>
            <a:prstGeom prst="rect">
              <a:avLst/>
            </a:prstGeom>
            <a:solidFill>
              <a:schemeClr val="accent1">
                <a:alpha val="0"/>
              </a:schemeClr>
            </a:solidFill>
            <a:ln w="28575">
              <a:solidFill>
                <a:srgbClr val="800000"/>
              </a:solidFill>
              <a:prstDash val="lgDash"/>
              <a:miter lim="800000"/>
              <a:headEnd/>
              <a:tailEnd/>
            </a:ln>
            <a:effectLst/>
          </p:spPr>
          <p:txBody>
            <a:bodyPr wrap="none" anchor="ctr"/>
            <a:lstStyle/>
            <a:p>
              <a:pPr algn="ctr"/>
              <a:endParaRPr lang="zh-CN" altLang="en-US" sz="2000"/>
            </a:p>
          </p:txBody>
        </p:sp>
        <p:sp>
          <p:nvSpPr>
            <p:cNvPr id="33" name="Rectangle 48"/>
            <p:cNvSpPr>
              <a:spLocks noChangeArrowheads="1"/>
            </p:cNvSpPr>
            <p:nvPr/>
          </p:nvSpPr>
          <p:spPr bwMode="auto">
            <a:xfrm>
              <a:off x="611560" y="2744366"/>
              <a:ext cx="6120680" cy="755650"/>
            </a:xfrm>
            <a:prstGeom prst="rect">
              <a:avLst/>
            </a:prstGeom>
            <a:solidFill>
              <a:schemeClr val="accent1">
                <a:alpha val="0"/>
              </a:schemeClr>
            </a:solidFill>
            <a:ln w="28575">
              <a:solidFill>
                <a:srgbClr val="0000FF"/>
              </a:solidFill>
              <a:prstDash val="lgDash"/>
              <a:miter lim="800000"/>
              <a:headEnd/>
              <a:tailEnd/>
            </a:ln>
            <a:effectLst/>
          </p:spPr>
          <p:txBody>
            <a:bodyPr wrap="none" anchor="ctr"/>
            <a:lstStyle/>
            <a:p>
              <a:pPr algn="ctr"/>
              <a:endParaRPr lang="zh-CN" altLang="en-US" sz="2000"/>
            </a:p>
          </p:txBody>
        </p:sp>
        <p:sp>
          <p:nvSpPr>
            <p:cNvPr id="34" name="Rectangle 46"/>
            <p:cNvSpPr>
              <a:spLocks noChangeArrowheads="1"/>
            </p:cNvSpPr>
            <p:nvPr/>
          </p:nvSpPr>
          <p:spPr bwMode="auto">
            <a:xfrm>
              <a:off x="611560" y="3673054"/>
              <a:ext cx="6120680" cy="2663824"/>
            </a:xfrm>
            <a:prstGeom prst="rect">
              <a:avLst/>
            </a:prstGeom>
            <a:solidFill>
              <a:schemeClr val="accent1">
                <a:alpha val="0"/>
              </a:schemeClr>
            </a:solidFill>
            <a:ln w="28575">
              <a:solidFill>
                <a:srgbClr val="FF6600"/>
              </a:solidFill>
              <a:prstDash val="lgDash"/>
              <a:miter lim="800000"/>
              <a:headEnd/>
              <a:tailEnd/>
            </a:ln>
            <a:effectLst/>
          </p:spPr>
          <p:txBody>
            <a:bodyPr wrap="none" anchor="ctr"/>
            <a:lstStyle/>
            <a:p>
              <a:pPr algn="ctr"/>
              <a:endParaRPr lang="zh-CN" altLang="en-US" sz="2000"/>
            </a:p>
          </p:txBody>
        </p:sp>
        <p:sp>
          <p:nvSpPr>
            <p:cNvPr id="35" name="圆角矩形 34"/>
            <p:cNvSpPr/>
            <p:nvPr/>
          </p:nvSpPr>
          <p:spPr bwMode="auto">
            <a:xfrm>
              <a:off x="685906" y="2817391"/>
              <a:ext cx="5953551" cy="611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rPr>
                <a:t>世界级工厂</a:t>
              </a:r>
              <a:r>
                <a:rPr lang="en-US" altLang="zh-CN" sz="2000" dirty="0" smtClean="0">
                  <a:solidFill>
                    <a:schemeClr val="tx1"/>
                  </a:solidFill>
                </a:rPr>
                <a:t>/</a:t>
              </a:r>
              <a:r>
                <a:rPr lang="zh-CN" altLang="en-US" sz="2000" dirty="0" smtClean="0">
                  <a:solidFill>
                    <a:schemeClr val="tx1"/>
                  </a:solidFill>
                </a:rPr>
                <a:t>智能制造生产示范基地</a:t>
              </a:r>
              <a:endParaRPr lang="zh-CN" altLang="en-US" sz="2000" dirty="0">
                <a:solidFill>
                  <a:schemeClr val="tx1"/>
                </a:solidFill>
              </a:endParaRPr>
            </a:p>
          </p:txBody>
        </p:sp>
        <p:sp>
          <p:nvSpPr>
            <p:cNvPr id="36" name="圆角矩形 35"/>
            <p:cNvSpPr/>
            <p:nvPr/>
          </p:nvSpPr>
          <p:spPr bwMode="auto">
            <a:xfrm>
              <a:off x="1765278" y="3746078"/>
              <a:ext cx="1032979" cy="593725"/>
            </a:xfrm>
            <a:prstGeom prst="roundRect">
              <a:avLst/>
            </a:prstGeom>
            <a:solidFill>
              <a:srgbClr val="FF5D5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1400" dirty="0" smtClean="0">
                <a:solidFill>
                  <a:schemeClr val="tx1"/>
                </a:solidFill>
              </a:endParaRPr>
            </a:p>
            <a:p>
              <a:pPr algn="ctr">
                <a:defRPr/>
              </a:pPr>
              <a:r>
                <a:rPr lang="zh-CN" altLang="en-US" sz="1400" dirty="0" smtClean="0">
                  <a:solidFill>
                    <a:schemeClr val="tx1"/>
                  </a:solidFill>
                </a:rPr>
                <a:t>智能</a:t>
              </a:r>
              <a:endParaRPr lang="en-US" altLang="zh-CN" sz="1400" dirty="0" smtClean="0">
                <a:solidFill>
                  <a:schemeClr val="tx1"/>
                </a:solidFill>
              </a:endParaRPr>
            </a:p>
            <a:p>
              <a:pPr algn="ctr">
                <a:defRPr/>
              </a:pPr>
              <a:r>
                <a:rPr lang="zh-CN" altLang="en-US" sz="1400" dirty="0" smtClean="0">
                  <a:solidFill>
                    <a:schemeClr val="tx1"/>
                  </a:solidFill>
                </a:rPr>
                <a:t>装备</a:t>
              </a:r>
              <a:endParaRPr lang="zh-CN" altLang="en-US" sz="1400" dirty="0">
                <a:solidFill>
                  <a:schemeClr val="tx1"/>
                </a:solidFill>
              </a:endParaRPr>
            </a:p>
            <a:p>
              <a:pPr algn="ctr">
                <a:defRPr/>
              </a:pPr>
              <a:endParaRPr lang="zh-CN" altLang="en-US" sz="1400" dirty="0">
                <a:solidFill>
                  <a:schemeClr val="tx1"/>
                </a:solidFill>
              </a:endParaRPr>
            </a:p>
          </p:txBody>
        </p:sp>
        <p:sp>
          <p:nvSpPr>
            <p:cNvPr id="37" name="圆角矩形 36"/>
            <p:cNvSpPr/>
            <p:nvPr/>
          </p:nvSpPr>
          <p:spPr bwMode="auto">
            <a:xfrm>
              <a:off x="2872484" y="3742903"/>
              <a:ext cx="1286586" cy="596900"/>
            </a:xfrm>
            <a:prstGeom prst="roundRect">
              <a:avLst/>
            </a:prstGeom>
            <a:solidFill>
              <a:srgbClr val="FF5D5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solidFill>
                </a:rPr>
                <a:t>智能</a:t>
              </a:r>
              <a:endParaRPr lang="en-US" altLang="zh-CN" sz="1400" dirty="0" smtClean="0">
                <a:solidFill>
                  <a:schemeClr val="tx1"/>
                </a:solidFill>
              </a:endParaRPr>
            </a:p>
            <a:p>
              <a:pPr algn="ctr">
                <a:defRPr/>
              </a:pPr>
              <a:r>
                <a:rPr lang="zh-CN" altLang="en-US" sz="1400" dirty="0" smtClean="0">
                  <a:solidFill>
                    <a:schemeClr val="tx1"/>
                  </a:solidFill>
                </a:rPr>
                <a:t>系统</a:t>
              </a:r>
              <a:endParaRPr lang="zh-CN" altLang="en-US" sz="1400" dirty="0">
                <a:solidFill>
                  <a:schemeClr val="tx1"/>
                </a:solidFill>
              </a:endParaRPr>
            </a:p>
          </p:txBody>
        </p:sp>
        <p:sp>
          <p:nvSpPr>
            <p:cNvPr id="38" name="圆角矩形 37"/>
            <p:cNvSpPr/>
            <p:nvPr/>
          </p:nvSpPr>
          <p:spPr bwMode="auto">
            <a:xfrm>
              <a:off x="1765278" y="4652541"/>
              <a:ext cx="2393791" cy="601662"/>
            </a:xfrm>
            <a:prstGeom prst="roundRect">
              <a:avLst/>
            </a:prstGeom>
            <a:solidFill>
              <a:srgbClr val="FF5D5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smtClean="0">
                  <a:solidFill>
                    <a:schemeClr val="tx1"/>
                  </a:solidFill>
                </a:rPr>
                <a:t>智能制造基础</a:t>
              </a:r>
              <a:r>
                <a:rPr lang="zh-CN" altLang="en-US" sz="1600" dirty="0">
                  <a:solidFill>
                    <a:schemeClr val="tx1"/>
                  </a:solidFill>
                </a:rPr>
                <a:t>部件</a:t>
              </a:r>
            </a:p>
          </p:txBody>
        </p:sp>
        <p:sp>
          <p:nvSpPr>
            <p:cNvPr id="39" name="下箭头 38"/>
            <p:cNvSpPr>
              <a:spLocks noChangeArrowheads="1"/>
            </p:cNvSpPr>
            <p:nvPr/>
          </p:nvSpPr>
          <p:spPr bwMode="auto">
            <a:xfrm rot="10800000">
              <a:off x="982811" y="3438103"/>
              <a:ext cx="429894"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0" name="下箭头 39"/>
            <p:cNvSpPr>
              <a:spLocks noChangeArrowheads="1"/>
            </p:cNvSpPr>
            <p:nvPr/>
          </p:nvSpPr>
          <p:spPr bwMode="auto">
            <a:xfrm rot="10800000">
              <a:off x="3311656" y="3438103"/>
              <a:ext cx="426800"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1" name="下箭头 40"/>
            <p:cNvSpPr>
              <a:spLocks noChangeArrowheads="1"/>
            </p:cNvSpPr>
            <p:nvPr/>
          </p:nvSpPr>
          <p:spPr bwMode="auto">
            <a:xfrm rot="10800000">
              <a:off x="2062183" y="4339803"/>
              <a:ext cx="426800"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2" name="下箭头 41"/>
            <p:cNvSpPr>
              <a:spLocks noChangeArrowheads="1"/>
            </p:cNvSpPr>
            <p:nvPr/>
          </p:nvSpPr>
          <p:spPr bwMode="auto">
            <a:xfrm rot="10800000">
              <a:off x="3311656" y="4339803"/>
              <a:ext cx="426800"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3" name="圆角矩形 2"/>
            <p:cNvSpPr/>
            <p:nvPr/>
          </p:nvSpPr>
          <p:spPr bwMode="auto">
            <a:xfrm>
              <a:off x="685906" y="1844253"/>
              <a:ext cx="5953551" cy="612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rPr>
                <a:t>面向市场、服务国家战略</a:t>
              </a:r>
              <a:endParaRPr lang="zh-CN" altLang="en-US" sz="2000" dirty="0">
                <a:solidFill>
                  <a:schemeClr val="tx1"/>
                </a:solidFill>
              </a:endParaRPr>
            </a:p>
          </p:txBody>
        </p:sp>
        <p:sp>
          <p:nvSpPr>
            <p:cNvPr id="44" name="圆角矩形 2"/>
            <p:cNvSpPr/>
            <p:nvPr/>
          </p:nvSpPr>
          <p:spPr bwMode="auto">
            <a:xfrm>
              <a:off x="685906" y="5584403"/>
              <a:ext cx="5953551" cy="688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smtClean="0">
                  <a:solidFill>
                    <a:schemeClr val="tx1"/>
                  </a:solidFill>
                </a:rPr>
                <a:t>智能制造基础</a:t>
              </a:r>
              <a:r>
                <a:rPr lang="zh-CN" altLang="en-US" sz="2000" dirty="0">
                  <a:solidFill>
                    <a:schemeClr val="tx1"/>
                  </a:solidFill>
                </a:rPr>
                <a:t>技术</a:t>
              </a:r>
            </a:p>
          </p:txBody>
        </p:sp>
        <p:sp>
          <p:nvSpPr>
            <p:cNvPr id="45" name="下箭头 24"/>
            <p:cNvSpPr>
              <a:spLocks noChangeArrowheads="1"/>
            </p:cNvSpPr>
            <p:nvPr/>
          </p:nvSpPr>
          <p:spPr bwMode="auto">
            <a:xfrm rot="10800000">
              <a:off x="5878640" y="4339803"/>
              <a:ext cx="429892" cy="1230313"/>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6" name="下箭头 24"/>
            <p:cNvSpPr>
              <a:spLocks noChangeArrowheads="1"/>
            </p:cNvSpPr>
            <p:nvPr/>
          </p:nvSpPr>
          <p:spPr bwMode="auto">
            <a:xfrm rot="10800000">
              <a:off x="2062183" y="5254203"/>
              <a:ext cx="426800"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47" name="圆角矩形 11"/>
            <p:cNvSpPr/>
            <p:nvPr/>
          </p:nvSpPr>
          <p:spPr bwMode="auto">
            <a:xfrm>
              <a:off x="5621941" y="3742903"/>
              <a:ext cx="1017516" cy="5969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solidFill>
                </a:rPr>
                <a:t>服务</a:t>
              </a:r>
            </a:p>
            <a:p>
              <a:pPr algn="ctr">
                <a:defRPr/>
              </a:pPr>
              <a:r>
                <a:rPr lang="zh-CN" altLang="en-US" sz="1400" dirty="0">
                  <a:solidFill>
                    <a:schemeClr val="tx1"/>
                  </a:solidFill>
                </a:rPr>
                <a:t>智能化</a:t>
              </a:r>
            </a:p>
          </p:txBody>
        </p:sp>
        <p:sp>
          <p:nvSpPr>
            <p:cNvPr id="48" name="圆角矩形 10"/>
            <p:cNvSpPr/>
            <p:nvPr/>
          </p:nvSpPr>
          <p:spPr bwMode="auto">
            <a:xfrm>
              <a:off x="685906" y="3742903"/>
              <a:ext cx="1002052" cy="595313"/>
            </a:xfrm>
            <a:prstGeom prst="roundRect">
              <a:avLst/>
            </a:prstGeom>
            <a:solidFill>
              <a:schemeClr val="accent1">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tx1"/>
                  </a:solidFill>
                </a:rPr>
                <a:t>设计</a:t>
              </a:r>
            </a:p>
            <a:p>
              <a:pPr algn="ctr">
                <a:defRPr/>
              </a:pPr>
              <a:r>
                <a:rPr lang="zh-CN" altLang="en-US" sz="1400" dirty="0">
                  <a:solidFill>
                    <a:schemeClr val="tx1"/>
                  </a:solidFill>
                </a:rPr>
                <a:t>智能化</a:t>
              </a:r>
            </a:p>
          </p:txBody>
        </p:sp>
        <p:sp>
          <p:nvSpPr>
            <p:cNvPr id="49" name="下箭头 21"/>
            <p:cNvSpPr>
              <a:spLocks noChangeArrowheads="1"/>
            </p:cNvSpPr>
            <p:nvPr/>
          </p:nvSpPr>
          <p:spPr bwMode="auto">
            <a:xfrm rot="10800000">
              <a:off x="2068369" y="3438103"/>
              <a:ext cx="429892"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0" name="下箭头 49"/>
            <p:cNvSpPr>
              <a:spLocks noChangeArrowheads="1"/>
            </p:cNvSpPr>
            <p:nvPr/>
          </p:nvSpPr>
          <p:spPr bwMode="auto">
            <a:xfrm rot="10800000">
              <a:off x="5878640" y="3438103"/>
              <a:ext cx="429892" cy="296863"/>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1" name="下箭头 21"/>
            <p:cNvSpPr>
              <a:spLocks noChangeArrowheads="1"/>
            </p:cNvSpPr>
            <p:nvPr/>
          </p:nvSpPr>
          <p:spPr bwMode="auto">
            <a:xfrm rot="10800000">
              <a:off x="3320932" y="2476078"/>
              <a:ext cx="429894" cy="341313"/>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2" name="下箭头 51"/>
            <p:cNvSpPr>
              <a:spLocks noChangeArrowheads="1"/>
            </p:cNvSpPr>
            <p:nvPr/>
          </p:nvSpPr>
          <p:spPr bwMode="auto">
            <a:xfrm rot="10800000">
              <a:off x="982811" y="4349328"/>
              <a:ext cx="429894" cy="1220788"/>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3" name="下箭头 24"/>
            <p:cNvSpPr>
              <a:spLocks noChangeArrowheads="1"/>
            </p:cNvSpPr>
            <p:nvPr/>
          </p:nvSpPr>
          <p:spPr bwMode="auto">
            <a:xfrm rot="10800000">
              <a:off x="3311656" y="5279603"/>
              <a:ext cx="426800" cy="304800"/>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4" name="圆角矩形 53"/>
            <p:cNvSpPr/>
            <p:nvPr/>
          </p:nvSpPr>
          <p:spPr bwMode="auto">
            <a:xfrm>
              <a:off x="4254944" y="3736553"/>
              <a:ext cx="1283494" cy="596900"/>
            </a:xfrm>
            <a:prstGeom prst="roundRect">
              <a:avLst/>
            </a:prstGeom>
            <a:solidFill>
              <a:srgbClr val="FF5D5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solidFill>
                </a:rPr>
                <a:t>自动化</a:t>
              </a:r>
              <a:endParaRPr lang="en-US" altLang="zh-CN" sz="1400" dirty="0" smtClean="0">
                <a:solidFill>
                  <a:schemeClr val="tx1"/>
                </a:solidFill>
              </a:endParaRPr>
            </a:p>
            <a:p>
              <a:pPr algn="ctr">
                <a:defRPr/>
              </a:pPr>
              <a:r>
                <a:rPr lang="zh-CN" altLang="en-US" sz="1400" dirty="0" smtClean="0">
                  <a:solidFill>
                    <a:schemeClr val="tx1"/>
                  </a:solidFill>
                </a:rPr>
                <a:t>系统</a:t>
              </a:r>
              <a:endParaRPr lang="zh-CN" altLang="en-US" sz="1400" dirty="0">
                <a:solidFill>
                  <a:schemeClr val="tx1"/>
                </a:solidFill>
              </a:endParaRPr>
            </a:p>
          </p:txBody>
        </p:sp>
        <p:sp>
          <p:nvSpPr>
            <p:cNvPr id="55" name="下箭头 24"/>
            <p:cNvSpPr>
              <a:spLocks noChangeArrowheads="1"/>
            </p:cNvSpPr>
            <p:nvPr/>
          </p:nvSpPr>
          <p:spPr bwMode="auto">
            <a:xfrm rot="10800000">
              <a:off x="4669373" y="4330278"/>
              <a:ext cx="426800" cy="1230313"/>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sp>
          <p:nvSpPr>
            <p:cNvPr id="56" name="下箭头 55"/>
            <p:cNvSpPr>
              <a:spLocks noChangeArrowheads="1"/>
            </p:cNvSpPr>
            <p:nvPr/>
          </p:nvSpPr>
          <p:spPr bwMode="auto">
            <a:xfrm rot="10800000">
              <a:off x="4669373" y="3428578"/>
              <a:ext cx="426800" cy="296863"/>
            </a:xfrm>
            <a:prstGeom prst="downArrow">
              <a:avLst>
                <a:gd name="adj1" fmla="val 50000"/>
                <a:gd name="adj2" fmla="val 50000"/>
              </a:avLst>
            </a:prstGeom>
            <a:solidFill>
              <a:schemeClr val="accent1"/>
            </a:solidFill>
            <a:ln w="25400" algn="ctr">
              <a:solidFill>
                <a:srgbClr val="89A4A7"/>
              </a:solidFill>
              <a:miter lim="800000"/>
              <a:headEnd/>
              <a:tailEnd/>
            </a:ln>
          </p:spPr>
          <p:txBody>
            <a:bodyPr rot="10800000" anchor="ctr"/>
            <a:lstStyle/>
            <a:p>
              <a:pPr algn="ctr">
                <a:defRPr/>
              </a:pPr>
              <a:endParaRPr lang="zh-CN" altLang="en-US" sz="2000">
                <a:solidFill>
                  <a:schemeClr val="lt1"/>
                </a:solidFill>
                <a:latin typeface="+mn-lt"/>
                <a:ea typeface="+mn-ea"/>
              </a:endParaRPr>
            </a:p>
          </p:txBody>
        </p:sp>
      </p:grpSp>
      <p:sp>
        <p:nvSpPr>
          <p:cNvPr id="57" name="TextBox 56"/>
          <p:cNvSpPr txBox="1"/>
          <p:nvPr/>
        </p:nvSpPr>
        <p:spPr>
          <a:xfrm>
            <a:off x="5436096" y="1772816"/>
            <a:ext cx="3528392" cy="4747325"/>
          </a:xfrm>
          <a:prstGeom prst="rect">
            <a:avLst/>
          </a:prstGeom>
          <a:noFill/>
        </p:spPr>
        <p:txBody>
          <a:bodyPr wrap="square" rtlCol="0">
            <a:spAutoFit/>
          </a:bodyPr>
          <a:lstStyle/>
          <a:p>
            <a:pPr indent="450850">
              <a:lnSpc>
                <a:spcPct val="140000"/>
              </a:lnSpc>
              <a:buClr>
                <a:schemeClr val="accent6"/>
              </a:buClr>
              <a:buFont typeface="Wingdings" pitchFamily="2" charset="2"/>
              <a:buChar char="n"/>
            </a:pPr>
            <a:r>
              <a:rPr lang="zh-CN" altLang="en-US" sz="1600" b="1" dirty="0" smtClean="0"/>
              <a:t>根据上海电气的实际情况，与</a:t>
            </a:r>
            <a:r>
              <a:rPr lang="zh-CN" altLang="en-US" sz="1600" b="1" dirty="0" smtClean="0"/>
              <a:t>智能</a:t>
            </a:r>
            <a:r>
              <a:rPr lang="zh-CN" altLang="en-US" sz="1600" b="1" dirty="0" smtClean="0"/>
              <a:t>制造</a:t>
            </a:r>
            <a:r>
              <a:rPr lang="zh-CN" altLang="en-US" sz="1600" b="1" dirty="0" smtClean="0"/>
              <a:t>相关</a:t>
            </a:r>
            <a:r>
              <a:rPr lang="zh-CN" altLang="en-US" sz="1600" b="1" dirty="0" smtClean="0"/>
              <a:t>的主要是四大领域：</a:t>
            </a:r>
            <a:endParaRPr lang="en-US" altLang="zh-CN" sz="1600" b="1" dirty="0" smtClean="0"/>
          </a:p>
          <a:p>
            <a:pPr>
              <a:lnSpc>
                <a:spcPct val="140000"/>
              </a:lnSpc>
            </a:pPr>
            <a:endParaRPr lang="en-US" altLang="zh-CN" sz="1000" b="1" dirty="0" smtClean="0"/>
          </a:p>
          <a:p>
            <a:pPr>
              <a:lnSpc>
                <a:spcPct val="140000"/>
              </a:lnSpc>
            </a:pPr>
            <a:r>
              <a:rPr lang="zh-CN" altLang="en-US" sz="1600" b="1" dirty="0" smtClean="0"/>
              <a:t>智能系统：</a:t>
            </a:r>
            <a:r>
              <a:rPr lang="zh-CN" altLang="en-US" sz="1600" dirty="0" smtClean="0"/>
              <a:t>智能单元（点焊，弧焊，涂胶，切割）、柔性生产线、无人化工厂、智能物流系统；</a:t>
            </a:r>
            <a:endParaRPr lang="en-US" altLang="zh-CN" sz="1600" dirty="0" smtClean="0"/>
          </a:p>
          <a:p>
            <a:pPr>
              <a:lnSpc>
                <a:spcPct val="140000"/>
              </a:lnSpc>
            </a:pPr>
            <a:r>
              <a:rPr lang="zh-CN" altLang="en-US" sz="1600" b="1" dirty="0" smtClean="0"/>
              <a:t>智能装备：</a:t>
            </a:r>
            <a:r>
              <a:rPr lang="zh-CN" altLang="en-US" sz="1600" dirty="0" smtClean="0"/>
              <a:t>特种机器人、服务机器人、智能机床、智能电梯、智能压缩机；</a:t>
            </a:r>
            <a:endParaRPr lang="en-US" altLang="zh-CN" sz="1600" dirty="0" smtClean="0"/>
          </a:p>
          <a:p>
            <a:pPr>
              <a:lnSpc>
                <a:spcPct val="140000"/>
              </a:lnSpc>
            </a:pPr>
            <a:r>
              <a:rPr lang="zh-CN" altLang="en-US" sz="1600" b="1" dirty="0" smtClean="0"/>
              <a:t>智能基础部件：</a:t>
            </a:r>
            <a:r>
              <a:rPr lang="zh-CN" altLang="en-US" sz="1600" dirty="0" smtClean="0"/>
              <a:t>伺服系统</a:t>
            </a:r>
            <a:r>
              <a:rPr lang="en-US" altLang="zh-CN" sz="1600" dirty="0" smtClean="0"/>
              <a:t>(</a:t>
            </a:r>
            <a:r>
              <a:rPr lang="zh-CN" altLang="en-US" sz="1600" dirty="0" smtClean="0"/>
              <a:t>伺服驱动</a:t>
            </a:r>
            <a:r>
              <a:rPr lang="en-US" altLang="zh-CN" sz="1600" dirty="0" smtClean="0"/>
              <a:t>+</a:t>
            </a:r>
            <a:r>
              <a:rPr lang="zh-CN" altLang="en-US" sz="1600" b="1" dirty="0" smtClean="0">
                <a:solidFill>
                  <a:srgbClr val="FF0000"/>
                </a:solidFill>
              </a:rPr>
              <a:t>伺服电机</a:t>
            </a:r>
            <a:r>
              <a:rPr lang="en-US" altLang="zh-CN" sz="1600" dirty="0" smtClean="0"/>
              <a:t>)</a:t>
            </a:r>
            <a:r>
              <a:rPr lang="zh-CN" altLang="en-US" sz="1600" dirty="0" smtClean="0"/>
              <a:t>、智能控制器（</a:t>
            </a:r>
            <a:r>
              <a:rPr lang="en-US" altLang="zh-CN" sz="1600" dirty="0" smtClean="0"/>
              <a:t>PLC+PAC</a:t>
            </a:r>
            <a:r>
              <a:rPr lang="zh-CN" altLang="en-US" sz="1600" dirty="0" smtClean="0"/>
              <a:t>）、智能测控部件</a:t>
            </a:r>
            <a:r>
              <a:rPr lang="en-US" altLang="zh-CN" sz="1600" dirty="0" smtClean="0"/>
              <a:t>(</a:t>
            </a:r>
            <a:r>
              <a:rPr lang="zh-CN" altLang="en-US" sz="1600" dirty="0" smtClean="0"/>
              <a:t>近红外传感器、</a:t>
            </a:r>
            <a:r>
              <a:rPr lang="en-US" altLang="zh-CN" sz="1600" dirty="0" smtClean="0"/>
              <a:t>X</a:t>
            </a:r>
            <a:r>
              <a:rPr lang="zh-CN" altLang="en-US" sz="1600" dirty="0" smtClean="0"/>
              <a:t>光传感器、机器视觉等</a:t>
            </a:r>
            <a:r>
              <a:rPr lang="en-US" altLang="zh-CN" sz="1600" dirty="0" smtClean="0"/>
              <a:t>)</a:t>
            </a:r>
            <a:r>
              <a:rPr lang="zh-CN" altLang="en-US" sz="1600" dirty="0" smtClean="0"/>
              <a:t> ；</a:t>
            </a:r>
            <a:endParaRPr lang="en-US" altLang="zh-CN" sz="1600" dirty="0" smtClean="0"/>
          </a:p>
          <a:p>
            <a:pPr>
              <a:lnSpc>
                <a:spcPct val="140000"/>
              </a:lnSpc>
            </a:pPr>
            <a:r>
              <a:rPr lang="zh-CN" altLang="en-US" sz="1600" b="1" dirty="0" smtClean="0"/>
              <a:t>自动化系统：</a:t>
            </a:r>
            <a:r>
              <a:rPr lang="zh-CN" altLang="en-US" sz="1600" dirty="0" smtClean="0"/>
              <a:t>节能自动化、环保自动化、过程自动化、自动化智能交通 。</a:t>
            </a:r>
            <a:endParaRPr lang="zh-CN" altLang="en-US" sz="1600" dirty="0"/>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5cc17380f01c90597f23e8438bd5770.jpg"/>
          <p:cNvPicPr>
            <a:picLocks noChangeAspect="1"/>
          </p:cNvPicPr>
          <p:nvPr/>
        </p:nvPicPr>
        <p:blipFill>
          <a:blip r:embed="rId3" cstate="email"/>
          <a:stretch>
            <a:fillRect/>
          </a:stretch>
        </p:blipFill>
        <p:spPr>
          <a:xfrm>
            <a:off x="304800" y="5052590"/>
            <a:ext cx="1371600" cy="1028700"/>
          </a:xfrm>
          <a:prstGeom prst="rect">
            <a:avLst/>
          </a:prstGeom>
          <a:ln>
            <a:noFill/>
          </a:ln>
          <a:effectLst>
            <a:softEdge rad="112500"/>
          </a:effectLst>
        </p:spPr>
      </p:pic>
      <p:graphicFrame>
        <p:nvGraphicFramePr>
          <p:cNvPr id="9218" name="Object 2"/>
          <p:cNvGraphicFramePr>
            <a:graphicFrameLocks noChangeAspect="1"/>
          </p:cNvGraphicFramePr>
          <p:nvPr/>
        </p:nvGraphicFramePr>
        <p:xfrm>
          <a:off x="7467600" y="4290590"/>
          <a:ext cx="1371600" cy="996950"/>
        </p:xfrm>
        <a:graphic>
          <a:graphicData uri="http://schemas.openxmlformats.org/presentationml/2006/ole">
            <p:oleObj spid="_x0000_s138242" name="Photo Editor ｲﾒｰｼﾞ" r:id="rId4" imgW="9866667" imgH="7171429" progId="">
              <p:embed/>
            </p:oleObj>
          </a:graphicData>
        </a:graphic>
      </p:graphicFrame>
      <p:grpSp>
        <p:nvGrpSpPr>
          <p:cNvPr id="3" name="组合 54"/>
          <p:cNvGrpSpPr>
            <a:grpSpLocks/>
          </p:cNvGrpSpPr>
          <p:nvPr/>
        </p:nvGrpSpPr>
        <p:grpSpPr bwMode="auto">
          <a:xfrm>
            <a:off x="533400" y="3757190"/>
            <a:ext cx="8069263" cy="2624138"/>
            <a:chOff x="685800" y="3810000"/>
            <a:chExt cx="8068588" cy="2624554"/>
          </a:xfrm>
        </p:grpSpPr>
        <p:sp>
          <p:nvSpPr>
            <p:cNvPr id="5" name="TextBox 4"/>
            <p:cNvSpPr txBox="1"/>
            <p:nvPr/>
          </p:nvSpPr>
          <p:spPr bwMode="auto">
            <a:xfrm>
              <a:off x="685800" y="3810000"/>
              <a:ext cx="1211162" cy="338192"/>
            </a:xfrm>
            <a:prstGeom prst="rect">
              <a:avLst/>
            </a:prstGeom>
            <a:noFill/>
            <a:ln w="6350">
              <a:noFill/>
              <a:miter lim="800000"/>
              <a:headEnd/>
              <a:tailEnd/>
            </a:ln>
          </p:spPr>
          <p:txBody>
            <a:bodyPr wrap="none">
              <a:spAutoFit/>
            </a:bodyPr>
            <a:lstStyle/>
            <a:p>
              <a:pPr indent="-342900" eaLnBrk="0" hangingPunct="0">
                <a:spcBef>
                  <a:spcPct val="20000"/>
                </a:spcBef>
                <a:defRPr/>
              </a:pPr>
              <a:r>
                <a:rPr lang="zh-CN" altLang="en-US" sz="1600" b="1" kern="0" dirty="0">
                  <a:latin typeface="微软雅黑" pitchFamily="34" charset="-122"/>
                  <a:ea typeface="微软雅黑" pitchFamily="34" charset="-122"/>
                </a:rPr>
                <a:t>智能机器人</a:t>
              </a:r>
            </a:p>
          </p:txBody>
        </p:sp>
        <p:sp>
          <p:nvSpPr>
            <p:cNvPr id="6" name="TextBox 5"/>
            <p:cNvSpPr txBox="1"/>
            <p:nvPr/>
          </p:nvSpPr>
          <p:spPr bwMode="auto">
            <a:xfrm>
              <a:off x="761994" y="6096362"/>
              <a:ext cx="1004804" cy="338192"/>
            </a:xfrm>
            <a:prstGeom prst="rect">
              <a:avLst/>
            </a:prstGeom>
            <a:noFill/>
            <a:ln w="6350">
              <a:noFill/>
              <a:miter lim="800000"/>
              <a:headEnd/>
              <a:tailEnd/>
            </a:ln>
          </p:spPr>
          <p:txBody>
            <a:bodyPr wrap="none">
              <a:spAutoFit/>
            </a:bodyPr>
            <a:lstStyle/>
            <a:p>
              <a:pPr indent="-342900" eaLnBrk="0" hangingPunct="0">
                <a:spcBef>
                  <a:spcPct val="20000"/>
                </a:spcBef>
                <a:defRPr/>
              </a:pPr>
              <a:r>
                <a:rPr lang="zh-CN" altLang="en-US" sz="1600" b="1" kern="0" dirty="0">
                  <a:latin typeface="微软雅黑" pitchFamily="34" charset="-122"/>
                  <a:ea typeface="微软雅黑" pitchFamily="34" charset="-122"/>
                </a:rPr>
                <a:t>智能机器</a:t>
              </a:r>
            </a:p>
          </p:txBody>
        </p:sp>
        <p:sp>
          <p:nvSpPr>
            <p:cNvPr id="7" name="TextBox 6"/>
            <p:cNvSpPr txBox="1"/>
            <p:nvPr/>
          </p:nvSpPr>
          <p:spPr bwMode="auto">
            <a:xfrm>
              <a:off x="2971609" y="4648333"/>
              <a:ext cx="1620702" cy="338192"/>
            </a:xfrm>
            <a:prstGeom prst="rect">
              <a:avLst/>
            </a:prstGeom>
            <a:noFill/>
            <a:ln w="6350">
              <a:noFill/>
              <a:miter lim="800000"/>
              <a:headEnd/>
              <a:tailEnd/>
            </a:ln>
          </p:spPr>
          <p:txBody>
            <a:bodyPr wrap="none">
              <a:spAutoFit/>
            </a:bodyPr>
            <a:lstStyle/>
            <a:p>
              <a:pPr indent="-342900" eaLnBrk="0" hangingPunct="0">
                <a:spcBef>
                  <a:spcPct val="20000"/>
                </a:spcBef>
                <a:defRPr/>
              </a:pPr>
              <a:r>
                <a:rPr lang="zh-CN" altLang="en-US" sz="1600" b="1" kern="0" dirty="0">
                  <a:latin typeface="微软雅黑" pitchFamily="34" charset="-122"/>
                  <a:ea typeface="微软雅黑" pitchFamily="34" charset="-122"/>
                </a:rPr>
                <a:t>自动化标准单元</a:t>
              </a:r>
            </a:p>
          </p:txBody>
        </p:sp>
        <p:sp>
          <p:nvSpPr>
            <p:cNvPr id="8" name="TextBox 7"/>
            <p:cNvSpPr txBox="1"/>
            <p:nvPr/>
          </p:nvSpPr>
          <p:spPr bwMode="auto">
            <a:xfrm>
              <a:off x="5257418" y="4343485"/>
              <a:ext cx="1415932" cy="338192"/>
            </a:xfrm>
            <a:prstGeom prst="rect">
              <a:avLst/>
            </a:prstGeom>
            <a:noFill/>
            <a:ln w="6350">
              <a:noFill/>
              <a:miter lim="800000"/>
              <a:headEnd/>
              <a:tailEnd/>
            </a:ln>
          </p:spPr>
          <p:txBody>
            <a:bodyPr wrap="none">
              <a:spAutoFit/>
            </a:bodyPr>
            <a:lstStyle/>
            <a:p>
              <a:pPr indent="-342900" eaLnBrk="0" hangingPunct="0">
                <a:spcBef>
                  <a:spcPct val="20000"/>
                </a:spcBef>
                <a:defRPr/>
              </a:pPr>
              <a:r>
                <a:rPr lang="zh-CN" altLang="en-US" sz="1600" b="1" kern="0" dirty="0">
                  <a:latin typeface="微软雅黑" pitchFamily="34" charset="-122"/>
                  <a:ea typeface="微软雅黑" pitchFamily="34" charset="-122"/>
                </a:rPr>
                <a:t>自动化生产线</a:t>
              </a:r>
            </a:p>
          </p:txBody>
        </p:sp>
        <p:sp>
          <p:nvSpPr>
            <p:cNvPr id="9" name="TextBox 8"/>
            <p:cNvSpPr txBox="1"/>
            <p:nvPr/>
          </p:nvSpPr>
          <p:spPr bwMode="auto">
            <a:xfrm>
              <a:off x="7543226" y="3886212"/>
              <a:ext cx="1211162" cy="338192"/>
            </a:xfrm>
            <a:prstGeom prst="rect">
              <a:avLst/>
            </a:prstGeom>
            <a:noFill/>
            <a:ln w="6350">
              <a:noFill/>
              <a:miter lim="800000"/>
              <a:headEnd/>
              <a:tailEnd/>
            </a:ln>
          </p:spPr>
          <p:txBody>
            <a:bodyPr wrap="none">
              <a:spAutoFit/>
            </a:bodyPr>
            <a:lstStyle/>
            <a:p>
              <a:pPr indent="-342900" eaLnBrk="0" hangingPunct="0">
                <a:spcBef>
                  <a:spcPct val="20000"/>
                </a:spcBef>
                <a:defRPr/>
              </a:pPr>
              <a:r>
                <a:rPr lang="zh-CN" altLang="en-US" sz="1600" b="1" kern="0" dirty="0">
                  <a:latin typeface="微软雅黑" pitchFamily="34" charset="-122"/>
                  <a:ea typeface="微软雅黑" pitchFamily="34" charset="-122"/>
                </a:rPr>
                <a:t>无人化工厂</a:t>
              </a:r>
            </a:p>
          </p:txBody>
        </p:sp>
        <p:grpSp>
          <p:nvGrpSpPr>
            <p:cNvPr id="4" name="组合 33"/>
            <p:cNvGrpSpPr>
              <a:grpSpLocks/>
            </p:cNvGrpSpPr>
            <p:nvPr/>
          </p:nvGrpSpPr>
          <p:grpSpPr bwMode="auto">
            <a:xfrm>
              <a:off x="2209673" y="4648333"/>
              <a:ext cx="858766" cy="539836"/>
              <a:chOff x="3809873" y="4032133"/>
              <a:chExt cx="858766" cy="539836"/>
            </a:xfrm>
          </p:grpSpPr>
          <p:sp>
            <p:nvSpPr>
              <p:cNvPr id="25" name="平行四边形 24"/>
              <p:cNvSpPr/>
              <p:nvPr/>
            </p:nvSpPr>
            <p:spPr>
              <a:xfrm>
                <a:off x="3809873" y="4419545"/>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平行四边形 25"/>
              <p:cNvSpPr/>
              <p:nvPr/>
            </p:nvSpPr>
            <p:spPr>
              <a:xfrm>
                <a:off x="4038454" y="4114696"/>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平行四边形 26"/>
              <p:cNvSpPr/>
              <p:nvPr/>
            </p:nvSpPr>
            <p:spPr>
              <a:xfrm rot="5400000" flipH="1">
                <a:off x="3886011" y="4267139"/>
                <a:ext cx="457273" cy="152387"/>
              </a:xfrm>
              <a:prstGeom prst="parallelogram">
                <a:avLst>
                  <a:gd name="adj" fmla="val 100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等腰三角形 27"/>
              <p:cNvSpPr/>
              <p:nvPr/>
            </p:nvSpPr>
            <p:spPr>
              <a:xfrm rot="20610125">
                <a:off x="4211477" y="4032133"/>
                <a:ext cx="457162" cy="247689"/>
              </a:xfrm>
              <a:prstGeom prst="triangle">
                <a:avLst>
                  <a:gd name="adj" fmla="val 58317"/>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0" name="组合 34"/>
            <p:cNvGrpSpPr>
              <a:grpSpLocks/>
            </p:cNvGrpSpPr>
            <p:nvPr/>
          </p:nvGrpSpPr>
          <p:grpSpPr bwMode="auto">
            <a:xfrm>
              <a:off x="4495481" y="4343485"/>
              <a:ext cx="858766" cy="539836"/>
              <a:chOff x="3809681" y="4032085"/>
              <a:chExt cx="858766" cy="539836"/>
            </a:xfrm>
          </p:grpSpPr>
          <p:sp>
            <p:nvSpPr>
              <p:cNvPr id="21" name="平行四边形 20"/>
              <p:cNvSpPr/>
              <p:nvPr/>
            </p:nvSpPr>
            <p:spPr>
              <a:xfrm>
                <a:off x="3809681" y="4419497"/>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平行四边形 21"/>
              <p:cNvSpPr/>
              <p:nvPr/>
            </p:nvSpPr>
            <p:spPr>
              <a:xfrm>
                <a:off x="4038262" y="4114648"/>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平行四边形 22"/>
              <p:cNvSpPr/>
              <p:nvPr/>
            </p:nvSpPr>
            <p:spPr>
              <a:xfrm rot="5400000" flipH="1">
                <a:off x="3885819" y="4267091"/>
                <a:ext cx="457273" cy="152387"/>
              </a:xfrm>
              <a:prstGeom prst="parallelogram">
                <a:avLst>
                  <a:gd name="adj" fmla="val 100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等腰三角形 23"/>
              <p:cNvSpPr/>
              <p:nvPr/>
            </p:nvSpPr>
            <p:spPr>
              <a:xfrm rot="20610125">
                <a:off x="4211285" y="4032085"/>
                <a:ext cx="457162" cy="247689"/>
              </a:xfrm>
              <a:prstGeom prst="triangle">
                <a:avLst>
                  <a:gd name="adj" fmla="val 58317"/>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 name="组合 45"/>
            <p:cNvGrpSpPr>
              <a:grpSpLocks/>
            </p:cNvGrpSpPr>
            <p:nvPr/>
          </p:nvGrpSpPr>
          <p:grpSpPr bwMode="auto">
            <a:xfrm>
              <a:off x="6628903" y="3962424"/>
              <a:ext cx="860353" cy="539836"/>
              <a:chOff x="3809503" y="4032024"/>
              <a:chExt cx="860353" cy="539836"/>
            </a:xfrm>
          </p:grpSpPr>
          <p:sp>
            <p:nvSpPr>
              <p:cNvPr id="17" name="平行四边形 16"/>
              <p:cNvSpPr/>
              <p:nvPr/>
            </p:nvSpPr>
            <p:spPr>
              <a:xfrm>
                <a:off x="3809503" y="4419436"/>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4038084" y="4114587"/>
                <a:ext cx="382556"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平行四边形 18"/>
              <p:cNvSpPr/>
              <p:nvPr/>
            </p:nvSpPr>
            <p:spPr>
              <a:xfrm rot="5400000" flipH="1">
                <a:off x="3885641" y="4267030"/>
                <a:ext cx="457273" cy="152387"/>
              </a:xfrm>
              <a:prstGeom prst="parallelogram">
                <a:avLst>
                  <a:gd name="adj" fmla="val 100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等腰三角形 19"/>
              <p:cNvSpPr/>
              <p:nvPr/>
            </p:nvSpPr>
            <p:spPr>
              <a:xfrm rot="20610125">
                <a:off x="4212694" y="4032024"/>
                <a:ext cx="457162" cy="247689"/>
              </a:xfrm>
              <a:prstGeom prst="triangle">
                <a:avLst>
                  <a:gd name="adj" fmla="val 58317"/>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平行四边形 12"/>
            <p:cNvSpPr/>
            <p:nvPr/>
          </p:nvSpPr>
          <p:spPr>
            <a:xfrm rot="5400000" flipH="1">
              <a:off x="2057230" y="5181836"/>
              <a:ext cx="457272" cy="152387"/>
            </a:xfrm>
            <a:prstGeom prst="parallelogram">
              <a:avLst>
                <a:gd name="adj" fmla="val 100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平行四边形 13"/>
            <p:cNvSpPr/>
            <p:nvPr/>
          </p:nvSpPr>
          <p:spPr>
            <a:xfrm>
              <a:off x="1904898" y="5334242"/>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平行四边形 14"/>
            <p:cNvSpPr/>
            <p:nvPr/>
          </p:nvSpPr>
          <p:spPr>
            <a:xfrm>
              <a:off x="1981092" y="4724545"/>
              <a:ext cx="380968" cy="152424"/>
            </a:xfrm>
            <a:prstGeom prst="parallelogram">
              <a:avLst>
                <a:gd name="adj" fmla="val 75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平行四边形 15"/>
            <p:cNvSpPr/>
            <p:nvPr/>
          </p:nvSpPr>
          <p:spPr>
            <a:xfrm rot="5400000" flipH="1">
              <a:off x="2057230" y="4876988"/>
              <a:ext cx="457272" cy="152387"/>
            </a:xfrm>
            <a:prstGeom prst="parallelogram">
              <a:avLst>
                <a:gd name="adj" fmla="val 100000"/>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 name="组合 59"/>
          <p:cNvGrpSpPr>
            <a:grpSpLocks/>
          </p:cNvGrpSpPr>
          <p:nvPr/>
        </p:nvGrpSpPr>
        <p:grpSpPr bwMode="auto">
          <a:xfrm>
            <a:off x="533400" y="4138190"/>
            <a:ext cx="1143000" cy="914400"/>
            <a:chOff x="609600" y="3581400"/>
            <a:chExt cx="1194816" cy="1088136"/>
          </a:xfrm>
        </p:grpSpPr>
        <p:sp>
          <p:nvSpPr>
            <p:cNvPr id="30" name="Oval 11" descr="D:\最新プレゼン置き場\トヨタ二橋常務役員殿\イメージ 2.gif"/>
            <p:cNvSpPr>
              <a:spLocks noChangeAspect="1" noChangeArrowheads="1"/>
            </p:cNvSpPr>
            <p:nvPr/>
          </p:nvSpPr>
          <p:spPr bwMode="auto">
            <a:xfrm>
              <a:off x="685935" y="3581400"/>
              <a:ext cx="1088610" cy="1088136"/>
            </a:xfrm>
            <a:prstGeom prst="ellipse">
              <a:avLst/>
            </a:prstGeom>
            <a:blipFill dpi="0" rotWithShape="0">
              <a:blip r:embed="rId5" cstate="email"/>
              <a:srcRect/>
              <a:stretch>
                <a:fillRect/>
              </a:stretch>
            </a:blipFill>
            <a:ln w="9525">
              <a:noFill/>
              <a:round/>
              <a:headEnd/>
              <a:tailEnd/>
            </a:ln>
          </p:spPr>
          <p:txBody>
            <a:bodyPr wrap="none" anchor="ctr"/>
            <a:lstStyle/>
            <a:p>
              <a:pPr>
                <a:defRPr/>
              </a:pPr>
              <a:endParaRPr lang="zh-CN" altLang="en-US" sz="1200">
                <a:latin typeface="+mn-lt"/>
                <a:ea typeface="微软雅黑" pitchFamily="34" charset="-122"/>
              </a:endParaRPr>
            </a:p>
          </p:txBody>
        </p:sp>
        <p:pic>
          <p:nvPicPr>
            <p:cNvPr id="9240" name="Picture 63"/>
            <p:cNvPicPr>
              <a:picLocks noChangeAspect="1" noChangeArrowheads="1"/>
            </p:cNvPicPr>
            <p:nvPr/>
          </p:nvPicPr>
          <p:blipFill>
            <a:blip r:embed="rId6" cstate="email"/>
            <a:srcRect b="-8"/>
            <a:stretch>
              <a:fillRect/>
            </a:stretch>
          </p:blipFill>
          <p:spPr bwMode="auto">
            <a:xfrm>
              <a:off x="609600" y="4114800"/>
              <a:ext cx="522896" cy="428659"/>
            </a:xfrm>
            <a:prstGeom prst="rect">
              <a:avLst/>
            </a:prstGeom>
            <a:noFill/>
            <a:ln w="9525">
              <a:noFill/>
              <a:miter lim="800000"/>
              <a:headEnd/>
              <a:tailEnd/>
            </a:ln>
          </p:spPr>
        </p:pic>
        <p:pic>
          <p:nvPicPr>
            <p:cNvPr id="9241" name="Picture 124" descr="\\10.10.10.1\sfr\1FPublic\Public\市场\图片\R-1000iA\R-1000iA-右.jpg"/>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1219200" y="3733800"/>
              <a:ext cx="585216" cy="833933"/>
            </a:xfrm>
            <a:prstGeom prst="rect">
              <a:avLst/>
            </a:prstGeom>
            <a:noFill/>
            <a:ln w="9525">
              <a:noFill/>
              <a:miter lim="800000"/>
              <a:headEnd/>
              <a:tailEnd/>
            </a:ln>
          </p:spPr>
        </p:pic>
      </p:grpSp>
      <p:pic>
        <p:nvPicPr>
          <p:cNvPr id="33" name="Picture 6"/>
          <p:cNvPicPr>
            <a:picLocks noChangeAspect="1" noChangeArrowheads="1"/>
          </p:cNvPicPr>
          <p:nvPr/>
        </p:nvPicPr>
        <p:blipFill>
          <a:blip r:embed="rId8" cstate="email"/>
          <a:srcRect/>
          <a:stretch>
            <a:fillRect/>
          </a:stretch>
        </p:blipFill>
        <p:spPr bwMode="auto">
          <a:xfrm>
            <a:off x="2819400" y="3680990"/>
            <a:ext cx="1599289" cy="914400"/>
          </a:xfrm>
          <a:prstGeom prst="rect">
            <a:avLst/>
          </a:prstGeom>
          <a:ln>
            <a:noFill/>
          </a:ln>
          <a:effectLst>
            <a:softEdge rad="112500"/>
          </a:effectLst>
        </p:spPr>
      </p:pic>
      <p:grpSp>
        <p:nvGrpSpPr>
          <p:cNvPr id="29" name="Group 3"/>
          <p:cNvGrpSpPr>
            <a:grpSpLocks noChangeAspect="1"/>
          </p:cNvGrpSpPr>
          <p:nvPr/>
        </p:nvGrpSpPr>
        <p:grpSpPr bwMode="auto">
          <a:xfrm>
            <a:off x="2971800" y="5281190"/>
            <a:ext cx="1371600" cy="906463"/>
            <a:chOff x="-128" y="1676"/>
            <a:chExt cx="4777" cy="3014"/>
          </a:xfrm>
        </p:grpSpPr>
        <p:sp>
          <p:nvSpPr>
            <p:cNvPr id="9227" name="Freeform 4"/>
            <p:cNvSpPr>
              <a:spLocks noChangeAspect="1"/>
            </p:cNvSpPr>
            <p:nvPr/>
          </p:nvSpPr>
          <p:spPr bwMode="auto">
            <a:xfrm>
              <a:off x="-57" y="3351"/>
              <a:ext cx="4512" cy="1332"/>
            </a:xfrm>
            <a:custGeom>
              <a:avLst/>
              <a:gdLst>
                <a:gd name="T0" fmla="*/ 0 w 4512"/>
                <a:gd name="T1" fmla="*/ 711 h 1332"/>
                <a:gd name="T2" fmla="*/ 174 w 4512"/>
                <a:gd name="T3" fmla="*/ 1068 h 1332"/>
                <a:gd name="T4" fmla="*/ 228 w 4512"/>
                <a:gd name="T5" fmla="*/ 1089 h 1332"/>
                <a:gd name="T6" fmla="*/ 273 w 4512"/>
                <a:gd name="T7" fmla="*/ 1107 h 1332"/>
                <a:gd name="T8" fmla="*/ 492 w 4512"/>
                <a:gd name="T9" fmla="*/ 1068 h 1332"/>
                <a:gd name="T10" fmla="*/ 495 w 4512"/>
                <a:gd name="T11" fmla="*/ 1113 h 1332"/>
                <a:gd name="T12" fmla="*/ 528 w 4512"/>
                <a:gd name="T13" fmla="*/ 1161 h 1332"/>
                <a:gd name="T14" fmla="*/ 525 w 4512"/>
                <a:gd name="T15" fmla="*/ 1332 h 1332"/>
                <a:gd name="T16" fmla="*/ 3354 w 4512"/>
                <a:gd name="T17" fmla="*/ 1317 h 1332"/>
                <a:gd name="T18" fmla="*/ 3342 w 4512"/>
                <a:gd name="T19" fmla="*/ 981 h 1332"/>
                <a:gd name="T20" fmla="*/ 3435 w 4512"/>
                <a:gd name="T21" fmla="*/ 966 h 1332"/>
                <a:gd name="T22" fmla="*/ 3465 w 4512"/>
                <a:gd name="T23" fmla="*/ 807 h 1332"/>
                <a:gd name="T24" fmla="*/ 3450 w 4512"/>
                <a:gd name="T25" fmla="*/ 594 h 1332"/>
                <a:gd name="T26" fmla="*/ 4455 w 4512"/>
                <a:gd name="T27" fmla="*/ 417 h 1332"/>
                <a:gd name="T28" fmla="*/ 4476 w 4512"/>
                <a:gd name="T29" fmla="*/ 387 h 1332"/>
                <a:gd name="T30" fmla="*/ 4512 w 4512"/>
                <a:gd name="T31" fmla="*/ 369 h 1332"/>
                <a:gd name="T32" fmla="*/ 4494 w 4512"/>
                <a:gd name="T33" fmla="*/ 330 h 1332"/>
                <a:gd name="T34" fmla="*/ 4056 w 4512"/>
                <a:gd name="T35" fmla="*/ 78 h 1332"/>
                <a:gd name="T36" fmla="*/ 3084 w 4512"/>
                <a:gd name="T37" fmla="*/ 240 h 1332"/>
                <a:gd name="T38" fmla="*/ 3069 w 4512"/>
                <a:gd name="T39" fmla="*/ 0 h 1332"/>
                <a:gd name="T40" fmla="*/ 693 w 4512"/>
                <a:gd name="T41" fmla="*/ 330 h 1332"/>
                <a:gd name="T42" fmla="*/ 693 w 4512"/>
                <a:gd name="T43" fmla="*/ 588 h 1332"/>
                <a:gd name="T44" fmla="*/ 432 w 4512"/>
                <a:gd name="T45" fmla="*/ 618 h 1332"/>
                <a:gd name="T46" fmla="*/ 426 w 4512"/>
                <a:gd name="T47" fmla="*/ 636 h 1332"/>
                <a:gd name="T48" fmla="*/ 393 w 4512"/>
                <a:gd name="T49" fmla="*/ 639 h 1332"/>
                <a:gd name="T50" fmla="*/ 381 w 4512"/>
                <a:gd name="T51" fmla="*/ 654 h 1332"/>
                <a:gd name="T52" fmla="*/ 96 w 4512"/>
                <a:gd name="T53" fmla="*/ 702 h 1332"/>
                <a:gd name="T54" fmla="*/ 84 w 4512"/>
                <a:gd name="T55" fmla="*/ 675 h 1332"/>
                <a:gd name="T56" fmla="*/ 24 w 4512"/>
                <a:gd name="T57" fmla="*/ 687 h 1332"/>
                <a:gd name="T58" fmla="*/ 0 w 4512"/>
                <a:gd name="T59" fmla="*/ 711 h 133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512"/>
                <a:gd name="T91" fmla="*/ 0 h 1332"/>
                <a:gd name="T92" fmla="*/ 4512 w 4512"/>
                <a:gd name="T93" fmla="*/ 1332 h 133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512" h="1332">
                  <a:moveTo>
                    <a:pt x="0" y="711"/>
                  </a:moveTo>
                  <a:lnTo>
                    <a:pt x="174" y="1068"/>
                  </a:lnTo>
                  <a:lnTo>
                    <a:pt x="228" y="1089"/>
                  </a:lnTo>
                  <a:lnTo>
                    <a:pt x="273" y="1107"/>
                  </a:lnTo>
                  <a:lnTo>
                    <a:pt x="492" y="1068"/>
                  </a:lnTo>
                  <a:lnTo>
                    <a:pt x="495" y="1113"/>
                  </a:lnTo>
                  <a:lnTo>
                    <a:pt x="528" y="1161"/>
                  </a:lnTo>
                  <a:lnTo>
                    <a:pt x="525" y="1332"/>
                  </a:lnTo>
                  <a:lnTo>
                    <a:pt x="3354" y="1317"/>
                  </a:lnTo>
                  <a:lnTo>
                    <a:pt x="3342" y="981"/>
                  </a:lnTo>
                  <a:lnTo>
                    <a:pt x="3435" y="966"/>
                  </a:lnTo>
                  <a:lnTo>
                    <a:pt x="3465" y="807"/>
                  </a:lnTo>
                  <a:lnTo>
                    <a:pt x="3450" y="594"/>
                  </a:lnTo>
                  <a:lnTo>
                    <a:pt x="4455" y="417"/>
                  </a:lnTo>
                  <a:lnTo>
                    <a:pt x="4476" y="387"/>
                  </a:lnTo>
                  <a:lnTo>
                    <a:pt x="4512" y="369"/>
                  </a:lnTo>
                  <a:lnTo>
                    <a:pt x="4494" y="330"/>
                  </a:lnTo>
                  <a:lnTo>
                    <a:pt x="4056" y="78"/>
                  </a:lnTo>
                  <a:lnTo>
                    <a:pt x="3084" y="240"/>
                  </a:lnTo>
                  <a:lnTo>
                    <a:pt x="3069" y="0"/>
                  </a:lnTo>
                  <a:lnTo>
                    <a:pt x="693" y="330"/>
                  </a:lnTo>
                  <a:lnTo>
                    <a:pt x="693" y="588"/>
                  </a:lnTo>
                  <a:lnTo>
                    <a:pt x="432" y="618"/>
                  </a:lnTo>
                  <a:lnTo>
                    <a:pt x="426" y="636"/>
                  </a:lnTo>
                  <a:lnTo>
                    <a:pt x="393" y="639"/>
                  </a:lnTo>
                  <a:lnTo>
                    <a:pt x="381" y="654"/>
                  </a:lnTo>
                  <a:lnTo>
                    <a:pt x="96" y="702"/>
                  </a:lnTo>
                  <a:lnTo>
                    <a:pt x="84" y="675"/>
                  </a:lnTo>
                  <a:lnTo>
                    <a:pt x="24" y="687"/>
                  </a:lnTo>
                  <a:lnTo>
                    <a:pt x="0" y="711"/>
                  </a:lnTo>
                  <a:close/>
                </a:path>
              </a:pathLst>
            </a:custGeom>
            <a:solidFill>
              <a:srgbClr val="FFFFFF"/>
            </a:solidFill>
            <a:ln w="12700">
              <a:noFill/>
              <a:round/>
              <a:headEnd/>
              <a:tailEnd/>
            </a:ln>
          </p:spPr>
          <p:txBody>
            <a:bodyPr wrap="none" anchor="ctr"/>
            <a:lstStyle/>
            <a:p>
              <a:endParaRPr lang="zh-CN" altLang="en-US"/>
            </a:p>
          </p:txBody>
        </p:sp>
        <p:sp>
          <p:nvSpPr>
            <p:cNvPr id="9228" name="Freeform 5"/>
            <p:cNvSpPr>
              <a:spLocks noChangeAspect="1"/>
            </p:cNvSpPr>
            <p:nvPr/>
          </p:nvSpPr>
          <p:spPr bwMode="auto">
            <a:xfrm>
              <a:off x="3828" y="3798"/>
              <a:ext cx="288" cy="873"/>
            </a:xfrm>
            <a:custGeom>
              <a:avLst/>
              <a:gdLst>
                <a:gd name="T0" fmla="*/ 0 w 288"/>
                <a:gd name="T1" fmla="*/ 33 h 873"/>
                <a:gd name="T2" fmla="*/ 0 w 288"/>
                <a:gd name="T3" fmla="*/ 186 h 873"/>
                <a:gd name="T4" fmla="*/ 57 w 288"/>
                <a:gd name="T5" fmla="*/ 339 h 873"/>
                <a:gd name="T6" fmla="*/ 60 w 288"/>
                <a:gd name="T7" fmla="*/ 873 h 873"/>
                <a:gd name="T8" fmla="*/ 201 w 288"/>
                <a:gd name="T9" fmla="*/ 870 h 873"/>
                <a:gd name="T10" fmla="*/ 198 w 288"/>
                <a:gd name="T11" fmla="*/ 435 h 873"/>
                <a:gd name="T12" fmla="*/ 225 w 288"/>
                <a:gd name="T13" fmla="*/ 396 h 873"/>
                <a:gd name="T14" fmla="*/ 270 w 288"/>
                <a:gd name="T15" fmla="*/ 129 h 873"/>
                <a:gd name="T16" fmla="*/ 288 w 288"/>
                <a:gd name="T17" fmla="*/ 0 h 873"/>
                <a:gd name="T18" fmla="*/ 0 w 288"/>
                <a:gd name="T19" fmla="*/ 33 h 8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8"/>
                <a:gd name="T31" fmla="*/ 0 h 873"/>
                <a:gd name="T32" fmla="*/ 288 w 288"/>
                <a:gd name="T33" fmla="*/ 873 h 8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8" h="873">
                  <a:moveTo>
                    <a:pt x="0" y="33"/>
                  </a:moveTo>
                  <a:lnTo>
                    <a:pt x="0" y="186"/>
                  </a:lnTo>
                  <a:lnTo>
                    <a:pt x="57" y="339"/>
                  </a:lnTo>
                  <a:lnTo>
                    <a:pt x="60" y="873"/>
                  </a:lnTo>
                  <a:lnTo>
                    <a:pt x="201" y="870"/>
                  </a:lnTo>
                  <a:lnTo>
                    <a:pt x="198" y="435"/>
                  </a:lnTo>
                  <a:lnTo>
                    <a:pt x="225" y="396"/>
                  </a:lnTo>
                  <a:lnTo>
                    <a:pt x="270" y="129"/>
                  </a:lnTo>
                  <a:lnTo>
                    <a:pt x="288" y="0"/>
                  </a:lnTo>
                  <a:lnTo>
                    <a:pt x="0" y="33"/>
                  </a:lnTo>
                  <a:close/>
                </a:path>
              </a:pathLst>
            </a:custGeom>
            <a:solidFill>
              <a:srgbClr val="FFFFFF"/>
            </a:solidFill>
            <a:ln w="12700">
              <a:noFill/>
              <a:round/>
              <a:headEnd/>
              <a:tailEnd/>
            </a:ln>
          </p:spPr>
          <p:txBody>
            <a:bodyPr wrap="none" anchor="ctr"/>
            <a:lstStyle/>
            <a:p>
              <a:endParaRPr lang="zh-CN" altLang="en-US"/>
            </a:p>
          </p:txBody>
        </p:sp>
        <p:sp>
          <p:nvSpPr>
            <p:cNvPr id="9229" name="Freeform 6"/>
            <p:cNvSpPr>
              <a:spLocks noChangeAspect="1"/>
            </p:cNvSpPr>
            <p:nvPr/>
          </p:nvSpPr>
          <p:spPr bwMode="auto">
            <a:xfrm>
              <a:off x="1500" y="2776"/>
              <a:ext cx="168" cy="572"/>
            </a:xfrm>
            <a:custGeom>
              <a:avLst/>
              <a:gdLst>
                <a:gd name="T0" fmla="*/ 0 w 168"/>
                <a:gd name="T1" fmla="*/ 2 h 572"/>
                <a:gd name="T2" fmla="*/ 154 w 168"/>
                <a:gd name="T3" fmla="*/ 572 h 572"/>
                <a:gd name="T4" fmla="*/ 168 w 168"/>
                <a:gd name="T5" fmla="*/ 562 h 572"/>
                <a:gd name="T6" fmla="*/ 14 w 168"/>
                <a:gd name="T7" fmla="*/ 0 h 572"/>
                <a:gd name="T8" fmla="*/ 0 w 168"/>
                <a:gd name="T9" fmla="*/ 2 h 572"/>
                <a:gd name="T10" fmla="*/ 0 60000 65536"/>
                <a:gd name="T11" fmla="*/ 0 60000 65536"/>
                <a:gd name="T12" fmla="*/ 0 60000 65536"/>
                <a:gd name="T13" fmla="*/ 0 60000 65536"/>
                <a:gd name="T14" fmla="*/ 0 60000 65536"/>
                <a:gd name="T15" fmla="*/ 0 w 168"/>
                <a:gd name="T16" fmla="*/ 0 h 572"/>
                <a:gd name="T17" fmla="*/ 168 w 168"/>
                <a:gd name="T18" fmla="*/ 572 h 572"/>
              </a:gdLst>
              <a:ahLst/>
              <a:cxnLst>
                <a:cxn ang="T10">
                  <a:pos x="T0" y="T1"/>
                </a:cxn>
                <a:cxn ang="T11">
                  <a:pos x="T2" y="T3"/>
                </a:cxn>
                <a:cxn ang="T12">
                  <a:pos x="T4" y="T5"/>
                </a:cxn>
                <a:cxn ang="T13">
                  <a:pos x="T6" y="T7"/>
                </a:cxn>
                <a:cxn ang="T14">
                  <a:pos x="T8" y="T9"/>
                </a:cxn>
              </a:cxnLst>
              <a:rect l="T15" t="T16" r="T17" b="T18"/>
              <a:pathLst>
                <a:path w="168" h="572">
                  <a:moveTo>
                    <a:pt x="0" y="2"/>
                  </a:moveTo>
                  <a:lnTo>
                    <a:pt x="154" y="572"/>
                  </a:lnTo>
                  <a:lnTo>
                    <a:pt x="168" y="562"/>
                  </a:lnTo>
                  <a:lnTo>
                    <a:pt x="14" y="0"/>
                  </a:lnTo>
                  <a:lnTo>
                    <a:pt x="0" y="2"/>
                  </a:lnTo>
                  <a:close/>
                </a:path>
              </a:pathLst>
            </a:custGeom>
            <a:solidFill>
              <a:srgbClr val="FFFFFF"/>
            </a:solidFill>
            <a:ln w="12700">
              <a:noFill/>
              <a:round/>
              <a:headEnd/>
              <a:tailEnd/>
            </a:ln>
          </p:spPr>
          <p:txBody>
            <a:bodyPr wrap="none" anchor="ctr"/>
            <a:lstStyle/>
            <a:p>
              <a:endParaRPr lang="zh-CN" altLang="en-US"/>
            </a:p>
          </p:txBody>
        </p:sp>
        <p:sp>
          <p:nvSpPr>
            <p:cNvPr id="9230" name="Rectangle 7"/>
            <p:cNvSpPr>
              <a:spLocks noChangeAspect="1" noChangeArrowheads="1"/>
            </p:cNvSpPr>
            <p:nvPr/>
          </p:nvSpPr>
          <p:spPr bwMode="auto">
            <a:xfrm>
              <a:off x="1648" y="3340"/>
              <a:ext cx="140" cy="80"/>
            </a:xfrm>
            <a:prstGeom prst="rect">
              <a:avLst/>
            </a:prstGeom>
            <a:solidFill>
              <a:srgbClr val="FFFFFF"/>
            </a:solidFill>
            <a:ln w="12700">
              <a:noFill/>
              <a:miter lim="800000"/>
              <a:headEnd/>
              <a:tailEnd/>
            </a:ln>
          </p:spPr>
          <p:txBody>
            <a:bodyPr wrap="none" anchor="ctr"/>
            <a:lstStyle/>
            <a:p>
              <a:endParaRPr lang="ja-JP" altLang="en-US"/>
            </a:p>
          </p:txBody>
        </p:sp>
        <p:sp>
          <p:nvSpPr>
            <p:cNvPr id="9231" name="Rectangle 8"/>
            <p:cNvSpPr>
              <a:spLocks noChangeAspect="1" noChangeArrowheads="1"/>
            </p:cNvSpPr>
            <p:nvPr/>
          </p:nvSpPr>
          <p:spPr bwMode="auto">
            <a:xfrm>
              <a:off x="1714" y="3248"/>
              <a:ext cx="218" cy="372"/>
            </a:xfrm>
            <a:prstGeom prst="rect">
              <a:avLst/>
            </a:prstGeom>
            <a:solidFill>
              <a:srgbClr val="FFFFFF"/>
            </a:solidFill>
            <a:ln w="12700">
              <a:noFill/>
              <a:miter lim="800000"/>
              <a:headEnd/>
              <a:tailEnd/>
            </a:ln>
          </p:spPr>
          <p:txBody>
            <a:bodyPr wrap="none" anchor="ctr"/>
            <a:lstStyle/>
            <a:p>
              <a:endParaRPr lang="ja-JP" altLang="en-US"/>
            </a:p>
          </p:txBody>
        </p:sp>
        <p:sp>
          <p:nvSpPr>
            <p:cNvPr id="9232" name="Rectangle 9"/>
            <p:cNvSpPr>
              <a:spLocks noChangeAspect="1" noChangeArrowheads="1"/>
            </p:cNvSpPr>
            <p:nvPr/>
          </p:nvSpPr>
          <p:spPr bwMode="auto">
            <a:xfrm>
              <a:off x="1122" y="2498"/>
              <a:ext cx="752" cy="496"/>
            </a:xfrm>
            <a:prstGeom prst="rect">
              <a:avLst/>
            </a:prstGeom>
            <a:solidFill>
              <a:srgbClr val="FFFFFF"/>
            </a:solidFill>
            <a:ln w="12700">
              <a:noFill/>
              <a:miter lim="800000"/>
              <a:headEnd/>
              <a:tailEnd/>
            </a:ln>
          </p:spPr>
          <p:txBody>
            <a:bodyPr wrap="none" anchor="ctr"/>
            <a:lstStyle/>
            <a:p>
              <a:endParaRPr lang="ja-JP" altLang="en-US"/>
            </a:p>
          </p:txBody>
        </p:sp>
        <p:sp>
          <p:nvSpPr>
            <p:cNvPr id="9233" name="Freeform 10"/>
            <p:cNvSpPr>
              <a:spLocks noChangeAspect="1"/>
            </p:cNvSpPr>
            <p:nvPr/>
          </p:nvSpPr>
          <p:spPr bwMode="auto">
            <a:xfrm>
              <a:off x="2740" y="2964"/>
              <a:ext cx="272" cy="418"/>
            </a:xfrm>
            <a:custGeom>
              <a:avLst/>
              <a:gdLst>
                <a:gd name="T0" fmla="*/ 4 w 272"/>
                <a:gd name="T1" fmla="*/ 156 h 418"/>
                <a:gd name="T2" fmla="*/ 0 w 272"/>
                <a:gd name="T3" fmla="*/ 232 h 418"/>
                <a:gd name="T4" fmla="*/ 38 w 272"/>
                <a:gd name="T5" fmla="*/ 258 h 418"/>
                <a:gd name="T6" fmla="*/ 64 w 272"/>
                <a:gd name="T7" fmla="*/ 352 h 418"/>
                <a:gd name="T8" fmla="*/ 128 w 272"/>
                <a:gd name="T9" fmla="*/ 388 h 418"/>
                <a:gd name="T10" fmla="*/ 130 w 272"/>
                <a:gd name="T11" fmla="*/ 418 h 418"/>
                <a:gd name="T12" fmla="*/ 272 w 272"/>
                <a:gd name="T13" fmla="*/ 400 h 418"/>
                <a:gd name="T14" fmla="*/ 264 w 272"/>
                <a:gd name="T15" fmla="*/ 0 h 418"/>
                <a:gd name="T16" fmla="*/ 112 w 272"/>
                <a:gd name="T17" fmla="*/ 14 h 418"/>
                <a:gd name="T18" fmla="*/ 76 w 272"/>
                <a:gd name="T19" fmla="*/ 90 h 418"/>
                <a:gd name="T20" fmla="*/ 60 w 272"/>
                <a:gd name="T21" fmla="*/ 90 h 418"/>
                <a:gd name="T22" fmla="*/ 4 w 272"/>
                <a:gd name="T23" fmla="*/ 156 h 4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2"/>
                <a:gd name="T37" fmla="*/ 0 h 418"/>
                <a:gd name="T38" fmla="*/ 272 w 272"/>
                <a:gd name="T39" fmla="*/ 418 h 4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2" h="418">
                  <a:moveTo>
                    <a:pt x="4" y="156"/>
                  </a:moveTo>
                  <a:lnTo>
                    <a:pt x="0" y="232"/>
                  </a:lnTo>
                  <a:lnTo>
                    <a:pt x="38" y="258"/>
                  </a:lnTo>
                  <a:lnTo>
                    <a:pt x="64" y="352"/>
                  </a:lnTo>
                  <a:lnTo>
                    <a:pt x="128" y="388"/>
                  </a:lnTo>
                  <a:lnTo>
                    <a:pt x="130" y="418"/>
                  </a:lnTo>
                  <a:lnTo>
                    <a:pt x="272" y="400"/>
                  </a:lnTo>
                  <a:lnTo>
                    <a:pt x="264" y="0"/>
                  </a:lnTo>
                  <a:lnTo>
                    <a:pt x="112" y="14"/>
                  </a:lnTo>
                  <a:lnTo>
                    <a:pt x="76" y="90"/>
                  </a:lnTo>
                  <a:lnTo>
                    <a:pt x="60" y="90"/>
                  </a:lnTo>
                  <a:lnTo>
                    <a:pt x="4" y="156"/>
                  </a:lnTo>
                  <a:close/>
                </a:path>
              </a:pathLst>
            </a:custGeom>
            <a:solidFill>
              <a:srgbClr val="FFFFFF"/>
            </a:solidFill>
            <a:ln w="12700">
              <a:noFill/>
              <a:round/>
              <a:headEnd/>
              <a:tailEnd/>
            </a:ln>
          </p:spPr>
          <p:txBody>
            <a:bodyPr wrap="none" anchor="ctr"/>
            <a:lstStyle/>
            <a:p>
              <a:endParaRPr lang="zh-CN" altLang="en-US"/>
            </a:p>
          </p:txBody>
        </p:sp>
        <p:sp>
          <p:nvSpPr>
            <p:cNvPr id="9234" name="Freeform 11"/>
            <p:cNvSpPr>
              <a:spLocks noChangeAspect="1"/>
            </p:cNvSpPr>
            <p:nvPr/>
          </p:nvSpPr>
          <p:spPr bwMode="auto">
            <a:xfrm>
              <a:off x="2684" y="2856"/>
              <a:ext cx="54" cy="212"/>
            </a:xfrm>
            <a:custGeom>
              <a:avLst/>
              <a:gdLst>
                <a:gd name="T0" fmla="*/ 0 w 54"/>
                <a:gd name="T1" fmla="*/ 6 h 212"/>
                <a:gd name="T2" fmla="*/ 40 w 54"/>
                <a:gd name="T3" fmla="*/ 212 h 212"/>
                <a:gd name="T4" fmla="*/ 54 w 54"/>
                <a:gd name="T5" fmla="*/ 200 h 212"/>
                <a:gd name="T6" fmla="*/ 18 w 54"/>
                <a:gd name="T7" fmla="*/ 0 h 212"/>
                <a:gd name="T8" fmla="*/ 0 w 54"/>
                <a:gd name="T9" fmla="*/ 6 h 212"/>
                <a:gd name="T10" fmla="*/ 0 60000 65536"/>
                <a:gd name="T11" fmla="*/ 0 60000 65536"/>
                <a:gd name="T12" fmla="*/ 0 60000 65536"/>
                <a:gd name="T13" fmla="*/ 0 60000 65536"/>
                <a:gd name="T14" fmla="*/ 0 60000 65536"/>
                <a:gd name="T15" fmla="*/ 0 w 54"/>
                <a:gd name="T16" fmla="*/ 0 h 212"/>
                <a:gd name="T17" fmla="*/ 54 w 54"/>
                <a:gd name="T18" fmla="*/ 212 h 212"/>
              </a:gdLst>
              <a:ahLst/>
              <a:cxnLst>
                <a:cxn ang="T10">
                  <a:pos x="T0" y="T1"/>
                </a:cxn>
                <a:cxn ang="T11">
                  <a:pos x="T2" y="T3"/>
                </a:cxn>
                <a:cxn ang="T12">
                  <a:pos x="T4" y="T5"/>
                </a:cxn>
                <a:cxn ang="T13">
                  <a:pos x="T6" y="T7"/>
                </a:cxn>
                <a:cxn ang="T14">
                  <a:pos x="T8" y="T9"/>
                </a:cxn>
              </a:cxnLst>
              <a:rect l="T15" t="T16" r="T17" b="T18"/>
              <a:pathLst>
                <a:path w="54" h="212">
                  <a:moveTo>
                    <a:pt x="0" y="6"/>
                  </a:moveTo>
                  <a:lnTo>
                    <a:pt x="40" y="212"/>
                  </a:lnTo>
                  <a:lnTo>
                    <a:pt x="54" y="200"/>
                  </a:lnTo>
                  <a:lnTo>
                    <a:pt x="18" y="0"/>
                  </a:lnTo>
                  <a:lnTo>
                    <a:pt x="0" y="6"/>
                  </a:lnTo>
                  <a:close/>
                </a:path>
              </a:pathLst>
            </a:custGeom>
            <a:solidFill>
              <a:srgbClr val="FFFFFF"/>
            </a:solidFill>
            <a:ln w="12700">
              <a:noFill/>
              <a:round/>
              <a:headEnd/>
              <a:tailEnd/>
            </a:ln>
          </p:spPr>
          <p:txBody>
            <a:bodyPr wrap="none" anchor="ctr"/>
            <a:lstStyle/>
            <a:p>
              <a:endParaRPr lang="zh-CN" altLang="en-US"/>
            </a:p>
          </p:txBody>
        </p:sp>
        <p:sp>
          <p:nvSpPr>
            <p:cNvPr id="9235" name="Rectangle 12"/>
            <p:cNvSpPr>
              <a:spLocks noChangeAspect="1" noChangeArrowheads="1"/>
            </p:cNvSpPr>
            <p:nvPr/>
          </p:nvSpPr>
          <p:spPr bwMode="auto">
            <a:xfrm>
              <a:off x="2362" y="2360"/>
              <a:ext cx="646" cy="526"/>
            </a:xfrm>
            <a:prstGeom prst="rect">
              <a:avLst/>
            </a:prstGeom>
            <a:solidFill>
              <a:srgbClr val="FFFFFF"/>
            </a:solidFill>
            <a:ln w="12700">
              <a:noFill/>
              <a:miter lim="800000"/>
              <a:headEnd/>
              <a:tailEnd/>
            </a:ln>
          </p:spPr>
          <p:txBody>
            <a:bodyPr wrap="none" anchor="ctr"/>
            <a:lstStyle/>
            <a:p>
              <a:endParaRPr lang="ja-JP" altLang="en-US"/>
            </a:p>
          </p:txBody>
        </p:sp>
        <p:sp>
          <p:nvSpPr>
            <p:cNvPr id="9236" name="Rectangle 13"/>
            <p:cNvSpPr>
              <a:spLocks noChangeAspect="1" noChangeArrowheads="1"/>
            </p:cNvSpPr>
            <p:nvPr/>
          </p:nvSpPr>
          <p:spPr bwMode="auto">
            <a:xfrm>
              <a:off x="2148" y="2694"/>
              <a:ext cx="250" cy="250"/>
            </a:xfrm>
            <a:prstGeom prst="rect">
              <a:avLst/>
            </a:prstGeom>
            <a:solidFill>
              <a:srgbClr val="FFFFFF"/>
            </a:solidFill>
            <a:ln w="12700">
              <a:noFill/>
              <a:miter lim="800000"/>
              <a:headEnd/>
              <a:tailEnd/>
            </a:ln>
          </p:spPr>
          <p:txBody>
            <a:bodyPr wrap="none" anchor="ctr"/>
            <a:lstStyle/>
            <a:p>
              <a:endParaRPr lang="ja-JP" altLang="en-US"/>
            </a:p>
          </p:txBody>
        </p:sp>
        <p:sp>
          <p:nvSpPr>
            <p:cNvPr id="9237" name="Freeform 14"/>
            <p:cNvSpPr>
              <a:spLocks noChangeAspect="1"/>
            </p:cNvSpPr>
            <p:nvPr/>
          </p:nvSpPr>
          <p:spPr bwMode="auto">
            <a:xfrm>
              <a:off x="3336" y="2364"/>
              <a:ext cx="36" cy="114"/>
            </a:xfrm>
            <a:custGeom>
              <a:avLst/>
              <a:gdLst>
                <a:gd name="T0" fmla="*/ 0 w 36"/>
                <a:gd name="T1" fmla="*/ 4 h 114"/>
                <a:gd name="T2" fmla="*/ 0 w 36"/>
                <a:gd name="T3" fmla="*/ 112 h 114"/>
                <a:gd name="T4" fmla="*/ 24 w 36"/>
                <a:gd name="T5" fmla="*/ 114 h 114"/>
                <a:gd name="T6" fmla="*/ 34 w 36"/>
                <a:gd name="T7" fmla="*/ 98 h 114"/>
                <a:gd name="T8" fmla="*/ 36 w 36"/>
                <a:gd name="T9" fmla="*/ 0 h 114"/>
                <a:gd name="T10" fmla="*/ 0 w 36"/>
                <a:gd name="T11" fmla="*/ 4 h 114"/>
                <a:gd name="T12" fmla="*/ 0 60000 65536"/>
                <a:gd name="T13" fmla="*/ 0 60000 65536"/>
                <a:gd name="T14" fmla="*/ 0 60000 65536"/>
                <a:gd name="T15" fmla="*/ 0 60000 65536"/>
                <a:gd name="T16" fmla="*/ 0 60000 65536"/>
                <a:gd name="T17" fmla="*/ 0 60000 65536"/>
                <a:gd name="T18" fmla="*/ 0 w 36"/>
                <a:gd name="T19" fmla="*/ 0 h 114"/>
                <a:gd name="T20" fmla="*/ 36 w 36"/>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36" h="114">
                  <a:moveTo>
                    <a:pt x="0" y="4"/>
                  </a:moveTo>
                  <a:lnTo>
                    <a:pt x="0" y="112"/>
                  </a:lnTo>
                  <a:lnTo>
                    <a:pt x="24" y="114"/>
                  </a:lnTo>
                  <a:lnTo>
                    <a:pt x="34" y="98"/>
                  </a:lnTo>
                  <a:lnTo>
                    <a:pt x="36" y="0"/>
                  </a:lnTo>
                  <a:lnTo>
                    <a:pt x="0" y="4"/>
                  </a:lnTo>
                  <a:close/>
                </a:path>
              </a:pathLst>
            </a:custGeom>
            <a:solidFill>
              <a:srgbClr val="FFFFFF"/>
            </a:solidFill>
            <a:ln w="12700">
              <a:noFill/>
              <a:round/>
              <a:headEnd/>
              <a:tailEnd/>
            </a:ln>
          </p:spPr>
          <p:txBody>
            <a:bodyPr wrap="none" anchor="ctr"/>
            <a:lstStyle/>
            <a:p>
              <a:endParaRPr lang="zh-CN" altLang="en-US"/>
            </a:p>
          </p:txBody>
        </p:sp>
        <p:pic>
          <p:nvPicPr>
            <p:cNvPr id="46" name="Picture 15" descr="C:\Documents and Settings\Ykinoshitas\デスクトップ\ゲンコツカタログ\M-1iA(ｼｽﾃﾑ)_R2009003EA2.jpg"/>
            <p:cNvPicPr>
              <a:picLocks noChangeAspect="1" noChangeArrowheads="1"/>
            </p:cNvPicPr>
            <p:nvPr/>
          </p:nvPicPr>
          <p:blipFill>
            <a:blip r:embed="rId9" cstate="email">
              <a:clrChange>
                <a:clrFrom>
                  <a:srgbClr val="FFFFFF"/>
                </a:clrFrom>
                <a:clrTo>
                  <a:srgbClr val="FFFFFF">
                    <a:alpha val="0"/>
                  </a:srgbClr>
                </a:clrTo>
              </a:clrChange>
            </a:blip>
            <a:srcRect/>
            <a:stretch>
              <a:fillRect/>
            </a:stretch>
          </p:blipFill>
          <p:spPr bwMode="auto">
            <a:xfrm>
              <a:off x="-128" y="1676"/>
              <a:ext cx="4777" cy="3014"/>
            </a:xfrm>
            <a:prstGeom prst="rect">
              <a:avLst/>
            </a:prstGeom>
            <a:ln>
              <a:noFill/>
            </a:ln>
            <a:effectLst>
              <a:outerShdw blurRad="190500" algn="tl" rotWithShape="0">
                <a:srgbClr val="000000">
                  <a:alpha val="70000"/>
                </a:srgbClr>
              </a:outerShdw>
            </a:effectLst>
          </p:spPr>
        </p:pic>
      </p:grpSp>
      <p:pic>
        <p:nvPicPr>
          <p:cNvPr id="47" name="Picture 2" descr="D:\Data\Temp\ネタ\P0001631.jpg"/>
          <p:cNvPicPr>
            <a:picLocks noChangeAspect="1" noChangeArrowheads="1"/>
          </p:cNvPicPr>
          <p:nvPr/>
        </p:nvPicPr>
        <p:blipFill>
          <a:blip r:embed="rId10" cstate="email"/>
          <a:srcRect/>
          <a:stretch>
            <a:fillRect/>
          </a:stretch>
        </p:blipFill>
        <p:spPr bwMode="auto">
          <a:xfrm>
            <a:off x="5181600" y="4900190"/>
            <a:ext cx="1524000" cy="1016000"/>
          </a:xfrm>
          <a:prstGeom prst="rect">
            <a:avLst/>
          </a:prstGeom>
          <a:ln>
            <a:noFill/>
          </a:ln>
          <a:effectLst>
            <a:softEdge rad="112500"/>
          </a:effectLst>
        </p:spPr>
      </p:pic>
      <p:sp>
        <p:nvSpPr>
          <p:cNvPr id="48" name="TextBox 47"/>
          <p:cNvSpPr txBox="1"/>
          <p:nvPr/>
        </p:nvSpPr>
        <p:spPr bwMode="auto">
          <a:xfrm>
            <a:off x="395536" y="1700808"/>
            <a:ext cx="8382000" cy="1569660"/>
          </a:xfrm>
          <a:prstGeom prst="rect">
            <a:avLst/>
          </a:prstGeom>
          <a:noFill/>
          <a:ln w="6350">
            <a:noFill/>
            <a:miter lim="800000"/>
            <a:headEnd/>
            <a:tailEnd/>
          </a:ln>
        </p:spPr>
        <p:txBody>
          <a:bodyPr>
            <a:spAutoFit/>
          </a:bodyPr>
          <a:lstStyle/>
          <a:p>
            <a:pPr indent="450850" eaLnBrk="0" hangingPunct="0">
              <a:lnSpc>
                <a:spcPct val="150000"/>
              </a:lnSpc>
              <a:spcBef>
                <a:spcPct val="20000"/>
              </a:spcBef>
              <a:buClr>
                <a:schemeClr val="accent2"/>
              </a:buClr>
              <a:buFont typeface="Wingdings" pitchFamily="2" charset="2"/>
              <a:buChar char="n"/>
              <a:defRPr/>
            </a:pPr>
            <a:r>
              <a:rPr lang="zh-CN" altLang="en-US" sz="1600" b="1" kern="0" spc="100" dirty="0" smtClean="0">
                <a:solidFill>
                  <a:srgbClr val="FF0000"/>
                </a:solidFill>
                <a:latin typeface="微软雅黑" pitchFamily="34" charset="-122"/>
                <a:ea typeface="微软雅黑" pitchFamily="34" charset="-122"/>
              </a:rPr>
              <a:t>上海电气旗下的“</a:t>
            </a:r>
            <a:r>
              <a:rPr lang="en-US" altLang="zh-CN" sz="1600" b="1" kern="0" spc="100" dirty="0" smtClean="0">
                <a:solidFill>
                  <a:srgbClr val="FF0000"/>
                </a:solidFill>
                <a:latin typeface="微软雅黑" pitchFamily="34" charset="-122"/>
                <a:ea typeface="微软雅黑" pitchFamily="34" charset="-122"/>
              </a:rPr>
              <a:t>Fanuc</a:t>
            </a:r>
            <a:r>
              <a:rPr lang="zh-CN" altLang="en-US" sz="1600" b="1" kern="0" spc="100" dirty="0" smtClean="0">
                <a:solidFill>
                  <a:srgbClr val="FF0000"/>
                </a:solidFill>
                <a:latin typeface="微软雅黑" pitchFamily="34" charset="-122"/>
                <a:ea typeface="微软雅黑" pitchFamily="34" charset="-122"/>
              </a:rPr>
              <a:t>”</a:t>
            </a:r>
            <a:r>
              <a:rPr lang="zh-CN" altLang="en-US" sz="1600" kern="0" spc="100" dirty="0" smtClean="0">
                <a:latin typeface="微软雅黑" pitchFamily="34" charset="-122"/>
                <a:ea typeface="微软雅黑" pitchFamily="34" charset="-122"/>
              </a:rPr>
              <a:t>着力</a:t>
            </a:r>
            <a:r>
              <a:rPr lang="zh-CN" altLang="en-US" sz="1600" kern="0" dirty="0">
                <a:latin typeface="微软雅黑" pitchFamily="34" charset="-122"/>
                <a:ea typeface="微软雅黑" pitchFamily="34" charset="-122"/>
              </a:rPr>
              <a:t>于推进由单机器人自动化应用到柔性自动化生产线应用</a:t>
            </a:r>
            <a:r>
              <a:rPr lang="en-US" altLang="zh-CN" sz="1600" kern="0" dirty="0">
                <a:latin typeface="微软雅黑" pitchFamily="34" charset="-122"/>
                <a:ea typeface="微软雅黑" pitchFamily="34" charset="-122"/>
              </a:rPr>
              <a:t>(</a:t>
            </a:r>
            <a:r>
              <a:rPr lang="zh-CN" altLang="en-US" sz="1600" b="1" kern="0" dirty="0">
                <a:latin typeface="微软雅黑" pitchFamily="34" charset="-122"/>
                <a:ea typeface="微软雅黑" pitchFamily="34" charset="-122"/>
              </a:rPr>
              <a:t>由点到线</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的转变</a:t>
            </a:r>
            <a:r>
              <a:rPr lang="zh-CN" altLang="en-US" sz="1600" kern="0" dirty="0" smtClean="0">
                <a:latin typeface="微软雅黑" pitchFamily="34" charset="-122"/>
                <a:ea typeface="微软雅黑" pitchFamily="34" charset="-122"/>
              </a:rPr>
              <a:t>，由</a:t>
            </a:r>
            <a:r>
              <a:rPr lang="zh-CN" altLang="en-US" sz="1600" kern="0" dirty="0">
                <a:latin typeface="微软雅黑" pitchFamily="34" charset="-122"/>
                <a:ea typeface="微软雅黑" pitchFamily="34" charset="-122"/>
              </a:rPr>
              <a:t>智能机器人柔性自动化生产线应用到无人化工厂应用</a:t>
            </a:r>
            <a:r>
              <a:rPr lang="en-US" altLang="zh-CN" sz="1600" kern="0" dirty="0">
                <a:latin typeface="微软雅黑" pitchFamily="34" charset="-122"/>
                <a:ea typeface="微软雅黑" pitchFamily="34" charset="-122"/>
              </a:rPr>
              <a:t>(</a:t>
            </a:r>
            <a:r>
              <a:rPr lang="zh-CN" altLang="en-US" sz="1600" b="1" kern="0" dirty="0">
                <a:latin typeface="微软雅黑" pitchFamily="34" charset="-122"/>
                <a:ea typeface="微软雅黑" pitchFamily="34" charset="-122"/>
              </a:rPr>
              <a:t>由线到面</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的转变与创新，</a:t>
            </a:r>
            <a:r>
              <a:rPr lang="zh-CN" altLang="en-US" sz="1600" dirty="0">
                <a:latin typeface="微软雅黑" pitchFamily="34" charset="-122"/>
                <a:ea typeface="微软雅黑" pitchFamily="34" charset="-122"/>
              </a:rPr>
              <a:t>使</a:t>
            </a:r>
            <a:r>
              <a:rPr lang="en-US" altLang="zh-CN" sz="1600" dirty="0">
                <a:latin typeface="微软雅黑" pitchFamily="34" charset="-122"/>
                <a:ea typeface="微软雅黑" pitchFamily="34" charset="-122"/>
              </a:rPr>
              <a:t>FANUC</a:t>
            </a:r>
            <a:r>
              <a:rPr lang="zh-CN" altLang="en-US" sz="1600" dirty="0">
                <a:latin typeface="微软雅黑" pitchFamily="34" charset="-122"/>
                <a:ea typeface="微软雅黑" pitchFamily="34" charset="-122"/>
              </a:rPr>
              <a:t>机器人及自动化系统广泛服务在汽车整车、汽车零部件、 消费电子品、电子仪表、医药、金属加工、重工、机床加工、食品包装等各个领域。</a:t>
            </a:r>
            <a:endParaRPr lang="zh-CN" altLang="en-US" sz="1600" kern="0" dirty="0">
              <a:latin typeface="微软雅黑" pitchFamily="34" charset="-122"/>
              <a:ea typeface="微软雅黑" pitchFamily="34" charset="-122"/>
            </a:endParaRPr>
          </a:p>
        </p:txBody>
      </p:sp>
      <p:sp>
        <p:nvSpPr>
          <p:cNvPr id="50" name="标题 1"/>
          <p:cNvSpPr txBox="1">
            <a:spLocks/>
          </p:cNvSpPr>
          <p:nvPr/>
        </p:nvSpPr>
        <p:spPr>
          <a:xfrm>
            <a:off x="395536" y="692696"/>
            <a:ext cx="8208912" cy="504056"/>
          </a:xfrm>
          <a:prstGeom prst="rect">
            <a:avLst/>
          </a:prstGeom>
        </p:spPr>
        <p:style>
          <a:lnRef idx="3">
            <a:schemeClr val="lt1"/>
          </a:lnRef>
          <a:fillRef idx="1">
            <a:schemeClr val="accent3"/>
          </a:fillRef>
          <a:effectRef idx="1">
            <a:schemeClr val="accent3"/>
          </a:effectRef>
          <a:fontRef idx="minor">
            <a:schemeClr val="lt1"/>
          </a:fontRef>
        </p:style>
        <p:txBody>
          <a:bodyPr/>
          <a:lstStyle/>
          <a:p>
            <a:pPr fontAlgn="base">
              <a:spcBef>
                <a:spcPct val="0"/>
              </a:spcBef>
              <a:spcAft>
                <a:spcPct val="0"/>
              </a:spcAft>
            </a:pPr>
            <a:r>
              <a:rPr lang="en-US" altLang="zh-CN" sz="2800" b="1" kern="0" dirty="0" smtClean="0">
                <a:solidFill>
                  <a:srgbClr val="000099"/>
                </a:solidFill>
                <a:latin typeface="微软雅黑" pitchFamily="34" charset="-122"/>
                <a:ea typeface="微软雅黑" pitchFamily="34" charset="-122"/>
                <a:cs typeface="+mj-cs"/>
              </a:rPr>
              <a:t>1</a:t>
            </a:r>
            <a:r>
              <a:rPr lang="zh-CN" altLang="en-US" sz="2800" b="1" kern="0" dirty="0" smtClean="0">
                <a:solidFill>
                  <a:srgbClr val="000099"/>
                </a:solidFill>
                <a:latin typeface="微软雅黑" pitchFamily="34" charset="-122"/>
                <a:ea typeface="微软雅黑" pitchFamily="34" charset="-122"/>
                <a:cs typeface="+mj-cs"/>
              </a:rPr>
              <a:t>、</a:t>
            </a:r>
            <a:r>
              <a:rPr lang="en-US" altLang="zh-CN" sz="2800" b="1" kern="0" dirty="0" smtClean="0">
                <a:solidFill>
                  <a:srgbClr val="000099"/>
                </a:solidFill>
                <a:latin typeface="微软雅黑" pitchFamily="34" charset="-122"/>
                <a:ea typeface="微软雅黑" pitchFamily="34" charset="-122"/>
                <a:cs typeface="+mj-cs"/>
              </a:rPr>
              <a:t>Fanuc</a:t>
            </a:r>
            <a:r>
              <a:rPr lang="zh-CN" altLang="en-US" sz="2800" b="1" kern="0" dirty="0" smtClean="0">
                <a:solidFill>
                  <a:srgbClr val="000099"/>
                </a:solidFill>
                <a:latin typeface="微软雅黑" pitchFamily="34" charset="-122"/>
                <a:ea typeface="微软雅黑" pitchFamily="34" charset="-122"/>
                <a:cs typeface="+mj-cs"/>
              </a:rPr>
              <a:t>智能系统</a:t>
            </a:r>
          </a:p>
        </p:txBody>
      </p:sp>
      <p:pic>
        <p:nvPicPr>
          <p:cNvPr id="40963" name="Picture 3" descr="D:\Personal\Desktop\11.bmp"/>
          <p:cNvPicPr>
            <a:picLocks noChangeAspect="1" noChangeArrowheads="1"/>
          </p:cNvPicPr>
          <p:nvPr/>
        </p:nvPicPr>
        <p:blipFill>
          <a:blip r:embed="rId11" cstate="email"/>
          <a:srcRect/>
          <a:stretch>
            <a:fillRect/>
          </a:stretch>
        </p:blipFill>
        <p:spPr bwMode="auto">
          <a:xfrm>
            <a:off x="6835010" y="5301208"/>
            <a:ext cx="2184744" cy="1433304"/>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08470" y="6337126"/>
            <a:ext cx="2095406" cy="476250"/>
          </a:xfrm>
        </p:spPr>
        <p:txBody>
          <a:bodyPr/>
          <a:lstStyle/>
          <a:p>
            <a:fld id="{0C913308-F349-4B6D-A68A-DD1791B4A57B}" type="slidenum">
              <a:rPr lang="zh-CN" altLang="en-US" smtClean="0"/>
              <a:pPr/>
              <a:t>9</a:t>
            </a:fld>
            <a:endParaRPr lang="zh-CN" altLang="en-US"/>
          </a:p>
        </p:txBody>
      </p:sp>
      <p:pic>
        <p:nvPicPr>
          <p:cNvPr id="3" name="Picture 3"/>
          <p:cNvPicPr>
            <a:picLocks noChangeAspect="1" noChangeArrowheads="1"/>
          </p:cNvPicPr>
          <p:nvPr/>
        </p:nvPicPr>
        <p:blipFill>
          <a:blip r:embed="rId2" cstate="email"/>
          <a:srcRect/>
          <a:stretch>
            <a:fillRect/>
          </a:stretch>
        </p:blipFill>
        <p:spPr bwMode="auto">
          <a:xfrm>
            <a:off x="755576" y="4437112"/>
            <a:ext cx="2438400" cy="2262188"/>
          </a:xfrm>
          <a:prstGeom prst="rect">
            <a:avLst/>
          </a:prstGeom>
          <a:noFill/>
          <a:ln w="9525">
            <a:noFill/>
            <a:miter lim="800000"/>
            <a:headEnd/>
            <a:tailEnd/>
          </a:ln>
        </p:spPr>
      </p:pic>
      <p:pic>
        <p:nvPicPr>
          <p:cNvPr id="4" name="Picture 4" descr="1"/>
          <p:cNvPicPr>
            <a:picLocks noChangeAspect="1" noChangeArrowheads="1"/>
          </p:cNvPicPr>
          <p:nvPr/>
        </p:nvPicPr>
        <p:blipFill>
          <a:blip r:embed="rId3" cstate="email"/>
          <a:srcRect/>
          <a:stretch>
            <a:fillRect/>
          </a:stretch>
        </p:blipFill>
        <p:spPr bwMode="auto">
          <a:xfrm>
            <a:off x="611560" y="1700808"/>
            <a:ext cx="2509838" cy="2232248"/>
          </a:xfrm>
          <a:prstGeom prst="rect">
            <a:avLst/>
          </a:prstGeom>
          <a:noFill/>
          <a:ln w="9525">
            <a:noFill/>
            <a:miter lim="800000"/>
            <a:headEnd/>
            <a:tailEnd/>
          </a:ln>
        </p:spPr>
      </p:pic>
      <p:pic>
        <p:nvPicPr>
          <p:cNvPr id="5" name="Picture 12"/>
          <p:cNvPicPr>
            <a:picLocks noChangeAspect="1" noChangeArrowheads="1"/>
          </p:cNvPicPr>
          <p:nvPr/>
        </p:nvPicPr>
        <p:blipFill>
          <a:blip r:embed="rId4" cstate="email"/>
          <a:srcRect/>
          <a:stretch>
            <a:fillRect/>
          </a:stretch>
        </p:blipFill>
        <p:spPr bwMode="auto">
          <a:xfrm>
            <a:off x="5724128" y="1268760"/>
            <a:ext cx="3048000" cy="2376264"/>
          </a:xfrm>
          <a:prstGeom prst="rect">
            <a:avLst/>
          </a:prstGeom>
          <a:noFill/>
          <a:ln w="9525">
            <a:noFill/>
            <a:miter lim="800000"/>
            <a:headEnd/>
            <a:tailEnd/>
          </a:ln>
        </p:spPr>
      </p:pic>
      <p:pic>
        <p:nvPicPr>
          <p:cNvPr id="6" name="图片 2" descr="GDY 截图1.jpg"/>
          <p:cNvPicPr>
            <a:picLocks noChangeAspect="1"/>
          </p:cNvPicPr>
          <p:nvPr/>
        </p:nvPicPr>
        <p:blipFill>
          <a:blip r:embed="rId5" cstate="email"/>
          <a:srcRect/>
          <a:stretch>
            <a:fillRect/>
          </a:stretch>
        </p:blipFill>
        <p:spPr bwMode="auto">
          <a:xfrm>
            <a:off x="2843808" y="2780928"/>
            <a:ext cx="3433766" cy="2514600"/>
          </a:xfrm>
          <a:prstGeom prst="rect">
            <a:avLst/>
          </a:prstGeom>
          <a:ln>
            <a:noFill/>
          </a:ln>
          <a:effectLst>
            <a:softEdge rad="112500"/>
          </a:effectLst>
        </p:spPr>
      </p:pic>
      <p:pic>
        <p:nvPicPr>
          <p:cNvPr id="11" name="Picture 1" descr="D:\汇报\ATOS_ScanBox_334.jpg"/>
          <p:cNvPicPr>
            <a:picLocks noChangeAspect="1" noChangeArrowheads="1"/>
          </p:cNvPicPr>
          <p:nvPr/>
        </p:nvPicPr>
        <p:blipFill>
          <a:blip r:embed="rId6" cstate="email"/>
          <a:srcRect/>
          <a:stretch>
            <a:fillRect/>
          </a:stretch>
        </p:blipFill>
        <p:spPr bwMode="auto">
          <a:xfrm>
            <a:off x="5796136" y="4365104"/>
            <a:ext cx="2736304" cy="2293810"/>
          </a:xfrm>
          <a:prstGeom prst="rect">
            <a:avLst/>
          </a:prstGeom>
          <a:noFill/>
          <a:ln w="9525">
            <a:noFill/>
            <a:miter lim="800000"/>
            <a:headEnd/>
            <a:tailEnd/>
          </a:ln>
        </p:spPr>
      </p:pic>
      <p:sp>
        <p:nvSpPr>
          <p:cNvPr id="12" name="标题 1"/>
          <p:cNvSpPr txBox="1">
            <a:spLocks/>
          </p:cNvSpPr>
          <p:nvPr/>
        </p:nvSpPr>
        <p:spPr>
          <a:xfrm>
            <a:off x="395536" y="764704"/>
            <a:ext cx="8748464" cy="504056"/>
          </a:xfrm>
          <a:prstGeom prst="rect">
            <a:avLst/>
          </a:prstGeom>
        </p:spPr>
        <p:style>
          <a:lnRef idx="3">
            <a:schemeClr val="lt1"/>
          </a:lnRef>
          <a:fillRef idx="1">
            <a:schemeClr val="accent3"/>
          </a:fillRef>
          <a:effectRef idx="1">
            <a:schemeClr val="accent3"/>
          </a:effectRef>
          <a:fontRef idx="minor">
            <a:schemeClr val="lt1"/>
          </a:fontRef>
        </p:style>
        <p:txBody>
          <a:bodyPr/>
          <a:lstStyle/>
          <a:p>
            <a:pPr lvl="0" fontAlgn="base">
              <a:spcBef>
                <a:spcPct val="0"/>
              </a:spcBef>
              <a:spcAft>
                <a:spcPct val="0"/>
              </a:spcAft>
            </a:pPr>
            <a:r>
              <a:rPr lang="en-US" altLang="zh-CN" sz="2000" b="1" kern="0" dirty="0" smtClean="0">
                <a:solidFill>
                  <a:srgbClr val="000099"/>
                </a:solidFill>
                <a:latin typeface="微软雅黑" pitchFamily="34" charset="-122"/>
                <a:ea typeface="微软雅黑" pitchFamily="34" charset="-122"/>
                <a:cs typeface="+mj-cs"/>
              </a:rPr>
              <a:t>Fanuc</a:t>
            </a:r>
            <a:r>
              <a:rPr lang="zh-CN" altLang="en-US" sz="2000" b="1" kern="0" dirty="0" smtClean="0">
                <a:solidFill>
                  <a:srgbClr val="000099"/>
                </a:solidFill>
                <a:latin typeface="微软雅黑" pitchFamily="34" charset="-122"/>
                <a:ea typeface="微软雅黑" pitchFamily="34" charset="-122"/>
                <a:cs typeface="+mj-cs"/>
              </a:rPr>
              <a:t>的机器人系统单元     </a:t>
            </a:r>
            <a:r>
              <a:rPr lang="zh-CN" altLang="en-US" sz="1600" b="1" kern="0" dirty="0" smtClean="0">
                <a:solidFill>
                  <a:srgbClr val="000099"/>
                </a:solidFill>
                <a:latin typeface="微软雅黑" pitchFamily="34" charset="-122"/>
                <a:ea typeface="微软雅黑" pitchFamily="34" charset="-122"/>
                <a:cs typeface="+mj-cs"/>
              </a:rPr>
              <a:t>测量</a:t>
            </a:r>
            <a:r>
              <a:rPr lang="zh-CN" altLang="en-US" sz="1600" b="1" kern="0" dirty="0" smtClean="0">
                <a:solidFill>
                  <a:srgbClr val="000099"/>
                </a:solidFill>
                <a:latin typeface="微软雅黑" pitchFamily="34" charset="-122"/>
                <a:ea typeface="微软雅黑" pitchFamily="34" charset="-122"/>
                <a:cs typeface="+mj-cs"/>
              </a:rPr>
              <a:t>、打磨、抛光、焊接、涂胶、搬运、</a:t>
            </a:r>
            <a:r>
              <a:rPr lang="zh-CN" altLang="en-US" sz="1600" b="1" kern="0" dirty="0" smtClean="0">
                <a:solidFill>
                  <a:srgbClr val="000099"/>
                </a:solidFill>
                <a:latin typeface="微软雅黑" pitchFamily="34" charset="-122"/>
                <a:ea typeface="微软雅黑" pitchFamily="34" charset="-122"/>
                <a:cs typeface="+mj-cs"/>
              </a:rPr>
              <a:t>码垛、上下料</a:t>
            </a:r>
            <a:endParaRPr lang="zh-CN" altLang="en-US" sz="1600" b="1" kern="0" dirty="0" smtClean="0">
              <a:solidFill>
                <a:srgbClr val="000099"/>
              </a:solidFill>
              <a:latin typeface="微软雅黑" pitchFamily="34" charset="-122"/>
              <a:ea typeface="微软雅黑" pitchFamily="34" charset="-122"/>
              <a:cs typeface="+mj-cs"/>
            </a:endParaRPr>
          </a:p>
        </p:txBody>
      </p:sp>
      <p:sp>
        <p:nvSpPr>
          <p:cNvPr id="13" name="TextBox 12"/>
          <p:cNvSpPr txBox="1"/>
          <p:nvPr/>
        </p:nvSpPr>
        <p:spPr>
          <a:xfrm>
            <a:off x="3275856" y="2708920"/>
            <a:ext cx="2664296" cy="400110"/>
          </a:xfrm>
          <a:prstGeom prst="rect">
            <a:avLst/>
          </a:prstGeom>
          <a:noFill/>
        </p:spPr>
        <p:txBody>
          <a:bodyPr wrap="square" rtlCol="0">
            <a:spAutoFit/>
          </a:bodyPr>
          <a:lstStyle/>
          <a:p>
            <a:pPr algn="ctr"/>
            <a:r>
              <a:rPr lang="zh-CN" altLang="en-US" sz="2000" b="1" dirty="0" smtClean="0">
                <a:solidFill>
                  <a:schemeClr val="accent2">
                    <a:lumMod val="75000"/>
                  </a:schemeClr>
                </a:solidFill>
              </a:rPr>
              <a:t>机器人系统单元</a:t>
            </a:r>
            <a:endParaRPr lang="zh-CN" altLang="en-US" sz="2000" b="1" dirty="0">
              <a:solidFill>
                <a:schemeClr val="accent2">
                  <a:lumMod val="75000"/>
                </a:schemeClr>
              </a:solidFill>
            </a:endParaRPr>
          </a:p>
        </p:txBody>
      </p:sp>
    </p:spTree>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GGhvFWddEiWg04zOOTTf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zMeS5cASCUWPruDMoMtL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8GGhvFWddEiWg04zOOTTf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8cNETZbpkKHiyQdkPhxt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F7VUffmJ0G.1P4GaJWLW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MGTK57o002hc2ErejK0Z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74BM1Vv3y0iJ3TAfyxbYS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zMeS5cASCUWPruDMoMtL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zMeS5cASCUWPruDMoMtLd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zMeS5cASCUWPruDMoMtL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74BM1Vv3y0iJ3TAfyxbYSA"/>
</p:tagLst>
</file>

<file path=ppt/theme/theme1.xml><?xml version="1.0" encoding="utf-8"?>
<a:theme xmlns:a="http://schemas.openxmlformats.org/drawingml/2006/main" name="主题">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100000">
              <a:sysClr val="window" lastClr="FFFFFF"/>
            </a:gs>
            <a:gs pos="50000">
              <a:srgbClr val="92D050"/>
            </a:gs>
          </a:gsLst>
          <a:lin ang="10800000" scaled="1"/>
          <a:tileRect/>
        </a:gradFill>
        <a:ln w="25400" cap="flat" cmpd="sng" algn="ctr">
          <a:solidFill>
            <a:srgbClr val="92D050"/>
          </a:solidFill>
          <a:prstDash val="solid"/>
        </a:ln>
        <a:effectLst/>
      </a:spPr>
      <a:bodyPr anchor="ctr"/>
      <a:lstStyle>
        <a:defPPr marL="0" marR="0" indent="0" defTabSz="914400" eaLnBrk="1" fontAlgn="auto" latinLnBrk="0" hangingPunct="1">
          <a:lnSpc>
            <a:spcPct val="100000"/>
          </a:lnSpc>
          <a:spcBef>
            <a:spcPts val="0"/>
          </a:spcBef>
          <a:spcAft>
            <a:spcPts val="0"/>
          </a:spcAft>
          <a:buClrTx/>
          <a:buSzTx/>
          <a:buFontTx/>
          <a:buNone/>
          <a:tabLst/>
          <a:defRPr sz="2400" b="1" kern="0" dirty="0" smtClean="0">
            <a:solidFill>
              <a:sysClr val="windowText" lastClr="000000"/>
            </a:solidFill>
            <a:latin typeface="微软雅黑" pitchFamily="34" charset="-122"/>
            <a:ea typeface="微软雅黑" pitchFamily="34" charset="-122"/>
          </a:defRPr>
        </a:defPPr>
      </a:lst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Template>
  <TotalTime>7289</TotalTime>
  <Words>3772</Words>
  <Application>Microsoft Office PowerPoint</Application>
  <PresentationFormat>全屏显示(4:3)</PresentationFormat>
  <Paragraphs>609</Paragraphs>
  <Slides>55</Slides>
  <Notes>10</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55</vt:i4>
      </vt:variant>
    </vt:vector>
  </HeadingPairs>
  <TitlesOfParts>
    <vt:vector size="60" baseType="lpstr">
      <vt:lpstr>主题</vt:lpstr>
      <vt:lpstr>Photo Editor ｲﾒｰｼﾞ</vt:lpstr>
      <vt:lpstr>Photo Editor Photo</vt:lpstr>
      <vt:lpstr>Visio</vt:lpstr>
      <vt:lpstr>Microsoft Office Word 文档</vt:lpstr>
      <vt:lpstr>上海电气     助力中国制造 ——  智能制造应用与探索  黄    瓯 </vt:lpstr>
      <vt:lpstr>目录</vt:lpstr>
      <vt:lpstr>集团及智能制造概况</vt:lpstr>
      <vt:lpstr>智能制造的发展历程</vt:lpstr>
      <vt:lpstr>跨国企业的智能制造战略举例</vt:lpstr>
      <vt:lpstr>智能制造技术创新关键领域</vt:lpstr>
      <vt:lpstr>上海电气涉及的智能制造领域</vt:lpstr>
      <vt:lpstr>幻灯片 8</vt:lpstr>
      <vt:lpstr>幻灯片 9</vt:lpstr>
      <vt:lpstr>幻灯片 10</vt:lpstr>
      <vt:lpstr>幻灯片 11</vt:lpstr>
      <vt:lpstr>2、纳博减速器</vt:lpstr>
      <vt:lpstr>幻灯片 13</vt:lpstr>
      <vt:lpstr>幻灯片 14</vt:lpstr>
      <vt:lpstr>幻灯片 15</vt:lpstr>
      <vt:lpstr>目录</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2、临港数字化工厂</vt:lpstr>
      <vt:lpstr>临港数字化工厂的架构</vt:lpstr>
      <vt:lpstr>大型离散型装备MES制造执行系统</vt:lpstr>
      <vt:lpstr>APS高级计划排程系统</vt:lpstr>
      <vt:lpstr>QMS质量管理系统</vt:lpstr>
      <vt:lpstr>LMS现场物流管理系统</vt:lpstr>
      <vt:lpstr>PMS设备管理系统</vt:lpstr>
      <vt:lpstr>通过一体化信息平台的协同应用，打造“可视化”数字化工厂</vt:lpstr>
      <vt:lpstr>幻灯片 35</vt:lpstr>
      <vt:lpstr>3、三菱电梯智能生产单元</vt:lpstr>
      <vt:lpstr>电梯轿厢壁、轿门和厅门的制造能力</vt:lpstr>
      <vt:lpstr>电梯曳引机主要零件加工制造能力</vt:lpstr>
      <vt:lpstr>幻灯片 39</vt:lpstr>
      <vt:lpstr>幻灯片 40</vt:lpstr>
      <vt:lpstr>幻灯片 41</vt:lpstr>
      <vt:lpstr>目录</vt:lpstr>
      <vt:lpstr>1、特种智能装备</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上海电气正在用各种先进制造理念和手段持续改进  自己，同时也不断为中国制造注入各种先进元素。 </vt:lpstr>
      <vt:lpstr>幻灯片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上海电气”十五年”科技发展纲要规划 ------ 能源产业板块</dc:title>
  <cp:lastModifiedBy>郁秀峰</cp:lastModifiedBy>
  <cp:revision>308</cp:revision>
  <dcterms:modified xsi:type="dcterms:W3CDTF">2014-06-04T17:10:15Z</dcterms:modified>
</cp:coreProperties>
</file>